
<file path=[Content_Types].xml><?xml version="1.0" encoding="utf-8"?>
<Types xmlns="http://schemas.openxmlformats.org/package/2006/content-types">
  <Override PartName="/ppt/notesSlides/notesSlide4.xml" ContentType="application/vnd.openxmlformats-officedocument.presentationml.notesSlide+xml"/>
  <Override PartName="/ppt/slides/slide9.xml" ContentType="application/vnd.openxmlformats-officedocument.presentationml.slide+xml"/>
  <Default Extension="emf" ContentType="image/x-emf"/>
  <Override PartName="/ppt/slides/slide14.xml" ContentType="application/vnd.openxmlformats-officedocument.presentationml.slide+xml"/>
  <Override PartName="/customXml/itemProps1.xml" ContentType="application/vnd.openxmlformats-officedocument.customXmlProperties+xml"/>
  <Override PartName="/ppt/slideLayouts/slideLayout9.xml" ContentType="application/vnd.openxmlformats-officedocument.presentationml.slideLayout+xml"/>
  <Override PartName="/ppt/slides/slide5.xml" ContentType="application/vnd.openxmlformats-officedocument.presentationml.slide+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16.xml" ContentType="application/vnd.openxmlformats-officedocument.presentationml.notesSlide+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handoutMasters/handoutMaster1.xml" ContentType="application/vnd.openxmlformats-officedocument.presentationml.handoutMaster+xml"/>
  <Override PartName="/ppt/slideLayouts/slideLayout5.xml" ContentType="application/vnd.openxmlformats-officedocument.presentationml.slideLayout+xml"/>
  <Override PartName="/ppt/notesSlides/notesSlide12.xml" ContentType="application/vnd.openxmlformats-officedocument.presentationml.notesSlide+xml"/>
  <Override PartName="/ppt/theme/theme2.xml" ContentType="application/vnd.openxmlformats-officedocument.theme+xml"/>
  <Override PartName="/ppt/slideLayouts/slideLayout1.xml" ContentType="application/vnd.openxmlformats-officedocument.presentationml.slideLayout+xml"/>
  <Override PartName="/docProps/app.xml" ContentType="application/vnd.openxmlformats-officedocument.extended-properties+xml"/>
  <Default Extension="rels" ContentType="application/vnd.openxmlformats-package.relationships+xml"/>
  <Default Extension="xml" ContentType="application/xml"/>
  <Override PartName="/ppt/notesSlides/notesSlide5.xml" ContentType="application/vnd.openxmlformats-officedocument.presentationml.notesSlide+xml"/>
  <Override PartName="/ppt/tableStyles.xml" ContentType="application/vnd.openxmlformats-officedocument.presentationml.tableStyles+xml"/>
  <Override PartName="/docProps/custom.xml" ContentType="application/vnd.openxmlformats-officedocument.custom-properties+xml"/>
  <Override PartName="/ppt/slides/slide15.xml" ContentType="application/vnd.openxmlformats-officedocument.presentationml.slide+xml"/>
  <Override PartName="/customXml/itemProps2.xml" ContentType="application/vnd.openxmlformats-officedocument.customXmlProperties+xml"/>
  <Override PartName="/ppt/notesSlides/notesSlide1.xml" ContentType="application/vnd.openxmlformats-officedocument.presentationml.notesSlide+xml"/>
  <Override PartName="/ppt/slides/slide6.xml" ContentType="application/vnd.openxmlformats-officedocument.presentationml.slide+xml"/>
  <Override PartName="/ppt/notesSlides/notesSlide17.xml" ContentType="application/vnd.openxmlformats-officedocument.presentationml.notes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notesSlides/notesSlide13.xml" ContentType="application/vnd.openxmlformats-officedocument.presentationml.notes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theme/theme3.xml" ContentType="application/vnd.openxmlformats-officedocument.theme+xml"/>
  <Override PartName="/ppt/notesSlides/notesSlide6.xml" ContentType="application/vnd.openxmlformats-officedocument.presentationml.notesSlide+xml"/>
  <Override PartName="/ppt/slides/slide16.xml" ContentType="application/vnd.openxmlformats-officedocument.presentationml.slide+xml"/>
  <Override PartName="/customXml/itemProps3.xml" ContentType="application/vnd.openxmlformats-officedocument.customXmlProperties+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notesSlides/notesSlide14.xml" ContentType="application/vnd.openxmlformats-officedocument.presentationml.notesSlide+xml"/>
  <Override PartName="/ppt/slides/slide3.xml" ContentType="application/vnd.openxmlformats-officedocument.presentationml.slide+xml"/>
  <Override PartName="/ppt/slideLayouts/slideLayout3.xml" ContentType="application/vnd.openxmlformats-officedocument.presentationml.slideLayout+xml"/>
  <Default Extension="tiff" ContentType="image/tiff"/>
  <Override PartName="/ppt/notesSlides/notesSlide7.xml" ContentType="application/vnd.openxmlformats-officedocument.presentationml.notesSlide+xml"/>
  <Override PartName="/ppt/slides/slide17.xml" ContentType="application/vnd.openxmlformats-officedocument.presentationml.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notesSlides/notesSlide8.xml" ContentType="application/vnd.openxmlformats-officedocument.presentationml.notesSlide+xml"/>
  <Override PartName="/ppt/notesSlides/notesSlide15.xml" ContentType="application/vnd.openxmlformats-officedocument.presentationml.notesSlide+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viewProps.xml" ContentType="application/vnd.openxmlformats-officedocument.presentationml.viewProps+xml"/>
  <Default Extension="bin" ContentType="application/vnd.openxmlformats-officedocument.presentationml.printerSettings"/>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4"/>
  </p:sldMasterIdLst>
  <p:notesMasterIdLst>
    <p:notesMasterId r:id="rId22"/>
  </p:notesMasterIdLst>
  <p:handoutMasterIdLst>
    <p:handoutMasterId r:id="rId23"/>
  </p:handoutMasterIdLst>
  <p:sldIdLst>
    <p:sldId id="271" r:id="rId5"/>
    <p:sldId id="295" r:id="rId6"/>
    <p:sldId id="478" r:id="rId7"/>
    <p:sldId id="296" r:id="rId8"/>
    <p:sldId id="474" r:id="rId9"/>
    <p:sldId id="473" r:id="rId10"/>
    <p:sldId id="472" r:id="rId11"/>
    <p:sldId id="476" r:id="rId12"/>
    <p:sldId id="475" r:id="rId13"/>
    <p:sldId id="477" r:id="rId14"/>
    <p:sldId id="480" r:id="rId15"/>
    <p:sldId id="479" r:id="rId16"/>
    <p:sldId id="481" r:id="rId17"/>
    <p:sldId id="468" r:id="rId18"/>
    <p:sldId id="482" r:id="rId19"/>
    <p:sldId id="483" r:id="rId20"/>
    <p:sldId id="471" r:id="rId21"/>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p="http://schemas.openxmlformats.org/presentationml/2006/main" xmlns:r="http://schemas.openxmlformats.org/officeDocument/2006/relationships" xmlns:a="http://schemas.openxmlformats.org/drawingml/2006/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p:present/>
    <p:sldAll/>
    <p:penClr>
      <a:prstClr val="red"/>
    </p:penClr>
    <p:extLst>
      <p:ext uri="{EC167BDD-8182-4AB7-AECC-EB403E3ABB37}">
        <p14:laserClr xmlns:p14="http://schemas.microsoft.com/office/powerpoint/2010/main" xmlns:p="http://schemas.openxmlformats.org/presentationml/2006/main" xmlns:r="http://schemas.openxmlformats.org/officeDocument/2006/relationships" xmlns:a="http://schemas.openxmlformats.org/drawingml/2006/main" xmlns="">
          <a:srgbClr val="FF0000"/>
        </p14:laserClr>
      </p:ext>
      <p:ext uri="{2FDB2607-1784-4EEB-B798-7EB5836EED8A}">
        <p14:showMediaCtrls xmlns:p14="http://schemas.microsoft.com/office/powerpoint/2010/main" xmlns:p="http://schemas.openxmlformats.org/presentationml/2006/main" xmlns:r="http://schemas.openxmlformats.org/officeDocument/2006/relationships" xmlns:a="http://schemas.openxmlformats.org/drawingml/2006/main" xmlns="" val="1"/>
      </p:ext>
    </p:extLst>
  </p:showPr>
  <p:clrMru>
    <a:srgbClr val="00844D"/>
    <a:srgbClr val="007A45"/>
  </p:clrMru>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0"/>
    </p:ext>
    <p:ext uri="{FD5EFAAD-0ECE-453E-9831-46B23BE46B34}">
      <p15:chartTrackingRefBased xmlns:p15="http://schemas.microsoft.com/office/powerpoint/2012/main" xmlns:p="http://schemas.openxmlformats.org/presentationml/2006/main" xmlns:r="http://schemas.openxmlformats.org/officeDocument/2006/relationships" xmlns:a="http://schemas.openxmlformats.org/drawingml/2006/main" xmlns="" val="0"/>
    </p:ext>
  </p:extLst>
</p:presentationPr>
</file>

<file path=ppt/tableStyles.xml><?xml version="1.0" encoding="utf-8"?>
<a:tblStyleLst xmlns:a="http://schemas.openxmlformats.org/drawingml/2006/main" def="{5C22544A-7EE6-4342-B048-85BDC9FD1C3A}">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showOutlineIcons="0">
    <p:restoredLeft sz="13442" autoAdjust="0"/>
    <p:restoredTop sz="79319" autoAdjust="0"/>
  </p:normalViewPr>
  <p:slideViewPr>
    <p:cSldViewPr snapToGrid="0" snapToObjects="1">
      <p:cViewPr varScale="1">
        <p:scale>
          <a:sx n="121" d="100"/>
          <a:sy n="121" d="100"/>
        </p:scale>
        <p:origin x="-2136" y="-104"/>
      </p:cViewPr>
      <p:guideLst>
        <p:guide orient="horz" pos="2160"/>
        <p:guide pos="288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100" d="100"/>
        <a:sy n="100" d="100"/>
      </p:scale>
      <p:origin x="0" y="-31968"/>
    </p:cViewPr>
  </p:sorter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notesMaster" Target="notesMasters/notesMaster1.xml"/><Relationship Id="rId23" Type="http://schemas.openxmlformats.org/officeDocument/2006/relationships/handoutMaster" Target="handoutMasters/handout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1C3C1653-1BED-410E-AE33-D70F98CF877D}" type="datetimeFigureOut">
              <a:rPr lang="en-US" smtClean="0"/>
              <a:pPr/>
              <a:t>11/6/17</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DB476770-D9F7-4470-9DA2-78647CF56DDF}"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635196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atin typeface="Arial" panose="020B0604020202020204" pitchFamily="34" charset="0"/>
              </a:defRPr>
            </a:lvl1pPr>
          </a:lstStyle>
          <a:p>
            <a:fld id="{46E2EE81-9961-41CC-A2E9-F82D52E76E4C}" type="datetimeFigureOut">
              <a:rPr lang="en-US" smtClean="0"/>
              <a:pPr/>
              <a:t>11/6/17</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atin typeface="Arial" panose="020B0604020202020204" pitchFamily="34" charset="0"/>
              </a:defRPr>
            </a:lvl1pPr>
          </a:lstStyle>
          <a:p>
            <a:fld id="{3491A029-71E7-4478-AE15-36E7F1ED1037}" type="slidenum">
              <a:rPr lang="en-US" smtClean="0"/>
              <a:pPr/>
              <a:t>‹#›</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173175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c.ymcdn.com/sites/www.lano.org/resource/dynamic/blogs/20131007_093137_25993.pdf" TargetMode="External"/><Relationship Id="rId4" Type="http://schemas.openxmlformats.org/officeDocument/2006/relationships/hyperlink" Target="https://www.vanguardcharitable.org/resource_center/strategic_giving" TargetMode="External"/><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ACB2E6-854D-4A00-AE7C-1B7D02224BD8}" type="slidenum">
              <a:rPr lang="en-US" smtClean="0"/>
              <a:pPr/>
              <a:t>1</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58447250"/>
      </p:ext>
    </p:extLst>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Lisa Witter – social change strategist, entrepreneur.</a:t>
            </a:r>
          </a:p>
          <a:p>
            <a:r>
              <a:rPr lang="en-US" dirty="0" smtClean="0"/>
              <a:t>Intersection</a:t>
            </a:r>
            <a:r>
              <a:rPr lang="en-US" baseline="0" dirty="0" smtClean="0"/>
              <a:t> among communications, government, philanthropy, technology, behavior. </a:t>
            </a:r>
            <a:endParaRPr lang="en-US" dirty="0"/>
          </a:p>
        </p:txBody>
      </p:sp>
      <p:sp>
        <p:nvSpPr>
          <p:cNvPr id="4" name="Slide Number Placeholder 3"/>
          <p:cNvSpPr>
            <a:spLocks noGrp="1"/>
          </p:cNvSpPr>
          <p:nvPr>
            <p:ph type="sldNum" sz="quarter" idx="10"/>
          </p:nvPr>
        </p:nvSpPr>
        <p:spPr/>
        <p:txBody>
          <a:bodyPr/>
          <a:lstStyle/>
          <a:p>
            <a:fld id="{3491A029-71E7-4478-AE15-36E7F1ED1037}" type="slidenum">
              <a:rPr lang="en-US" smtClean="0"/>
              <a:pPr/>
              <a:t>10</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48861086"/>
      </p:ext>
    </p:extLst>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anose="020B0604020202020204" pitchFamily="34" charset="0"/>
                <a:cs typeface="Arial" panose="020B0604020202020204" pitchFamily="34" charset="0"/>
              </a:rPr>
              <a:t>“Joining forces to accelerate SDG implementation for vulnerable children”</a:t>
            </a:r>
          </a:p>
          <a:p>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Heads of six child-focused agencies (ChildFund Alliance, Plan International, Save the Children, SOS Children’s Villages, Terre des Hommes, World Vision)</a:t>
            </a:r>
          </a:p>
          <a:p>
            <a:endParaRPr lang="en-US" dirty="0"/>
          </a:p>
        </p:txBody>
      </p:sp>
      <p:sp>
        <p:nvSpPr>
          <p:cNvPr id="4" name="Slide Number Placeholder 3"/>
          <p:cNvSpPr>
            <a:spLocks noGrp="1"/>
          </p:cNvSpPr>
          <p:nvPr>
            <p:ph type="sldNum" sz="quarter" idx="10"/>
          </p:nvPr>
        </p:nvSpPr>
        <p:spPr/>
        <p:txBody>
          <a:bodyPr/>
          <a:lstStyle/>
          <a:p>
            <a:fld id="{3491A029-71E7-4478-AE15-36E7F1ED1037}" type="slidenum">
              <a:rPr lang="en-US" smtClean="0"/>
              <a:pPr/>
              <a:t>11</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02702629"/>
      </p:ext>
    </p:extLst>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Michael Rose</a:t>
            </a:r>
            <a:endParaRPr lang="en-US" dirty="0"/>
          </a:p>
        </p:txBody>
      </p:sp>
      <p:sp>
        <p:nvSpPr>
          <p:cNvPr id="4" name="Slide Number Placeholder 3"/>
          <p:cNvSpPr>
            <a:spLocks noGrp="1"/>
          </p:cNvSpPr>
          <p:nvPr>
            <p:ph type="sldNum" sz="quarter" idx="10"/>
          </p:nvPr>
        </p:nvSpPr>
        <p:spPr/>
        <p:txBody>
          <a:bodyPr/>
          <a:lstStyle/>
          <a:p>
            <a:fld id="{3491A029-71E7-4478-AE15-36E7F1ED1037}" type="slidenum">
              <a:rPr lang="en-US" smtClean="0"/>
              <a:pPr/>
              <a:t>12</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17031365"/>
      </p:ext>
    </p:extLst>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3491A029-71E7-4478-AE15-36E7F1ED1037}" type="slidenum">
              <a:rPr lang="en-US" smtClean="0"/>
              <a:pPr/>
              <a:t>13</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92979531"/>
      </p:ext>
    </p:extLst>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3491A029-71E7-4478-AE15-36E7F1ED1037}" type="slidenum">
              <a:rPr lang="en-US" smtClean="0"/>
              <a:pPr/>
              <a:t>14</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31971458"/>
      </p:ext>
    </p:extLst>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3491A029-71E7-4478-AE15-36E7F1ED1037}" type="slidenum">
              <a:rPr lang="en-US" smtClean="0"/>
              <a:pPr/>
              <a:t>15</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19572902"/>
      </p:ext>
    </p:extLst>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3491A029-71E7-4478-AE15-36E7F1ED1037}" type="slidenum">
              <a:rPr lang="en-US" smtClean="0"/>
              <a:pPr/>
              <a:t>16</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7183146"/>
      </p:ext>
    </p:extLst>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91A029-71E7-4478-AE15-36E7F1ED1037}" type="slidenum">
              <a:rPr lang="en-US" smtClean="0"/>
              <a:pPr/>
              <a:t>17</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31038550"/>
      </p:ext>
    </p:extLst>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u="sng" kern="1200" dirty="0" smtClean="0">
                <a:solidFill>
                  <a:schemeClr val="tx1"/>
                </a:solidFill>
                <a:effectLst/>
                <a:latin typeface="Arial" panose="020B0604020202020204" pitchFamily="34" charset="0"/>
                <a:ea typeface="+mn-ea"/>
                <a:cs typeface="+mn-cs"/>
                <a:hlinkClick r:id="rId3"/>
              </a:rPr>
              <a:t>http://c.ymcdn.com/sites/www.lano.org/resource/dynamic/blogs/20131007_093137_25993.pdf</a:t>
            </a:r>
            <a:endParaRPr lang="en-US" sz="1200" kern="1200" dirty="0" smtClean="0">
              <a:solidFill>
                <a:schemeClr val="tx1"/>
              </a:solidFill>
              <a:effectLst/>
              <a:latin typeface="Arial" panose="020B0604020202020204" pitchFamily="34" charset="0"/>
              <a:ea typeface="+mn-ea"/>
              <a:cs typeface="+mn-cs"/>
            </a:endParaRPr>
          </a:p>
          <a:p>
            <a:endParaRPr lang="en-US" sz="1200" i="1" u="sng" kern="1200" dirty="0" smtClean="0">
              <a:solidFill>
                <a:schemeClr val="tx1"/>
              </a:solidFill>
              <a:effectLst/>
              <a:latin typeface="Arial" panose="020B0604020202020204" pitchFamily="34" charset="0"/>
              <a:ea typeface="+mn-ea"/>
              <a:cs typeface="+mn-cs"/>
              <a:hlinkClick r:id="rId4"/>
            </a:endParaRPr>
          </a:p>
          <a:p>
            <a:r>
              <a:rPr lang="en-US" sz="1200" i="1" u="sng" kern="1200" dirty="0" smtClean="0">
                <a:solidFill>
                  <a:schemeClr val="tx1"/>
                </a:solidFill>
                <a:effectLst/>
                <a:latin typeface="Arial" panose="020B0604020202020204" pitchFamily="34" charset="0"/>
                <a:ea typeface="+mn-ea"/>
                <a:cs typeface="+mn-cs"/>
                <a:hlinkClick r:id="rId4"/>
              </a:rPr>
              <a:t>https://www.vanguardcharitable.org/resource_center/strategic_giving</a:t>
            </a:r>
            <a:endParaRPr lang="en-US" sz="1200" kern="1200" dirty="0" smtClean="0">
              <a:solidFill>
                <a:schemeClr val="tx1"/>
              </a:solidFill>
              <a:effectLst/>
              <a:latin typeface="Arial" panose="020B0604020202020204" pitchFamily="34"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3491A029-71E7-4478-AE15-36E7F1ED1037}" type="slidenum">
              <a:rPr lang="en-US" smtClean="0"/>
              <a:pPr/>
              <a:t>2</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6635835"/>
      </p:ext>
    </p:extLst>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rgbClr val="007A45"/>
                </a:solidFill>
                <a:latin typeface="Arial" panose="020B0604020202020204" pitchFamily="34" charset="0"/>
                <a:cs typeface="Arial" panose="020B0604020202020204" pitchFamily="34" charset="0"/>
              </a:rPr>
              <a:t>1. Purpose of Session </a:t>
            </a:r>
          </a:p>
          <a:p>
            <a:endParaRPr lang="en-US" dirty="0" smtClean="0">
              <a:solidFill>
                <a:srgbClr val="007A45"/>
              </a:solidFill>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Michael Rose to review purpose of session</a:t>
            </a:r>
            <a:endParaRPr lang="en-US" dirty="0"/>
          </a:p>
        </p:txBody>
      </p:sp>
      <p:sp>
        <p:nvSpPr>
          <p:cNvPr id="4" name="Slide Number Placeholder 3"/>
          <p:cNvSpPr>
            <a:spLocks noGrp="1"/>
          </p:cNvSpPr>
          <p:nvPr>
            <p:ph type="sldNum" sz="quarter" idx="10"/>
          </p:nvPr>
        </p:nvSpPr>
        <p:spPr/>
        <p:txBody>
          <a:bodyPr/>
          <a:lstStyle/>
          <a:p>
            <a:fld id="{3491A029-71E7-4478-AE15-36E7F1ED1037}" type="slidenum">
              <a:rPr lang="en-US" smtClean="0"/>
              <a:pPr/>
              <a:t>3</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7253790"/>
      </p:ext>
    </p:extLst>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rgbClr val="00844D"/>
                </a:solidFill>
                <a:latin typeface="Arial" panose="020B0604020202020204" pitchFamily="34" charset="0"/>
                <a:cs typeface="Arial" panose="020B0604020202020204" pitchFamily="34" charset="0"/>
              </a:rPr>
              <a:t>Meg</a:t>
            </a:r>
            <a:endParaRPr lang="en-US" dirty="0" smtClean="0">
              <a:latin typeface="Arial" panose="020B0604020202020204" pitchFamily="34" charset="0"/>
              <a:cs typeface="Arial" panose="020B0604020202020204" pitchFamily="34" charset="0"/>
            </a:endParaRPr>
          </a:p>
          <a:p>
            <a:endParaRPr lang="en-US" dirty="0" smtClean="0"/>
          </a:p>
        </p:txBody>
      </p:sp>
      <p:sp>
        <p:nvSpPr>
          <p:cNvPr id="4" name="Slide Number Placeholder 3"/>
          <p:cNvSpPr>
            <a:spLocks noGrp="1"/>
          </p:cNvSpPr>
          <p:nvPr>
            <p:ph type="sldNum" sz="quarter" idx="10"/>
          </p:nvPr>
        </p:nvSpPr>
        <p:spPr/>
        <p:txBody>
          <a:bodyPr/>
          <a:lstStyle/>
          <a:p>
            <a:fld id="{3491A029-71E7-4478-AE15-36E7F1ED1037}" type="slidenum">
              <a:rPr lang="en-US" smtClean="0"/>
              <a:pPr/>
              <a:t>4</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60585720"/>
      </p:ext>
    </p:extLst>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sz="1200" kern="1200" dirty="0" smtClean="0">
                <a:solidFill>
                  <a:schemeClr val="tx1"/>
                </a:solidFill>
                <a:effectLst/>
                <a:latin typeface="+mn-lt"/>
                <a:ea typeface="+mn-ea"/>
                <a:cs typeface="+mn-cs"/>
              </a:rPr>
              <a:t>Michael</a:t>
            </a:r>
            <a:r>
              <a:rPr lang="en-US" sz="1200" kern="1200" baseline="0" dirty="0" smtClean="0">
                <a:solidFill>
                  <a:schemeClr val="tx1"/>
                </a:solidFill>
                <a:effectLst/>
                <a:latin typeface="+mn-lt"/>
                <a:ea typeface="+mn-ea"/>
                <a:cs typeface="+mn-cs"/>
              </a:rPr>
              <a:t> Gibbons, Wellspring Advisors</a:t>
            </a:r>
          </a:p>
          <a:p>
            <a:pPr marL="0" lvl="0" indent="0">
              <a:buFont typeface="Arial" panose="020B0604020202020204" pitchFamily="34" charset="0"/>
              <a:buNone/>
            </a:pPr>
            <a:endParaRPr lang="en-US" sz="1200" kern="1200" baseline="0" dirty="0" smtClean="0">
              <a:solidFill>
                <a:schemeClr val="tx1"/>
              </a:solidFill>
              <a:effectLst/>
              <a:latin typeface="+mn-lt"/>
              <a:ea typeface="+mn-ea"/>
              <a:cs typeface="+mn-cs"/>
            </a:endParaRPr>
          </a:p>
          <a:p>
            <a:pPr marL="0" lvl="0" indent="0">
              <a:buFont typeface="Arial" panose="020B0604020202020204" pitchFamily="34" charset="0"/>
              <a:buNone/>
            </a:pPr>
            <a:r>
              <a:rPr lang="en-US" sz="1200" kern="1200" dirty="0" smtClean="0">
                <a:solidFill>
                  <a:schemeClr val="tx1"/>
                </a:solidFill>
                <a:effectLst/>
                <a:latin typeface="+mn-lt"/>
                <a:ea typeface="+mn-ea"/>
                <a:cs typeface="+mn-cs"/>
              </a:rPr>
              <a:t>The macro-economic conditions which shape the child development ecosystem include:</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Poverty alleviation - In the last 20 years, economic growth/development in China, East Asia, SE Asia, South Asia fueled by industrialization and manufacturing and further global integration has lifted hundreds of millions of children out of extreme poverty,</a:t>
            </a:r>
            <a:r>
              <a:rPr lang="en-US" sz="1200" kern="1200" baseline="0" dirty="0" smtClean="0">
                <a:solidFill>
                  <a:schemeClr val="tx1"/>
                </a:solidFill>
                <a:effectLst/>
                <a:latin typeface="+mn-lt"/>
                <a:ea typeface="+mn-ea"/>
                <a:cs typeface="+mn-cs"/>
              </a:rPr>
              <a:t> but many face new challenges as this drive breaks up extended families and traditional child care patterns.</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Sustained poverty - Poor economic conditions in many parts of Africa and Asia continue to trap tens of millions of children in extreme poverty, generating high levels of toxic stress.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Displacement - The massive humanitarian crisis in the Iraq, Afghanistan, Syria, Yemen arc has disrupted economic growth patterns in these and nearby middle income countries and displaced millions more children, and families, putting them at severe risk.</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Urbanizing growth of child poverty – Africa is the fastest growing and fastest urbanizing region in the world, fueled</a:t>
            </a:r>
            <a:r>
              <a:rPr lang="en-US" sz="1200" kern="1200" baseline="0" dirty="0" smtClean="0">
                <a:solidFill>
                  <a:schemeClr val="tx1"/>
                </a:solidFill>
                <a:effectLst/>
                <a:latin typeface="+mn-lt"/>
                <a:ea typeface="+mn-ea"/>
                <a:cs typeface="+mn-cs"/>
              </a:rPr>
              <a:t> by continuing high fertility and child survival rates, migration and displacement to cities.</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Growing inequality - The growing internal inequality, slowed economic growth and retreat from equity-oriented policies in many high and middle income countries have situated millions of other formerly less vulnerable children in relative poverty and adversity.</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Children’s issues funded relatively well: MCH and basic education (but big gaps remain), girls’ development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Children’s agencies funded relatively well: “Big 3” (UNICEF Save WV), Second tier big Western (Plan, CFA, AA, </a:t>
            </a:r>
            <a:r>
              <a:rPr lang="en-US" sz="1200" kern="1200" dirty="0" err="1" smtClean="0">
                <a:solidFill>
                  <a:schemeClr val="tx1"/>
                </a:solidFill>
                <a:effectLst/>
                <a:latin typeface="+mn-lt"/>
                <a:ea typeface="+mn-ea"/>
                <a:cs typeface="+mn-cs"/>
              </a:rPr>
              <a:t>etc</a:t>
            </a:r>
            <a:r>
              <a:rPr lang="en-US" sz="1200" kern="1200" dirty="0" smtClean="0">
                <a:solidFill>
                  <a:schemeClr val="tx1"/>
                </a:solidFill>
                <a:effectLst/>
                <a:latin typeface="+mn-lt"/>
                <a:ea typeface="+mn-ea"/>
                <a:cs typeface="+mn-cs"/>
              </a:rPr>
              <a:t>)</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Under-funded children’s issues: SDGs generally, Family planning and RH, Children’s legal rights, Violence prevention, protection in armed conflict/displacement/refugee, adolescent girls RH</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Under-funded children’s agencies: Local NGOs and CBOs by and large, regional and national NGOs, NGO networks at every level, specialized ‘niche’ INGOs</a:t>
            </a:r>
          </a:p>
          <a:p>
            <a:endParaRPr lang="en-US" dirty="0" smtClean="0"/>
          </a:p>
          <a:p>
            <a:r>
              <a:rPr lang="en-US" dirty="0" smtClean="0"/>
              <a:t>In other words, the funding</a:t>
            </a:r>
            <a:r>
              <a:rPr lang="en-US" baseline="0" dirty="0" smtClean="0"/>
              <a:t> and economic context of our work is complex, volatile and evolving. What can CFA do to respond creatively to these conditions?</a:t>
            </a:r>
            <a:endParaRPr lang="en-US" dirty="0"/>
          </a:p>
        </p:txBody>
      </p:sp>
      <p:sp>
        <p:nvSpPr>
          <p:cNvPr id="4" name="Slide Number Placeholder 3"/>
          <p:cNvSpPr>
            <a:spLocks noGrp="1"/>
          </p:cNvSpPr>
          <p:nvPr>
            <p:ph type="sldNum" sz="quarter" idx="10"/>
          </p:nvPr>
        </p:nvSpPr>
        <p:spPr/>
        <p:txBody>
          <a:bodyPr/>
          <a:lstStyle/>
          <a:p>
            <a:fld id="{44B60421-9DBD-4A81-9546-4E285801E287}" type="slidenum">
              <a:rPr lang="en-US" smtClean="0"/>
              <a:pPr/>
              <a:t>5</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91483313"/>
      </p:ext>
    </p:extLst>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Systems view </a:t>
            </a:r>
            <a:r>
              <a:rPr lang="en-US" dirty="0" smtClean="0"/>
              <a:t>#2:</a:t>
            </a:r>
            <a:r>
              <a:rPr lang="en-US" baseline="0" dirty="0" smtClean="0"/>
              <a:t> </a:t>
            </a:r>
            <a:endParaRPr lang="en-US" baseline="0" dirty="0"/>
          </a:p>
          <a:p>
            <a:r>
              <a:rPr lang="en-US" dirty="0"/>
              <a:t>Lacey herself is an evolving child, perhaps</a:t>
            </a:r>
            <a:r>
              <a:rPr lang="en-US" baseline="0" dirty="0"/>
              <a:t> </a:t>
            </a:r>
            <a:r>
              <a:rPr lang="en-US" dirty="0"/>
              <a:t>the most astonishing complex adaptive “system” on earth. </a:t>
            </a:r>
            <a:r>
              <a:rPr lang="en-US" baseline="0" dirty="0"/>
              <a:t> </a:t>
            </a:r>
            <a:r>
              <a:rPr lang="en-US" dirty="0"/>
              <a:t>From a systems point of view, Lacey’s development is </a:t>
            </a:r>
            <a:r>
              <a:rPr lang="en-US" u="sng" dirty="0"/>
              <a:t>Holistic</a:t>
            </a:r>
            <a:r>
              <a:rPr lang="en-US" dirty="0"/>
              <a:t> (multi-faceted as in the previous slide), </a:t>
            </a:r>
            <a:r>
              <a:rPr lang="en-US" u="sng" dirty="0"/>
              <a:t>Cumulative</a:t>
            </a:r>
            <a:r>
              <a:rPr lang="en-US" dirty="0"/>
              <a:t> (as in this slide, consolidating previous gains as platforms for next phases of change) and</a:t>
            </a:r>
            <a:r>
              <a:rPr lang="en-US" u="sng" dirty="0"/>
              <a:t> Inter-connected </a:t>
            </a:r>
            <a:r>
              <a:rPr lang="en-US" dirty="0"/>
              <a:t>(elements add up to ‘whole system’ whole child, in this case, Lacey).  The</a:t>
            </a:r>
            <a:r>
              <a:rPr lang="en-US" baseline="0" dirty="0"/>
              <a:t> science of c</a:t>
            </a:r>
            <a:r>
              <a:rPr lang="en-US" dirty="0"/>
              <a:t>hild </a:t>
            </a:r>
            <a:r>
              <a:rPr lang="en-US" baseline="0" dirty="0"/>
              <a:t>development is becoming clearer and clearer every day. In the 1990s, </a:t>
            </a:r>
            <a:r>
              <a:rPr lang="en-US" baseline="0" dirty="0" err="1"/>
              <a:t>ChildFund</a:t>
            </a:r>
            <a:r>
              <a:rPr lang="en-US" baseline="0" dirty="0"/>
              <a:t> as CCF pioneered efforts to synthesize child development science and use it as guidance for programming worldwide (see the CCF Child Development Index and Child Development Handbook.) Today CD science is much better known. Here are five key numbers that summarize the state of child development science today as synthesized by the Center for the study of the developing child at Harvard University</a:t>
            </a:r>
            <a:r>
              <a:rPr lang="en-US" baseline="0" dirty="0" smtClean="0"/>
              <a:t>:</a:t>
            </a:r>
          </a:p>
          <a:p>
            <a:endParaRPr lang="en-US" baseline="0" dirty="0"/>
          </a:p>
          <a:p>
            <a:r>
              <a:rPr lang="en-US" baseline="0" dirty="0"/>
              <a:t>1 million: in the first few years of life, 1m new neural connections are formed every second!</a:t>
            </a:r>
          </a:p>
          <a:p>
            <a:r>
              <a:rPr lang="en-US" baseline="0" dirty="0"/>
              <a:t>18 months: age at which disparities of verbal development begin to appear between children of very poor, working class and college educated families.</a:t>
            </a:r>
          </a:p>
          <a:p>
            <a:r>
              <a:rPr lang="en-US" baseline="0" dirty="0"/>
              <a:t>90-100%: the % chance of developmental delays when children experience 6-7 risk factors in the first three years of life.</a:t>
            </a:r>
          </a:p>
          <a:p>
            <a:r>
              <a:rPr lang="en-US" baseline="0" dirty="0"/>
              <a:t>3x more likely: adults who experienced adversity as children are three times more likely to suffer heart disease than those who do not.</a:t>
            </a:r>
          </a:p>
          <a:p>
            <a:r>
              <a:rPr lang="en-US" baseline="0" dirty="0"/>
              <a:t>$4 to $9 return: Heckman, Nobel macro-economist, has shown that for every dollar invested in good quality ECD programs, the return is $4-$9 over the </a:t>
            </a:r>
            <a:r>
              <a:rPr lang="en-US" baseline="0" dirty="0" err="1"/>
              <a:t>lifecourse</a:t>
            </a:r>
            <a:r>
              <a:rPr lang="en-US" baseline="0" dirty="0"/>
              <a:t>.</a:t>
            </a:r>
          </a:p>
          <a:p>
            <a:endParaRPr lang="en-US" baseline="0" dirty="0" smtClean="0"/>
          </a:p>
          <a:p>
            <a:r>
              <a:rPr lang="en-US" baseline="0" dirty="0" smtClean="0"/>
              <a:t>So </a:t>
            </a:r>
            <a:r>
              <a:rPr lang="en-US" baseline="0" dirty="0"/>
              <a:t>science (not just morality, rights or charity) is on the side of </a:t>
            </a:r>
            <a:r>
              <a:rPr lang="en-US" baseline="0" dirty="0" err="1"/>
              <a:t>ChildFund’s</a:t>
            </a:r>
            <a:r>
              <a:rPr lang="en-US" baseline="0" dirty="0"/>
              <a:t> strategic focus on healthy multi-faceted child development. </a:t>
            </a:r>
          </a:p>
          <a:p>
            <a:endParaRPr lang="en-US" dirty="0"/>
          </a:p>
          <a:p>
            <a:endParaRPr lang="en-US" dirty="0"/>
          </a:p>
        </p:txBody>
      </p:sp>
      <p:sp>
        <p:nvSpPr>
          <p:cNvPr id="4" name="Slide Number Placeholder 3"/>
          <p:cNvSpPr>
            <a:spLocks noGrp="1"/>
          </p:cNvSpPr>
          <p:nvPr>
            <p:ph type="sldNum" sz="quarter" idx="10"/>
          </p:nvPr>
        </p:nvSpPr>
        <p:spPr/>
        <p:txBody>
          <a:bodyPr/>
          <a:lstStyle/>
          <a:p>
            <a:fld id="{44B60421-9DBD-4A81-9546-4E285801E287}" type="slidenum">
              <a:rPr lang="en-US" smtClean="0"/>
              <a:pPr/>
              <a:t>6</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7023014"/>
      </p:ext>
    </p:extLst>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Current</a:t>
            </a:r>
            <a:r>
              <a:rPr lang="en-US" sz="1200" kern="1200" baseline="0" dirty="0" smtClean="0">
                <a:solidFill>
                  <a:schemeClr val="tx1"/>
                </a:solidFill>
                <a:effectLst/>
                <a:latin typeface="+mn-lt"/>
                <a:ea typeface="+mn-ea"/>
                <a:cs typeface="+mn-cs"/>
              </a:rPr>
              <a:t> funding reality 2017:</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 </a:t>
            </a:r>
            <a:r>
              <a:rPr lang="en-US" sz="1200" i="1" kern="1200" dirty="0" smtClean="0">
                <a:solidFill>
                  <a:schemeClr val="tx1"/>
                </a:solidFill>
                <a:effectLst/>
                <a:latin typeface="+mn-lt"/>
                <a:ea typeface="+mn-ea"/>
                <a:cs typeface="+mn-cs"/>
              </a:rPr>
              <a:t>Official Development Aid (ODA) trends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Less funding:</a:t>
            </a:r>
          </a:p>
          <a:p>
            <a:pPr lvl="0"/>
            <a:r>
              <a:rPr lang="en-US" sz="1200" kern="1200" dirty="0" smtClean="0">
                <a:solidFill>
                  <a:schemeClr val="tx1"/>
                </a:solidFill>
                <a:effectLst/>
                <a:latin typeface="+mn-lt"/>
                <a:ea typeface="+mn-ea"/>
                <a:cs typeface="+mn-cs"/>
              </a:rPr>
              <a:t>Threat of US massive cuts to foreign aid (US is by far the largest foreign aid funder)</a:t>
            </a:r>
          </a:p>
          <a:p>
            <a:pPr lvl="0"/>
            <a:r>
              <a:rPr lang="en-US" sz="1200" kern="1200" dirty="0" smtClean="0">
                <a:solidFill>
                  <a:schemeClr val="tx1"/>
                </a:solidFill>
                <a:effectLst/>
                <a:latin typeface="+mn-lt"/>
                <a:ea typeface="+mn-ea"/>
                <a:cs typeface="+mn-cs"/>
              </a:rPr>
              <a:t>Slower or no growth of most Western donor commitments (due to slow econ growth, immigration crisis, neoliberal perspective, populism, </a:t>
            </a:r>
            <a:r>
              <a:rPr lang="en-US" sz="1200" kern="1200" dirty="0" err="1" smtClean="0">
                <a:solidFill>
                  <a:schemeClr val="tx1"/>
                </a:solidFill>
                <a:effectLst/>
                <a:latin typeface="+mn-lt"/>
                <a:ea typeface="+mn-ea"/>
                <a:cs typeface="+mn-cs"/>
              </a:rPr>
              <a:t>etc</a:t>
            </a:r>
            <a:r>
              <a:rPr lang="en-US" sz="1200" kern="1200" dirty="0" smtClean="0">
                <a:solidFill>
                  <a:schemeClr val="tx1"/>
                </a:solidFill>
                <a:effectLst/>
                <a:latin typeface="+mn-lt"/>
                <a:ea typeface="+mn-ea"/>
                <a:cs typeface="+mn-cs"/>
              </a:rPr>
              <a:t>)</a:t>
            </a:r>
          </a:p>
          <a:p>
            <a:pPr lvl="0"/>
            <a:r>
              <a:rPr lang="en-US" sz="1200" kern="1200" dirty="0" smtClean="0">
                <a:solidFill>
                  <a:schemeClr val="tx1"/>
                </a:solidFill>
                <a:effectLst/>
                <a:latin typeface="+mn-lt"/>
                <a:ea typeface="+mn-ea"/>
                <a:cs typeface="+mn-cs"/>
              </a:rPr>
              <a:t>Exceptions – modest education gains: modest increase in WB funding, Norway leadership on education SDG, Education Cannot Wait Fund, new </a:t>
            </a:r>
            <a:r>
              <a:rPr lang="en-US" sz="1200" kern="1200" dirty="0" err="1" smtClean="0">
                <a:solidFill>
                  <a:schemeClr val="tx1"/>
                </a:solidFill>
                <a:effectLst/>
                <a:latin typeface="+mn-lt"/>
                <a:ea typeface="+mn-ea"/>
                <a:cs typeface="+mn-cs"/>
              </a:rPr>
              <a:t>EiE</a:t>
            </a:r>
            <a:r>
              <a:rPr lang="en-US" sz="1200" kern="1200" dirty="0" smtClean="0">
                <a:solidFill>
                  <a:schemeClr val="tx1"/>
                </a:solidFill>
                <a:effectLst/>
                <a:latin typeface="+mn-lt"/>
                <a:ea typeface="+mn-ea"/>
                <a:cs typeface="+mn-cs"/>
              </a:rPr>
              <a:t> fund; strong sustained MCH funding</a:t>
            </a:r>
          </a:p>
          <a:p>
            <a:r>
              <a:rPr lang="en-US" sz="1200" kern="1200" dirty="0" smtClean="0">
                <a:solidFill>
                  <a:schemeClr val="tx1"/>
                </a:solidFill>
                <a:effectLst/>
                <a:latin typeface="+mn-lt"/>
                <a:ea typeface="+mn-ea"/>
                <a:cs typeface="+mn-cs"/>
              </a:rPr>
              <a:t>More competition for same slice of pie:</a:t>
            </a:r>
          </a:p>
          <a:p>
            <a:pPr lvl="0"/>
            <a:r>
              <a:rPr lang="en-US" sz="1200" kern="1200" dirty="0" smtClean="0">
                <a:solidFill>
                  <a:schemeClr val="tx1"/>
                </a:solidFill>
                <a:effectLst/>
                <a:latin typeface="+mn-lt"/>
                <a:ea typeface="+mn-ea"/>
                <a:cs typeface="+mn-cs"/>
              </a:rPr>
              <a:t>Proliferation of competing SDG-related social investment funds (old and new) – PEPFAR, Global Fund, VAC Trust Fund, GPE, social protection, almost all SDG goals and many targets setting up competing global fund mechanisms</a:t>
            </a:r>
          </a:p>
          <a:p>
            <a:pPr lvl="0"/>
            <a:r>
              <a:rPr lang="en-US" sz="1200" kern="1200" dirty="0" smtClean="0">
                <a:solidFill>
                  <a:schemeClr val="tx1"/>
                </a:solidFill>
                <a:effectLst/>
                <a:latin typeface="+mn-lt"/>
                <a:ea typeface="+mn-ea"/>
                <a:cs typeface="+mn-cs"/>
              </a:rPr>
              <a:t>Massive humanitarian crisis in/around Syria siphoning funds from other crises.</a:t>
            </a:r>
          </a:p>
          <a:p>
            <a:r>
              <a:rPr lang="en-US" sz="1200" kern="1200" dirty="0" smtClean="0">
                <a:solidFill>
                  <a:schemeClr val="tx1"/>
                </a:solidFill>
                <a:effectLst/>
                <a:latin typeface="+mn-lt"/>
                <a:ea typeface="+mn-ea"/>
                <a:cs typeface="+mn-cs"/>
              </a:rPr>
              <a:t>More directive restricted funding:</a:t>
            </a:r>
          </a:p>
          <a:p>
            <a:pPr lvl="0"/>
            <a:r>
              <a:rPr lang="en-US" sz="1200" kern="1200" dirty="0" smtClean="0">
                <a:solidFill>
                  <a:schemeClr val="tx1"/>
                </a:solidFill>
                <a:effectLst/>
                <a:latin typeface="+mn-lt"/>
                <a:ea typeface="+mn-ea"/>
                <a:cs typeface="+mn-cs"/>
              </a:rPr>
              <a:t>Less broad sustained budget support for LDCs</a:t>
            </a:r>
          </a:p>
          <a:p>
            <a:pPr lvl="0"/>
            <a:r>
              <a:rPr lang="en-US" sz="1200" kern="1200" dirty="0" smtClean="0">
                <a:solidFill>
                  <a:schemeClr val="tx1"/>
                </a:solidFill>
                <a:effectLst/>
                <a:latin typeface="+mn-lt"/>
                <a:ea typeface="+mn-ea"/>
                <a:cs typeface="+mn-cs"/>
              </a:rPr>
              <a:t>More competing theme funds</a:t>
            </a:r>
          </a:p>
          <a:p>
            <a:pPr lvl="0"/>
            <a:r>
              <a:rPr lang="en-US" sz="1200" kern="1200" dirty="0" smtClean="0">
                <a:solidFill>
                  <a:schemeClr val="tx1"/>
                </a:solidFill>
                <a:effectLst/>
                <a:latin typeface="+mn-lt"/>
                <a:ea typeface="+mn-ea"/>
                <a:cs typeface="+mn-cs"/>
              </a:rPr>
              <a:t>More donor government directed contracting</a:t>
            </a:r>
          </a:p>
          <a:p>
            <a:pPr lvl="0"/>
            <a:r>
              <a:rPr lang="en-US" sz="1200" kern="1200" dirty="0" smtClean="0">
                <a:solidFill>
                  <a:schemeClr val="tx1"/>
                </a:solidFill>
                <a:effectLst/>
                <a:latin typeface="+mn-lt"/>
                <a:ea typeface="+mn-ea"/>
                <a:cs typeface="+mn-cs"/>
              </a:rPr>
              <a:t>Less NGO/civil society funding, more technical expert funding</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II </a:t>
            </a:r>
            <a:r>
              <a:rPr lang="en-US" sz="1200" i="1" kern="1200" dirty="0" smtClean="0">
                <a:solidFill>
                  <a:schemeClr val="tx1"/>
                </a:solidFill>
                <a:effectLst/>
                <a:latin typeface="+mn-lt"/>
                <a:ea typeface="+mn-ea"/>
                <a:cs typeface="+mn-cs"/>
              </a:rPr>
              <a:t>Philanthropy trends</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Privatization of capital</a:t>
            </a:r>
            <a:r>
              <a:rPr lang="en-US" sz="1200" kern="1200" dirty="0" smtClean="0">
                <a:solidFill>
                  <a:schemeClr val="tx1"/>
                </a:solidFill>
                <a:effectLst/>
                <a:latin typeface="+mn-lt"/>
                <a:ea typeface="+mn-ea"/>
                <a:cs typeface="+mn-cs"/>
              </a:rPr>
              <a:t>: Since 1980, the acceleration of neoliberalism, globalized capitalism and resulting reduced resource flows through national governments concentrates more resources in private hands (corporate, hedge fund, individual), outside public institutions</a:t>
            </a:r>
          </a:p>
          <a:p>
            <a:r>
              <a:rPr lang="en-US" sz="1200" i="1" kern="1200" dirty="0" smtClean="0">
                <a:solidFill>
                  <a:schemeClr val="tx1"/>
                </a:solidFill>
                <a:effectLst/>
                <a:latin typeface="+mn-lt"/>
                <a:ea typeface="+mn-ea"/>
                <a:cs typeface="+mn-cs"/>
              </a:rPr>
              <a:t>Remittances</a:t>
            </a:r>
            <a:r>
              <a:rPr lang="en-US" sz="1200" kern="1200" dirty="0" smtClean="0">
                <a:solidFill>
                  <a:schemeClr val="tx1"/>
                </a:solidFill>
                <a:effectLst/>
                <a:latin typeface="+mn-lt"/>
                <a:ea typeface="+mn-ea"/>
                <a:cs typeface="+mn-cs"/>
              </a:rPr>
              <a:t>: one feature of globalization is that funds from migrant diaspora sent home worldwide top all other flows of private and even ODA philanthropic funds to lower-income countries, and is mostly family, charity, religious, less strategic or systemic</a:t>
            </a:r>
          </a:p>
          <a:p>
            <a:r>
              <a:rPr lang="en-US" sz="1200" i="1" kern="1200" dirty="0" smtClean="0">
                <a:solidFill>
                  <a:schemeClr val="tx1"/>
                </a:solidFill>
                <a:effectLst/>
                <a:latin typeface="+mn-lt"/>
                <a:ea typeface="+mn-ea"/>
                <a:cs typeface="+mn-cs"/>
              </a:rPr>
              <a:t>Fragmentation/proliferation</a:t>
            </a:r>
            <a:r>
              <a:rPr lang="en-US" sz="1200" kern="1200" dirty="0" smtClean="0">
                <a:solidFill>
                  <a:schemeClr val="tx1"/>
                </a:solidFill>
                <a:effectLst/>
                <a:latin typeface="+mn-lt"/>
                <a:ea typeface="+mn-ea"/>
                <a:cs typeface="+mn-cs"/>
              </a:rPr>
              <a:t>: More and more small philanthropic entities and campaigns, many online</a:t>
            </a:r>
          </a:p>
          <a:p>
            <a:r>
              <a:rPr lang="en-US" sz="1200" i="1" kern="1200" dirty="0" smtClean="0">
                <a:solidFill>
                  <a:schemeClr val="tx1"/>
                </a:solidFill>
                <a:effectLst/>
                <a:latin typeface="+mn-lt"/>
                <a:ea typeface="+mn-ea"/>
                <a:cs typeface="+mn-cs"/>
              </a:rPr>
              <a:t>Corporatism</a:t>
            </a:r>
            <a:r>
              <a:rPr lang="en-US" sz="1200" kern="1200" dirty="0" smtClean="0">
                <a:solidFill>
                  <a:schemeClr val="tx1"/>
                </a:solidFill>
                <a:effectLst/>
                <a:latin typeface="+mn-lt"/>
                <a:ea typeface="+mn-ea"/>
                <a:cs typeface="+mn-cs"/>
              </a:rPr>
              <a:t>: Growth of national sovereign funds tied to corporatist states where political-corporate elite are merged and work in alignment </a:t>
            </a:r>
          </a:p>
          <a:p>
            <a:r>
              <a:rPr lang="en-US" sz="1200" i="1" kern="1200" dirty="0" smtClean="0">
                <a:solidFill>
                  <a:schemeClr val="tx1"/>
                </a:solidFill>
                <a:effectLst/>
                <a:latin typeface="+mn-lt"/>
                <a:ea typeface="+mn-ea"/>
                <a:cs typeface="+mn-cs"/>
              </a:rPr>
              <a:t>More and more diverse US/Euro philanthropy: </a:t>
            </a:r>
            <a:r>
              <a:rPr lang="en-US" sz="1200" kern="1200" dirty="0" smtClean="0">
                <a:solidFill>
                  <a:schemeClr val="tx1"/>
                </a:solidFill>
                <a:effectLst/>
                <a:latin typeface="+mn-lt"/>
                <a:ea typeface="+mn-ea"/>
                <a:cs typeface="+mn-cs"/>
              </a:rPr>
              <a:t>rise of massive new wave of private western wealth from financial innovations, technology industry, new generation of entrepreneurs on steroids; following old-line institutional funders of earlier generation (Ford, MacArthur, Rockefeller, Carnegie </a:t>
            </a:r>
            <a:r>
              <a:rPr lang="en-US" sz="1200" kern="1200" dirty="0" err="1" smtClean="0">
                <a:solidFill>
                  <a:schemeClr val="tx1"/>
                </a:solidFill>
                <a:effectLst/>
                <a:latin typeface="+mn-lt"/>
                <a:ea typeface="+mn-ea"/>
                <a:cs typeface="+mn-cs"/>
              </a:rPr>
              <a:t>etc</a:t>
            </a:r>
            <a:r>
              <a:rPr lang="en-US" sz="1200" kern="1200" dirty="0" smtClean="0">
                <a:solidFill>
                  <a:schemeClr val="tx1"/>
                </a:solidFill>
                <a:effectLst/>
                <a:latin typeface="+mn-lt"/>
                <a:ea typeface="+mn-ea"/>
                <a:cs typeface="+mn-cs"/>
              </a:rPr>
              <a:t>), new BIG like Gates, Soros/OSF, Zuckerberg, </a:t>
            </a:r>
            <a:r>
              <a:rPr lang="en-US" sz="1200" kern="1200" dirty="0" err="1" smtClean="0">
                <a:solidFill>
                  <a:schemeClr val="tx1"/>
                </a:solidFill>
                <a:effectLst/>
                <a:latin typeface="+mn-lt"/>
                <a:ea typeface="+mn-ea"/>
                <a:cs typeface="+mn-cs"/>
              </a:rPr>
              <a:t>Omidyar</a:t>
            </a:r>
            <a:r>
              <a:rPr lang="en-US" sz="1200" kern="1200" dirty="0" smtClean="0">
                <a:solidFill>
                  <a:schemeClr val="tx1"/>
                </a:solidFill>
                <a:effectLst/>
                <a:latin typeface="+mn-lt"/>
                <a:ea typeface="+mn-ea"/>
                <a:cs typeface="+mn-cs"/>
              </a:rPr>
              <a:t>, Jobs, etc., and many next rank bigger philanthropic entities – Oak, GHR, etc. and new forms – Rockefeller Philanthropy Advisors, Geneva ??, Wellspring Advisors etc. </a:t>
            </a:r>
          </a:p>
          <a:p>
            <a:r>
              <a:rPr lang="en-US" sz="1200" i="1" kern="1200" dirty="0" smtClean="0">
                <a:solidFill>
                  <a:schemeClr val="tx1"/>
                </a:solidFill>
                <a:effectLst/>
                <a:latin typeface="+mn-lt"/>
                <a:ea typeface="+mn-ea"/>
                <a:cs typeface="+mn-cs"/>
              </a:rPr>
              <a:t>Regional</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diversification</a:t>
            </a:r>
            <a:r>
              <a:rPr lang="en-US" sz="1200" kern="1200" dirty="0" smtClean="0">
                <a:solidFill>
                  <a:schemeClr val="tx1"/>
                </a:solidFill>
                <a:effectLst/>
                <a:latin typeface="+mn-lt"/>
                <a:ea typeface="+mn-ea"/>
                <a:cs typeface="+mn-cs"/>
              </a:rPr>
              <a:t>: Slow growth of Asia, Africa, LAC philanthropic mechanisms as economies grow (Mo Ibrahim, Elma Philanthropies, Alibaba, </a:t>
            </a:r>
            <a:r>
              <a:rPr lang="en-US" sz="1200" kern="1200" dirty="0" err="1" smtClean="0">
                <a:solidFill>
                  <a:schemeClr val="tx1"/>
                </a:solidFill>
                <a:effectLst/>
                <a:latin typeface="+mn-lt"/>
                <a:ea typeface="+mn-ea"/>
                <a:cs typeface="+mn-cs"/>
              </a:rPr>
              <a:t>etc</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More</a:t>
            </a:r>
            <a:r>
              <a:rPr lang="en-US" sz="1200" i="1" kern="1200" baseline="0" dirty="0" smtClean="0">
                <a:solidFill>
                  <a:schemeClr val="tx1"/>
                </a:solidFill>
                <a:effectLst/>
                <a:latin typeface="+mn-lt"/>
                <a:ea typeface="+mn-ea"/>
                <a:cs typeface="+mn-cs"/>
              </a:rPr>
              <a:t> and better donor collaborations </a:t>
            </a:r>
            <a:r>
              <a:rPr lang="en-US" sz="1200" kern="1200" baseline="0" dirty="0" smtClean="0">
                <a:solidFill>
                  <a:schemeClr val="tx1"/>
                </a:solidFill>
                <a:effectLst/>
                <a:latin typeface="+mn-lt"/>
                <a:ea typeface="+mn-ea"/>
                <a:cs typeface="+mn-cs"/>
              </a:rPr>
              <a:t>– Elevate Children, IEFG, African </a:t>
            </a:r>
            <a:r>
              <a:rPr lang="en-US" sz="1200" kern="1200" baseline="0" dirty="0" err="1" smtClean="0">
                <a:solidFill>
                  <a:schemeClr val="tx1"/>
                </a:solidFill>
                <a:effectLst/>
                <a:latin typeface="+mn-lt"/>
                <a:ea typeface="+mn-ea"/>
                <a:cs typeface="+mn-cs"/>
              </a:rPr>
              <a:t>Grantmakers</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etc</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Contention and tension</a:t>
            </a:r>
            <a:r>
              <a:rPr lang="en-US" sz="1200" kern="1200" dirty="0" smtClean="0">
                <a:solidFill>
                  <a:schemeClr val="tx1"/>
                </a:solidFill>
                <a:effectLst/>
                <a:latin typeface="+mn-lt"/>
                <a:ea typeface="+mn-ea"/>
                <a:cs typeface="+mn-cs"/>
              </a:rPr>
              <a:t>: tensions in philanthropy have always existed and are intensified in this polarized age - social justice/colonialism, poverty alleviation vs Cold War aims, new tensions in a multi-polar ideological spectrum of big and small private funders (conservative-progressive, inclusive-restrictive, Islamic-Christian-Hindu-humanist, rights/obligations-freedom, shared prosperity-individualistic competition </a:t>
            </a:r>
            <a:r>
              <a:rPr lang="en-US" sz="1200" kern="1200" dirty="0" err="1" smtClean="0">
                <a:solidFill>
                  <a:schemeClr val="tx1"/>
                </a:solidFill>
                <a:effectLst/>
                <a:latin typeface="+mn-lt"/>
                <a:ea typeface="+mn-ea"/>
                <a:cs typeface="+mn-cs"/>
              </a:rPr>
              <a:t>etc</a:t>
            </a:r>
            <a:r>
              <a:rPr lang="en-US" sz="1200" kern="1200" dirty="0" smtClean="0">
                <a:solidFill>
                  <a:schemeClr val="tx1"/>
                </a:solidFill>
                <a:effectLst/>
                <a:latin typeface="+mn-lt"/>
                <a:ea typeface="+mn-ea"/>
                <a:cs typeface="+mn-cs"/>
              </a:rPr>
              <a:t>).</a:t>
            </a:r>
          </a:p>
          <a:p>
            <a:r>
              <a:rPr lang="en-US" sz="1200" i="1" kern="1200" dirty="0" smtClean="0">
                <a:solidFill>
                  <a:schemeClr val="tx1"/>
                </a:solidFill>
                <a:effectLst/>
                <a:latin typeface="+mn-lt"/>
                <a:ea typeface="+mn-ea"/>
                <a:cs typeface="+mn-cs"/>
              </a:rPr>
              <a:t>Strategic engaged </a:t>
            </a:r>
            <a:r>
              <a:rPr lang="en-US" sz="1200" i="1" kern="1200" dirty="0" err="1" smtClean="0">
                <a:solidFill>
                  <a:schemeClr val="tx1"/>
                </a:solidFill>
                <a:effectLst/>
                <a:latin typeface="+mn-lt"/>
                <a:ea typeface="+mn-ea"/>
                <a:cs typeface="+mn-cs"/>
              </a:rPr>
              <a:t>grantmaking</a:t>
            </a:r>
            <a:r>
              <a:rPr lang="en-US" sz="1200" kern="1200" dirty="0" smtClean="0">
                <a:solidFill>
                  <a:schemeClr val="tx1"/>
                </a:solidFill>
                <a:effectLst/>
                <a:latin typeface="+mn-lt"/>
                <a:ea typeface="+mn-ea"/>
                <a:cs typeface="+mn-cs"/>
              </a:rPr>
              <a:t>: donor strategy and theory of change driving funding choices to a greater degree, less deference to local or technical grantees, more active donor engagement in strategy and choices, less general support and hands-off</a:t>
            </a:r>
          </a:p>
          <a:p>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Massive progressive resource mobilization: </a:t>
            </a:r>
            <a:r>
              <a:rPr lang="en-US" sz="1200" i="0" kern="1200" dirty="0" smtClean="0">
                <a:solidFill>
                  <a:schemeClr val="tx1"/>
                </a:solidFill>
                <a:effectLst/>
                <a:latin typeface="+mn-lt"/>
                <a:ea typeface="+mn-ea"/>
                <a:cs typeface="+mn-cs"/>
              </a:rPr>
              <a:t>massive giving surge</a:t>
            </a:r>
            <a:r>
              <a:rPr lang="en-US" sz="1200" i="0" kern="1200" baseline="0" dirty="0" smtClean="0">
                <a:solidFill>
                  <a:schemeClr val="tx1"/>
                </a:solidFill>
                <a:effectLst/>
                <a:latin typeface="+mn-lt"/>
                <a:ea typeface="+mn-ea"/>
                <a:cs typeface="+mn-cs"/>
              </a:rPr>
              <a:t> by citizens and institutional funders; examples ACLU, HRW, SPLC, </a:t>
            </a:r>
            <a:r>
              <a:rPr lang="en-US" sz="1200" i="0" kern="1200" baseline="0" dirty="0" err="1" smtClean="0">
                <a:solidFill>
                  <a:schemeClr val="tx1"/>
                </a:solidFill>
                <a:effectLst/>
                <a:latin typeface="+mn-lt"/>
                <a:ea typeface="+mn-ea"/>
                <a:cs typeface="+mn-cs"/>
              </a:rPr>
              <a:t>etc</a:t>
            </a:r>
            <a:endParaRPr lang="en-US" sz="1200" i="1" kern="1200" dirty="0" smtClean="0">
              <a:solidFill>
                <a:schemeClr val="tx1"/>
              </a:solidFill>
              <a:effectLst/>
              <a:latin typeface="+mn-lt"/>
              <a:ea typeface="+mn-ea"/>
              <a:cs typeface="+mn-cs"/>
            </a:endParaRPr>
          </a:p>
          <a:p>
            <a:endParaRPr lang="en-US" dirty="0" smtClean="0"/>
          </a:p>
          <a:p>
            <a:r>
              <a:rPr lang="en-US" dirty="0" smtClean="0"/>
              <a:t>How can</a:t>
            </a:r>
            <a:r>
              <a:rPr lang="en-US" baseline="0" dirty="0" smtClean="0"/>
              <a:t> CFA build its fund-raising and donor influencing position and voice and credibility to exploit the opportunities and navigate the challenges in the funding sphere?</a:t>
            </a:r>
            <a:endParaRPr lang="en-US" dirty="0"/>
          </a:p>
        </p:txBody>
      </p:sp>
      <p:sp>
        <p:nvSpPr>
          <p:cNvPr id="4" name="Slide Number Placeholder 3"/>
          <p:cNvSpPr>
            <a:spLocks noGrp="1"/>
          </p:cNvSpPr>
          <p:nvPr>
            <p:ph type="sldNum" sz="quarter" idx="10"/>
          </p:nvPr>
        </p:nvSpPr>
        <p:spPr/>
        <p:txBody>
          <a:bodyPr/>
          <a:lstStyle/>
          <a:p>
            <a:fld id="{44B60421-9DBD-4A81-9546-4E285801E287}" type="slidenum">
              <a:rPr lang="en-US" smtClean="0"/>
              <a:pPr/>
              <a:t>7</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74717817"/>
      </p:ext>
    </p:extLst>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Jacob</a:t>
            </a:r>
            <a:r>
              <a:rPr lang="en-US" baseline="0" dirty="0" smtClean="0"/>
              <a:t> Park, Forum for the Future.</a:t>
            </a:r>
            <a:endParaRPr lang="en-US" dirty="0"/>
          </a:p>
        </p:txBody>
      </p:sp>
      <p:sp>
        <p:nvSpPr>
          <p:cNvPr id="4" name="Slide Number Placeholder 3"/>
          <p:cNvSpPr>
            <a:spLocks noGrp="1"/>
          </p:cNvSpPr>
          <p:nvPr>
            <p:ph type="sldNum" sz="quarter" idx="10"/>
          </p:nvPr>
        </p:nvSpPr>
        <p:spPr/>
        <p:txBody>
          <a:bodyPr/>
          <a:lstStyle/>
          <a:p>
            <a:fld id="{3491A029-71E7-4478-AE15-36E7F1ED1037}" type="slidenum">
              <a:rPr lang="en-US" smtClean="0"/>
              <a:pPr/>
              <a:t>8</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67411709"/>
      </p:ext>
    </p:extLst>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491A029-71E7-4478-AE15-36E7F1ED1037}" type="slidenum">
              <a:rPr lang="en-US" smtClean="0"/>
              <a:pPr/>
              <a:t>9</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356205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lang="en-US"/>
          </a:p>
        </p:txBody>
      </p:sp>
      <p:sp>
        <p:nvSpPr>
          <p:cNvPr id="4" name="Date Placeholder 3"/>
          <p:cNvSpPr>
            <a:spLocks noGrp="1"/>
          </p:cNvSpPr>
          <p:nvPr>
            <p:ph type="dt" sz="half" idx="10"/>
          </p:nvPr>
        </p:nvSpPr>
        <p:spPr/>
        <p:txBody>
          <a:bodyPr/>
          <a:lstStyle/>
          <a:p>
            <a:fld id="{5540FC48-6711-8649-ABFC-BC676DF9BD7D}" type="datetimeFigureOut">
              <a:rPr lang="en-US" smtClean="0"/>
              <a:pPr/>
              <a:t>11/6/17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5192952-5601-484C-A776-004CE2B40A2F}" type="slidenum">
              <a:rPr lang="en-US" smtClean="0"/>
              <a:pPr/>
              <a:t>‹#›</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31480158"/>
      </p:ext>
    </p:extLst>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5540FC48-6711-8649-ABFC-BC676DF9BD7D}" type="datetimeFigureOut">
              <a:rPr lang="en-US" smtClean="0"/>
              <a:pPr/>
              <a:t>11/6/17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5192952-5601-484C-A776-004CE2B40A2F}" type="slidenum">
              <a:rPr lang="en-US" smtClean="0"/>
              <a:pPr/>
              <a:t>‹#›</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70925517"/>
      </p:ext>
    </p:extLst>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5540FC48-6711-8649-ABFC-BC676DF9BD7D}" type="datetimeFigureOut">
              <a:rPr lang="en-US" smtClean="0"/>
              <a:pPr/>
              <a:t>11/6/17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5192952-5601-484C-A776-004CE2B40A2F}" type="slidenum">
              <a:rPr lang="en-US" smtClean="0"/>
              <a:pPr/>
              <a:t>‹#›</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20832443"/>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5540FC48-6711-8649-ABFC-BC676DF9BD7D}" type="datetimeFigureOut">
              <a:rPr lang="en-US" smtClean="0"/>
              <a:pPr/>
              <a:t>11/6/17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5192952-5601-484C-A776-004CE2B40A2F}" type="slidenum">
              <a:rPr lang="en-US" smtClean="0"/>
              <a:pPr/>
              <a:t>‹#›</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94162981"/>
      </p:ext>
    </p:extLst>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5540FC48-6711-8649-ABFC-BC676DF9BD7D}" type="datetimeFigureOut">
              <a:rPr lang="en-US" smtClean="0"/>
              <a:pPr/>
              <a:t>11/6/17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5192952-5601-484C-A776-004CE2B40A2F}" type="slidenum">
              <a:rPr lang="en-US" smtClean="0"/>
              <a:pPr/>
              <a:t>‹#›</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86969121"/>
      </p:ext>
    </p:extLst>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Date Placeholder 4"/>
          <p:cNvSpPr>
            <a:spLocks noGrp="1"/>
          </p:cNvSpPr>
          <p:nvPr>
            <p:ph type="dt" sz="half" idx="10"/>
          </p:nvPr>
        </p:nvSpPr>
        <p:spPr/>
        <p:txBody>
          <a:bodyPr/>
          <a:lstStyle/>
          <a:p>
            <a:fld id="{5540FC48-6711-8649-ABFC-BC676DF9BD7D}" type="datetimeFigureOut">
              <a:rPr lang="en-US" smtClean="0"/>
              <a:pPr/>
              <a:t>11/6/17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5192952-5601-484C-A776-004CE2B40A2F}" type="slidenum">
              <a:rPr lang="en-US" smtClean="0"/>
              <a:pPr/>
              <a:t>‹#›</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45697125"/>
      </p:ext>
    </p:extLst>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Date Placeholder 6"/>
          <p:cNvSpPr>
            <a:spLocks noGrp="1"/>
          </p:cNvSpPr>
          <p:nvPr>
            <p:ph type="dt" sz="half" idx="10"/>
          </p:nvPr>
        </p:nvSpPr>
        <p:spPr/>
        <p:txBody>
          <a:bodyPr/>
          <a:lstStyle/>
          <a:p>
            <a:fld id="{5540FC48-6711-8649-ABFC-BC676DF9BD7D}" type="datetimeFigureOut">
              <a:rPr lang="en-US" smtClean="0"/>
              <a:pPr/>
              <a:t>11/6/17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5192952-5601-484C-A776-004CE2B40A2F}" type="slidenum">
              <a:rPr lang="en-US" smtClean="0"/>
              <a:pPr/>
              <a:t>‹#›</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31571910"/>
      </p:ext>
    </p:extLst>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Date Placeholder 2"/>
          <p:cNvSpPr>
            <a:spLocks noGrp="1"/>
          </p:cNvSpPr>
          <p:nvPr>
            <p:ph type="dt" sz="half" idx="10"/>
          </p:nvPr>
        </p:nvSpPr>
        <p:spPr/>
        <p:txBody>
          <a:bodyPr/>
          <a:lstStyle/>
          <a:p>
            <a:fld id="{5540FC48-6711-8649-ABFC-BC676DF9BD7D}" type="datetimeFigureOut">
              <a:rPr lang="en-US" smtClean="0"/>
              <a:pPr/>
              <a:t>11/6/17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5192952-5601-484C-A776-004CE2B40A2F}" type="slidenum">
              <a:rPr lang="en-US" smtClean="0"/>
              <a:pPr/>
              <a:t>‹#›</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01103588"/>
      </p:ext>
    </p:extLst>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40FC48-6711-8649-ABFC-BC676DF9BD7D}" type="datetimeFigureOut">
              <a:rPr lang="en-US" smtClean="0"/>
              <a:pPr/>
              <a:t>11/6/17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5192952-5601-484C-A776-004CE2B40A2F}" type="slidenum">
              <a:rPr lang="en-US" smtClean="0"/>
              <a:pPr/>
              <a:t>‹#›</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02814985"/>
      </p:ext>
    </p:extLst>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5540FC48-6711-8649-ABFC-BC676DF9BD7D}" type="datetimeFigureOut">
              <a:rPr lang="en-US" smtClean="0"/>
              <a:pPr/>
              <a:t>11/6/17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5192952-5601-484C-A776-004CE2B40A2F}" type="slidenum">
              <a:rPr lang="en-US" smtClean="0"/>
              <a:pPr/>
              <a:t>‹#›</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0614206"/>
      </p:ext>
    </p:extLst>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5540FC48-6711-8649-ABFC-BC676DF9BD7D}" type="datetimeFigureOut">
              <a:rPr lang="en-US" smtClean="0"/>
              <a:pPr/>
              <a:t>11/6/17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5192952-5601-484C-A776-004CE2B40A2F}" type="slidenum">
              <a:rPr lang="en-US" smtClean="0"/>
              <a:pPr/>
              <a:t>‹#›</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9970730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defRPr>
            </a:lvl1pPr>
          </a:lstStyle>
          <a:p>
            <a:fld id="{5540FC48-6711-8649-ABFC-BC676DF9BD7D}" type="datetimeFigureOut">
              <a:rPr lang="en-US" smtClean="0"/>
              <a:pPr/>
              <a:t>11/6/17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defRPr>
            </a:lvl1pPr>
          </a:lstStyle>
          <a:p>
            <a:fld id="{75192952-5601-484C-A776-004CE2B40A2F}" type="slidenum">
              <a:rPr lang="en-US" smtClean="0"/>
              <a:pPr/>
              <a:t>‹#›</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860958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Arial" panose="020B0604020202020204" pitchFamily="34" charset="0"/>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panose="020B0604020202020204" pitchFamily="34" charset="0"/>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4" Type="http://schemas.openxmlformats.org/officeDocument/2006/relationships/image" Target="../media/image2.jpeg"/><Relationship Id="rId5" Type="http://schemas.openxmlformats.org/officeDocument/2006/relationships/image" Target="../media/image3.emf"/><Relationship Id="rId6" Type="http://schemas.openxmlformats.org/officeDocument/2006/relationships/image" Target="../media/image4.png"/><Relationship Id="rId7" Type="http://schemas.openxmlformats.org/officeDocument/2006/relationships/image" Target="../media/image5.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3.tiff"/></Relationships>
</file>

<file path=ppt/slides/_rels/slide11.xml.rels><?xml version="1.0" encoding="UTF-8" standalone="yes"?>
<Relationships xmlns="http://schemas.openxmlformats.org/package/2006/relationships"><Relationship Id="rId3" Type="http://schemas.openxmlformats.org/officeDocument/2006/relationships/image" Target="../media/image6.emf"/><Relationship Id="rId4" Type="http://schemas.openxmlformats.org/officeDocument/2006/relationships/image" Target="../media/image3.emf"/><Relationship Id="rId5" Type="http://schemas.openxmlformats.org/officeDocument/2006/relationships/image" Target="../media/image14.jpeg"/><Relationship Id="rId6" Type="http://schemas.openxmlformats.org/officeDocument/2006/relationships/image" Target="../media/image15.jpe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6.emf"/><Relationship Id="rId4" Type="http://schemas.openxmlformats.org/officeDocument/2006/relationships/image" Target="../media/image3.emf"/><Relationship Id="rId5" Type="http://schemas.openxmlformats.org/officeDocument/2006/relationships/image" Target="../media/image8.jpe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6.emf"/><Relationship Id="rId4" Type="http://schemas.openxmlformats.org/officeDocument/2006/relationships/image" Target="../media/image8.jpe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6.emf"/><Relationship Id="rId4" Type="http://schemas.openxmlformats.org/officeDocument/2006/relationships/image" Target="../media/image8.jpe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6.emf"/><Relationship Id="rId4" Type="http://schemas.openxmlformats.org/officeDocument/2006/relationships/image" Target="../media/image8.jpe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6.emf"/><Relationship Id="rId4" Type="http://schemas.openxmlformats.org/officeDocument/2006/relationships/image" Target="../media/image8.jpe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6.jpeg"/></Relationships>
</file>

<file path=ppt/slides/_rels/slide2.xml.rels><?xml version="1.0" encoding="UTF-8" standalone="yes"?>
<Relationships xmlns="http://schemas.openxmlformats.org/package/2006/relationships"><Relationship Id="rId3" Type="http://schemas.openxmlformats.org/officeDocument/2006/relationships/image" Target="../media/image6.emf"/><Relationship Id="rId4" Type="http://schemas.openxmlformats.org/officeDocument/2006/relationships/image" Target="../media/image3.emf"/><Relationship Id="rId5" Type="http://schemas.openxmlformats.org/officeDocument/2006/relationships/hyperlink" Target="https://childfundalliance.org/member-resources/board-of-directors/meetings/2017-november-meeting-san-salvador/document/download/1593" TargetMode="External"/><Relationship Id="rId6" Type="http://schemas.openxmlformats.org/officeDocument/2006/relationships/hyperlink" Target="https://childfundalliance.org/member-resources/board-of-directors/meetings/2017-november-meeting-san-salvador/document/download/1597" TargetMode="External"/><Relationship Id="rId7" Type="http://schemas.openxmlformats.org/officeDocument/2006/relationships/hyperlink" Target="https://childfundalliance.org/member-resources/board-of-directors/meetings/2017-november-meeting-san-salvador/document/download/1623" TargetMode="External"/><Relationship Id="rId8" Type="http://schemas.openxmlformats.org/officeDocument/2006/relationships/hyperlink" Target="https://childfundalliance.org/member-resources/board-of-directors/meetings/2017-november-meeting-san-salvador/document/download/1630" TargetMode="External"/><Relationship Id="rId9" Type="http://schemas.openxmlformats.org/officeDocument/2006/relationships/hyperlink" Target="https://childfundalliance.org/member-resources/board-of-directors/meetings/2017-november-meeting-san-salvador/document/download/1652" TargetMode="External"/><Relationship Id="rId10" Type="http://schemas.openxmlformats.org/officeDocument/2006/relationships/hyperlink" Target="https://www.dropbox.com/sh/lsmchdezksonzb9/AABC-IJF12i-ZjthYIRNJXzfa?dl=0" TargetMode="External"/><Relationship Id="rId11"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6.emf"/><Relationship Id="rId4" Type="http://schemas.openxmlformats.org/officeDocument/2006/relationships/image" Target="../media/image3.emf"/><Relationship Id="rId5" Type="http://schemas.openxmlformats.org/officeDocument/2006/relationships/image" Target="../media/image8.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4" Type="http://schemas.openxmlformats.org/officeDocument/2006/relationships/image" Target="../media/image3.emf"/><Relationship Id="rId5" Type="http://schemas.openxmlformats.org/officeDocument/2006/relationships/image" Target="../media/image8.jpe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jpeg"/><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11.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TextBox 8"/>
          <p:cNvSpPr txBox="1"/>
          <p:nvPr/>
        </p:nvSpPr>
        <p:spPr>
          <a:xfrm>
            <a:off x="5031140" y="-337522"/>
            <a:ext cx="4635373" cy="6463308"/>
          </a:xfrm>
          <a:prstGeom prst="rect">
            <a:avLst/>
          </a:prstGeom>
          <a:solidFill>
            <a:srgbClr val="007A45"/>
          </a:solidFill>
        </p:spPr>
        <p:txBody>
          <a:bodyPr wrap="square" rtlCol="0">
            <a:spAutoFit/>
          </a:bodyPr>
          <a:lstStyle/>
          <a:p>
            <a:endParaRPr lang="en-US" dirty="0" smtClean="0">
              <a:latin typeface="Arial" panose="020B0604020202020204" pitchFamily="34" charset="0"/>
            </a:endParaRPr>
          </a:p>
          <a:p>
            <a:endParaRPr lang="en-US" dirty="0">
              <a:latin typeface="Arial" panose="020B0604020202020204" pitchFamily="34" charset="0"/>
            </a:endParaRPr>
          </a:p>
          <a:p>
            <a:endParaRPr lang="en-US" dirty="0" smtClean="0">
              <a:latin typeface="Arial" panose="020B0604020202020204" pitchFamily="34" charset="0"/>
            </a:endParaRPr>
          </a:p>
          <a:p>
            <a:endParaRPr lang="en-US" dirty="0">
              <a:latin typeface="Arial" panose="020B0604020202020204" pitchFamily="34" charset="0"/>
            </a:endParaRPr>
          </a:p>
          <a:p>
            <a:endParaRPr lang="en-US" dirty="0" smtClean="0">
              <a:latin typeface="Arial" panose="020B0604020202020204" pitchFamily="34" charset="0"/>
            </a:endParaRPr>
          </a:p>
          <a:p>
            <a:endParaRPr lang="en-US" dirty="0">
              <a:latin typeface="Arial" panose="020B0604020202020204" pitchFamily="34" charset="0"/>
            </a:endParaRPr>
          </a:p>
          <a:p>
            <a:endParaRPr lang="en-US" dirty="0" smtClean="0">
              <a:latin typeface="Arial" panose="020B0604020202020204" pitchFamily="34" charset="0"/>
            </a:endParaRPr>
          </a:p>
          <a:p>
            <a:endParaRPr lang="en-US" dirty="0">
              <a:latin typeface="Arial" panose="020B0604020202020204" pitchFamily="34" charset="0"/>
            </a:endParaRPr>
          </a:p>
          <a:p>
            <a:endParaRPr lang="en-US" dirty="0" smtClean="0">
              <a:latin typeface="Arial" panose="020B0604020202020204" pitchFamily="34" charset="0"/>
            </a:endParaRPr>
          </a:p>
          <a:p>
            <a:endParaRPr lang="en-US" dirty="0">
              <a:latin typeface="Arial" panose="020B0604020202020204" pitchFamily="34" charset="0"/>
            </a:endParaRPr>
          </a:p>
          <a:p>
            <a:endParaRPr lang="en-US" dirty="0" smtClean="0">
              <a:latin typeface="Arial" panose="020B0604020202020204" pitchFamily="34" charset="0"/>
            </a:endParaRPr>
          </a:p>
          <a:p>
            <a:endParaRPr lang="en-US" dirty="0">
              <a:latin typeface="Arial" panose="020B0604020202020204" pitchFamily="34" charset="0"/>
            </a:endParaRPr>
          </a:p>
          <a:p>
            <a:endParaRPr lang="en-US" dirty="0" smtClean="0">
              <a:latin typeface="Arial" panose="020B0604020202020204" pitchFamily="34" charset="0"/>
            </a:endParaRPr>
          </a:p>
          <a:p>
            <a:endParaRPr lang="en-US" dirty="0">
              <a:latin typeface="Arial" panose="020B0604020202020204" pitchFamily="34" charset="0"/>
            </a:endParaRPr>
          </a:p>
          <a:p>
            <a:endParaRPr lang="en-US" dirty="0" smtClean="0">
              <a:latin typeface="Arial" panose="020B0604020202020204" pitchFamily="34" charset="0"/>
            </a:endParaRPr>
          </a:p>
          <a:p>
            <a:endParaRPr lang="en-US" dirty="0">
              <a:latin typeface="Arial" panose="020B0604020202020204" pitchFamily="34" charset="0"/>
            </a:endParaRPr>
          </a:p>
          <a:p>
            <a:endParaRPr lang="en-US" dirty="0" smtClean="0">
              <a:latin typeface="Arial" panose="020B0604020202020204" pitchFamily="34" charset="0"/>
            </a:endParaRPr>
          </a:p>
          <a:p>
            <a:endParaRPr lang="en-US" dirty="0">
              <a:latin typeface="Arial" panose="020B0604020202020204" pitchFamily="34" charset="0"/>
            </a:endParaRPr>
          </a:p>
          <a:p>
            <a:endParaRPr lang="en-US" dirty="0" smtClean="0">
              <a:latin typeface="Arial" panose="020B0604020202020204" pitchFamily="34" charset="0"/>
            </a:endParaRPr>
          </a:p>
          <a:p>
            <a:endParaRPr lang="en-US" dirty="0">
              <a:latin typeface="Arial" panose="020B0604020202020204" pitchFamily="34" charset="0"/>
            </a:endParaRPr>
          </a:p>
          <a:p>
            <a:endParaRPr lang="en-US" dirty="0" smtClean="0">
              <a:latin typeface="Arial" panose="020B0604020202020204" pitchFamily="34" charset="0"/>
            </a:endParaRPr>
          </a:p>
          <a:p>
            <a:endParaRPr lang="en-US" dirty="0">
              <a:latin typeface="Arial" panose="020B0604020202020204" pitchFamily="34" charset="0"/>
            </a:endParaRPr>
          </a:p>
          <a:p>
            <a:endParaRPr lang="en-US" dirty="0">
              <a:latin typeface="Arial" panose="020B0604020202020204" pitchFamily="34" charset="0"/>
            </a:endParaRPr>
          </a:p>
        </p:txBody>
      </p:sp>
      <p:sp>
        <p:nvSpPr>
          <p:cNvPr id="8" name="Rectangle 7"/>
          <p:cNvSpPr/>
          <p:nvPr/>
        </p:nvSpPr>
        <p:spPr>
          <a:xfrm>
            <a:off x="5284256" y="1252023"/>
            <a:ext cx="3005670" cy="964366"/>
          </a:xfrm>
          <a:prstGeom prst="rect">
            <a:avLst/>
          </a:prstGeom>
          <a:effectLst>
            <a:outerShdw blurRad="76200" dir="18900000" sy="23000" kx="-1200000" algn="bl" rotWithShape="0">
              <a:prstClr val="black">
                <a:alpha val="20000"/>
              </a:prstClr>
            </a:outerShdw>
          </a:effectLst>
        </p:spPr>
        <p:txBody>
          <a:bodyPr wrap="square">
            <a:spAutoFit/>
          </a:bodyPr>
          <a:lstStyle/>
          <a:p>
            <a:pPr rtl="0"/>
            <a:endParaRPr lang="en-US" sz="8500" b="0" i="0" u="none" strike="noStrike" kern="1200" baseline="30000" dirty="0">
              <a:latin typeface="Arial" panose="020B0604020202020204" pitchFamily="34" charset="0"/>
              <a:cs typeface="Arial" panose="020B0604020202020204" pitchFamily="34" charset="0"/>
            </a:endParaRPr>
          </a:p>
        </p:txBody>
      </p:sp>
      <p:sp>
        <p:nvSpPr>
          <p:cNvPr id="15" name="Rectangle 14"/>
          <p:cNvSpPr/>
          <p:nvPr/>
        </p:nvSpPr>
        <p:spPr>
          <a:xfrm>
            <a:off x="5310513" y="157332"/>
            <a:ext cx="3454405" cy="1815882"/>
          </a:xfrm>
          <a:prstGeom prst="rect">
            <a:avLst/>
          </a:prstGeom>
        </p:spPr>
        <p:txBody>
          <a:bodyPr wrap="square">
            <a:spAutoFit/>
          </a:bodyPr>
          <a:lstStyle/>
          <a:p>
            <a:r>
              <a:rPr lang="en-US" sz="2800" dirty="0" smtClean="0">
                <a:solidFill>
                  <a:schemeClr val="bg1"/>
                </a:solidFill>
                <a:latin typeface="Arial" panose="020B0604020202020204" pitchFamily="34" charset="0"/>
              </a:rPr>
              <a:t>Emerging </a:t>
            </a:r>
            <a:r>
              <a:rPr lang="en-US" sz="2800" dirty="0">
                <a:solidFill>
                  <a:schemeClr val="bg1"/>
                </a:solidFill>
                <a:latin typeface="Arial" panose="020B0604020202020204" pitchFamily="34" charset="0"/>
              </a:rPr>
              <a:t>issues </a:t>
            </a:r>
            <a:r>
              <a:rPr lang="en-US" sz="2800" dirty="0" smtClean="0">
                <a:solidFill>
                  <a:schemeClr val="bg1"/>
                </a:solidFill>
                <a:latin typeface="Arial" panose="020B0604020202020204" pitchFamily="34" charset="0"/>
              </a:rPr>
              <a:t/>
            </a:r>
            <a:br>
              <a:rPr lang="en-US" sz="2800" dirty="0" smtClean="0">
                <a:solidFill>
                  <a:schemeClr val="bg1"/>
                </a:solidFill>
                <a:latin typeface="Arial" panose="020B0604020202020204" pitchFamily="34" charset="0"/>
              </a:rPr>
            </a:br>
            <a:r>
              <a:rPr lang="en-US" sz="2800" dirty="0" smtClean="0">
                <a:solidFill>
                  <a:schemeClr val="bg1"/>
                </a:solidFill>
                <a:latin typeface="Arial" panose="020B0604020202020204" pitchFamily="34" charset="0"/>
              </a:rPr>
              <a:t>in development: </a:t>
            </a:r>
            <a:r>
              <a:rPr lang="en-US" sz="2800" dirty="0">
                <a:solidFill>
                  <a:schemeClr val="bg1"/>
                </a:solidFill>
                <a:latin typeface="Arial" panose="020B0604020202020204" pitchFamily="34" charset="0"/>
              </a:rPr>
              <a:t>A</a:t>
            </a:r>
            <a:r>
              <a:rPr lang="en-US" sz="2800" dirty="0" smtClean="0">
                <a:solidFill>
                  <a:schemeClr val="bg1"/>
                </a:solidFill>
                <a:latin typeface="Arial" panose="020B0604020202020204" pitchFamily="34" charset="0"/>
              </a:rPr>
              <a:t>reas for long-term </a:t>
            </a:r>
            <a:r>
              <a:rPr lang="en-US" sz="2800" dirty="0">
                <a:solidFill>
                  <a:schemeClr val="bg1"/>
                </a:solidFill>
                <a:latin typeface="Arial" panose="020B0604020202020204" pitchFamily="34" charset="0"/>
              </a:rPr>
              <a:t>thinking </a:t>
            </a:r>
          </a:p>
        </p:txBody>
      </p:sp>
      <p:pic>
        <p:nvPicPr>
          <p:cNvPr id="13" name="Picture 12"/>
          <p:cNvPicPr>
            <a:picLocks noChangeAspect="1"/>
          </p:cNvPicPr>
          <p:nvPr/>
        </p:nvPicPr>
        <p:blipFill>
          <a:blip r:embed="rId3"/>
          <a:stretch>
            <a:fillRect/>
          </a:stretch>
        </p:blipFill>
        <p:spPr>
          <a:xfrm flipH="1">
            <a:off x="5379259" y="1713296"/>
            <a:ext cx="3651254" cy="317500"/>
          </a:xfrm>
          <a:prstGeom prst="rect">
            <a:avLst/>
          </a:prstGeom>
        </p:spPr>
      </p:pic>
      <p:sp>
        <p:nvSpPr>
          <p:cNvPr id="12" name="Rectangle 11"/>
          <p:cNvSpPr/>
          <p:nvPr/>
        </p:nvSpPr>
        <p:spPr>
          <a:xfrm>
            <a:off x="5325817" y="1954943"/>
            <a:ext cx="3271918" cy="923330"/>
          </a:xfrm>
          <a:prstGeom prst="rect">
            <a:avLst/>
          </a:prstGeom>
        </p:spPr>
        <p:txBody>
          <a:bodyPr wrap="square">
            <a:spAutoFit/>
          </a:bodyPr>
          <a:lstStyle/>
          <a:p>
            <a:pPr algn="r">
              <a:lnSpc>
                <a:spcPct val="90000"/>
              </a:lnSpc>
            </a:pPr>
            <a:r>
              <a:rPr lang="en-US" sz="2000" dirty="0" smtClean="0">
                <a:solidFill>
                  <a:schemeClr val="bg1"/>
                </a:solidFill>
                <a:latin typeface="Arial" panose="020B0604020202020204" pitchFamily="34" charset="0"/>
                <a:cs typeface="Arial" panose="020B0604020202020204" pitchFamily="34" charset="0"/>
              </a:rPr>
              <a:t> </a:t>
            </a:r>
            <a:r>
              <a:rPr lang="en-US" sz="2000" dirty="0">
                <a:solidFill>
                  <a:schemeClr val="bg1"/>
                </a:solidFill>
                <a:latin typeface="Arial" panose="020B0604020202020204" pitchFamily="34" charset="0"/>
              </a:rPr>
              <a:t>Board of </a:t>
            </a:r>
            <a:r>
              <a:rPr lang="en-US" sz="2000" dirty="0" smtClean="0">
                <a:solidFill>
                  <a:schemeClr val="bg1"/>
                </a:solidFill>
                <a:latin typeface="Arial" panose="020B0604020202020204" pitchFamily="34" charset="0"/>
              </a:rPr>
              <a:t>Directors</a:t>
            </a:r>
            <a:endParaRPr lang="en-US" sz="500" baseline="30000" dirty="0">
              <a:solidFill>
                <a:schemeClr val="bg1"/>
              </a:solidFill>
              <a:latin typeface="Arial" panose="020B0604020202020204" pitchFamily="34" charset="0"/>
              <a:cs typeface="Arial" panose="020B0604020202020204" pitchFamily="34" charset="0"/>
            </a:endParaRPr>
          </a:p>
          <a:p>
            <a:pPr algn="r" rtl="0">
              <a:lnSpc>
                <a:spcPct val="90000"/>
              </a:lnSpc>
            </a:pPr>
            <a:r>
              <a:rPr lang="en-US" sz="2000" dirty="0" smtClean="0">
                <a:solidFill>
                  <a:schemeClr val="bg1"/>
                </a:solidFill>
                <a:latin typeface="Arial" panose="020B0604020202020204" pitchFamily="34" charset="0"/>
                <a:cs typeface="Arial" panose="020B0604020202020204" pitchFamily="34" charset="0"/>
              </a:rPr>
              <a:t>San Salvador</a:t>
            </a:r>
            <a:br>
              <a:rPr lang="en-US" sz="2000" dirty="0" smtClean="0">
                <a:solidFill>
                  <a:schemeClr val="bg1"/>
                </a:solidFill>
                <a:latin typeface="Arial" panose="020B0604020202020204" pitchFamily="34" charset="0"/>
                <a:cs typeface="Arial" panose="020B0604020202020204" pitchFamily="34" charset="0"/>
              </a:rPr>
            </a:br>
            <a:r>
              <a:rPr lang="en-US" sz="2000" dirty="0" smtClean="0">
                <a:solidFill>
                  <a:schemeClr val="bg1"/>
                </a:solidFill>
                <a:latin typeface="Arial" panose="020B0604020202020204" pitchFamily="34" charset="0"/>
                <a:cs typeface="Arial" panose="020B0604020202020204" pitchFamily="34" charset="0"/>
              </a:rPr>
              <a:t>7 November 2017</a:t>
            </a:r>
            <a:endParaRPr lang="en-US" sz="2000" b="0" i="0" u="none" strike="noStrike" kern="1200" baseline="30000" dirty="0">
              <a:solidFill>
                <a:schemeClr val="bg1"/>
              </a:solidFill>
              <a:latin typeface="Arial" panose="020B0604020202020204" pitchFamily="34" charset="0"/>
              <a:cs typeface="Arial" panose="020B0604020202020204" pitchFamily="34" charset="0"/>
            </a:endParaRPr>
          </a:p>
        </p:txBody>
      </p:sp>
      <p:sp>
        <p:nvSpPr>
          <p:cNvPr id="5" name="Rectangle 4"/>
          <p:cNvSpPr/>
          <p:nvPr/>
        </p:nvSpPr>
        <p:spPr>
          <a:xfrm>
            <a:off x="-1" y="6034600"/>
            <a:ext cx="9471627" cy="787399"/>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atin typeface="Arial" panose="020B0604020202020204" pitchFamily="34" charset="0"/>
              </a:rPr>
              <a:t> </a:t>
            </a:r>
          </a:p>
        </p:txBody>
      </p:sp>
      <p:sp>
        <p:nvSpPr>
          <p:cNvPr id="3" name="TextBox 2"/>
          <p:cNvSpPr txBox="1"/>
          <p:nvPr/>
        </p:nvSpPr>
        <p:spPr>
          <a:xfrm>
            <a:off x="1173331" y="6328680"/>
            <a:ext cx="4119389" cy="400110"/>
          </a:xfrm>
          <a:prstGeom prst="rect">
            <a:avLst/>
          </a:prstGeom>
          <a:noFill/>
        </p:spPr>
        <p:txBody>
          <a:bodyPr wrap="square" rtlCol="0">
            <a:spAutoFit/>
          </a:bodyPr>
          <a:lstStyle/>
          <a:p>
            <a:r>
              <a:rPr lang="en-US" sz="2000" dirty="0">
                <a:latin typeface="Frutiger LT Std 65 Bold"/>
              </a:rPr>
              <a:t>from violence and exploitation</a:t>
            </a:r>
          </a:p>
        </p:txBody>
      </p:sp>
      <p:pic>
        <p:nvPicPr>
          <p:cNvPr id="2" name="Picture 1"/>
          <p:cNvPicPr>
            <a:picLocks noChangeAspect="1"/>
          </p:cNvPicPr>
          <p:nvPr/>
        </p:nvPicPr>
        <p:blipFill>
          <a:blip r:embed="rId4"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66268" y="6252920"/>
            <a:ext cx="779123" cy="370655"/>
          </a:xfrm>
          <a:prstGeom prst="rect">
            <a:avLst/>
          </a:prstGeom>
        </p:spPr>
      </p:pic>
      <p:pic>
        <p:nvPicPr>
          <p:cNvPr id="10" name="Picture 9" descr="CFA-ChildFund Alliance_Member_Logos_OUTLINED.ai"/>
          <p:cNvPicPr>
            <a:picLocks noChangeAspect="1"/>
          </p:cNvPicPr>
          <p:nvPr/>
        </p:nvPicPr>
        <p:blipFill>
          <a:blip r:embed="rId5"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020272" y="6183486"/>
            <a:ext cx="1806227" cy="496713"/>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8804194" y="1722853"/>
            <a:ext cx="265595" cy="328948"/>
          </a:xfrm>
          <a:prstGeom prst="rect">
            <a:avLst/>
          </a:prstGeom>
        </p:spPr>
      </p:pic>
      <p:pic>
        <p:nvPicPr>
          <p:cNvPr id="14" name="Picture 13"/>
          <p:cNvPicPr>
            <a:picLocks noChangeAspect="1"/>
          </p:cNvPicPr>
          <p:nvPr/>
        </p:nvPicPr>
        <p:blipFill>
          <a:blip r:embed="rId7">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 y="-444019"/>
            <a:ext cx="5031141" cy="647700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052117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2181497" y="223196"/>
            <a:ext cx="4611188" cy="6634804"/>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806371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latin typeface="Arial" panose="020B0604020202020204" pitchFamily="34" charset="0"/>
            </a:endParaRPr>
          </a:p>
        </p:txBody>
      </p:sp>
      <p:sp>
        <p:nvSpPr>
          <p:cNvPr id="8" name="Title Placeholder 4"/>
          <p:cNvSpPr txBox="1">
            <a:spLocks/>
          </p:cNvSpPr>
          <p:nvPr/>
        </p:nvSpPr>
        <p:spPr>
          <a:xfrm>
            <a:off x="1478478" y="457200"/>
            <a:ext cx="7398327" cy="8636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2200" dirty="0" smtClean="0">
                <a:solidFill>
                  <a:srgbClr val="007A45"/>
                </a:solidFill>
                <a:latin typeface="Arial" panose="020B0604020202020204" pitchFamily="34" charset="0"/>
                <a:cs typeface="Arial" panose="020B0604020202020204" pitchFamily="34" charset="0"/>
              </a:rPr>
              <a:t>      </a:t>
            </a:r>
            <a:r>
              <a:rPr lang="en-US" sz="2800" dirty="0" smtClean="0">
                <a:solidFill>
                  <a:srgbClr val="007A45"/>
                </a:solidFill>
                <a:latin typeface="Arial" panose="020B0604020202020204" pitchFamily="34" charset="0"/>
                <a:cs typeface="Arial" panose="020B0604020202020204" pitchFamily="34" charset="0"/>
              </a:rPr>
              <a:t>A new way of working together</a:t>
            </a:r>
            <a:endParaRPr lang="en-US" sz="2800" dirty="0">
              <a:solidFill>
                <a:srgbClr val="007A45"/>
              </a:solidFill>
              <a:latin typeface="Arial" panose="020B0604020202020204" pitchFamily="34" charset="0"/>
              <a:cs typeface="Arial" panose="020B0604020202020204" pitchFamily="34" charset="0"/>
            </a:endParaRPr>
          </a:p>
        </p:txBody>
      </p:sp>
      <p:sp>
        <p:nvSpPr>
          <p:cNvPr id="9" name="Rectangle 8"/>
          <p:cNvSpPr/>
          <p:nvPr/>
        </p:nvSpPr>
        <p:spPr>
          <a:xfrm>
            <a:off x="1384133" y="450850"/>
            <a:ext cx="7813304" cy="857250"/>
          </a:xfrm>
          <a:prstGeom prst="rect">
            <a:avLst/>
          </a:prstGeom>
          <a:noFill/>
          <a:ln>
            <a:solidFill>
              <a:srgbClr val="007A4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endParaRPr>
          </a:p>
        </p:txBody>
      </p:sp>
      <p:grpSp>
        <p:nvGrpSpPr>
          <p:cNvPr id="11" name="Group 10"/>
          <p:cNvGrpSpPr/>
          <p:nvPr/>
        </p:nvGrpSpPr>
        <p:grpSpPr>
          <a:xfrm>
            <a:off x="0" y="6183560"/>
            <a:ext cx="9144000" cy="276999"/>
            <a:chOff x="0" y="6183558"/>
            <a:chExt cx="9144000" cy="276999"/>
          </a:xfrm>
        </p:grpSpPr>
        <p:pic>
          <p:nvPicPr>
            <p:cNvPr id="12" name="Picture 11"/>
            <p:cNvPicPr>
              <a:picLocks noChangeAspect="1"/>
            </p:cNvPicPr>
            <p:nvPr/>
          </p:nvPicPr>
          <p:blipFill>
            <a:blip r:embed="rId3"/>
            <a:stretch>
              <a:fillRect/>
            </a:stretch>
          </p:blipFill>
          <p:spPr>
            <a:xfrm>
              <a:off x="0" y="6192379"/>
              <a:ext cx="9144000" cy="170688"/>
            </a:xfrm>
            <a:prstGeom prst="rect">
              <a:avLst/>
            </a:prstGeom>
          </p:spPr>
        </p:pic>
        <p:sp>
          <p:nvSpPr>
            <p:cNvPr id="13" name="TextBox 12"/>
            <p:cNvSpPr txBox="1"/>
            <p:nvPr/>
          </p:nvSpPr>
          <p:spPr>
            <a:xfrm>
              <a:off x="524933" y="6183558"/>
              <a:ext cx="414867" cy="276999"/>
            </a:xfrm>
            <a:prstGeom prst="rect">
              <a:avLst/>
            </a:prstGeom>
            <a:noFill/>
          </p:spPr>
          <p:txBody>
            <a:bodyPr wrap="square" rtlCol="0">
              <a:spAutoFit/>
            </a:bodyPr>
            <a:lstStyle/>
            <a:p>
              <a:endParaRPr lang="en-US" sz="1200" dirty="0">
                <a:solidFill>
                  <a:srgbClr val="008000"/>
                </a:solidFill>
                <a:latin typeface="Frutiger LT Std 65 Bold"/>
              </a:endParaRPr>
            </a:p>
          </p:txBody>
        </p:sp>
      </p:grpSp>
      <p:pic>
        <p:nvPicPr>
          <p:cNvPr id="14" name="Picture 13" descr="CFA-ChildFund Alliance_Member_Logos_OUTLINED.ai"/>
          <p:cNvPicPr>
            <a:picLocks noChangeAspect="1"/>
          </p:cNvPicPr>
          <p:nvPr/>
        </p:nvPicPr>
        <p:blipFill>
          <a:blip r:embed="rId4"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718528" y="6381329"/>
            <a:ext cx="1086804" cy="298871"/>
          </a:xfrm>
          <a:prstGeom prst="rect">
            <a:avLst/>
          </a:prstGeom>
        </p:spPr>
      </p:pic>
      <p:sp>
        <p:nvSpPr>
          <p:cNvPr id="7" name="TextBox 6"/>
          <p:cNvSpPr txBox="1"/>
          <p:nvPr/>
        </p:nvSpPr>
        <p:spPr>
          <a:xfrm>
            <a:off x="184731" y="1625124"/>
            <a:ext cx="8959269" cy="1815882"/>
          </a:xfrm>
          <a:prstGeom prst="rect">
            <a:avLst/>
          </a:prstGeom>
          <a:noFill/>
        </p:spPr>
        <p:txBody>
          <a:bodyPr wrap="square" rtlCol="0">
            <a:spAutoFit/>
          </a:bodyPr>
          <a:lstStyle/>
          <a:p>
            <a:r>
              <a:rPr lang="en-US" sz="2800" dirty="0" smtClean="0">
                <a:solidFill>
                  <a:srgbClr val="00844D"/>
                </a:solidFill>
                <a:latin typeface="Arial" panose="020B0604020202020204" pitchFamily="34" charset="0"/>
                <a:cs typeface="Arial" panose="020B0604020202020204" pitchFamily="34" charset="0"/>
              </a:rPr>
              <a:t>Joining </a:t>
            </a:r>
            <a:r>
              <a:rPr lang="en-US" sz="2800" dirty="0">
                <a:solidFill>
                  <a:srgbClr val="00844D"/>
                </a:solidFill>
                <a:latin typeface="Arial" panose="020B0604020202020204" pitchFamily="34" charset="0"/>
                <a:cs typeface="Arial" panose="020B0604020202020204" pitchFamily="34" charset="0"/>
              </a:rPr>
              <a:t>Forces for Children </a:t>
            </a:r>
          </a:p>
          <a:p>
            <a:r>
              <a:rPr lang="en-US" sz="2800" dirty="0" smtClean="0">
                <a:latin typeface="Arial" panose="020B0604020202020204" pitchFamily="34" charset="0"/>
                <a:cs typeface="Arial" panose="020B0604020202020204" pitchFamily="34" charset="0"/>
              </a:rPr>
              <a:t>Engagement with, </a:t>
            </a:r>
            <a:r>
              <a:rPr lang="en-US" sz="2800" dirty="0">
                <a:latin typeface="Arial" panose="020B0604020202020204" pitchFamily="34" charset="0"/>
                <a:cs typeface="Arial" panose="020B0604020202020204" pitchFamily="34" charset="0"/>
              </a:rPr>
              <a:t>Plan International, Save the Children, SOS Children </a:t>
            </a:r>
            <a:r>
              <a:rPr lang="en-US" sz="2800" dirty="0" smtClean="0">
                <a:latin typeface="Arial" panose="020B0604020202020204" pitchFamily="34" charset="0"/>
                <a:cs typeface="Arial" panose="020B0604020202020204" pitchFamily="34" charset="0"/>
              </a:rPr>
              <a:t>Villages, </a:t>
            </a:r>
            <a:r>
              <a:rPr lang="en-US" sz="2800" dirty="0" smtClean="0">
                <a:latin typeface="Arial" panose="020B0604020202020204" pitchFamily="34" charset="0"/>
                <a:cs typeface="Arial" panose="020B0604020202020204" pitchFamily="34" charset="0"/>
              </a:rPr>
              <a:t>Terre </a:t>
            </a:r>
            <a:r>
              <a:rPr lang="en-US" sz="2800" dirty="0" smtClean="0">
                <a:latin typeface="Arial" panose="020B0604020202020204" pitchFamily="34" charset="0"/>
                <a:cs typeface="Arial" panose="020B0604020202020204" pitchFamily="34" charset="0"/>
              </a:rPr>
              <a:t>Des Hommes </a:t>
            </a:r>
            <a:r>
              <a:rPr lang="en-US" sz="2800" dirty="0">
                <a:latin typeface="Arial" panose="020B0604020202020204" pitchFamily="34" charset="0"/>
                <a:cs typeface="Arial" panose="020B0604020202020204" pitchFamily="34" charset="0"/>
              </a:rPr>
              <a:t>&amp; World Vision </a:t>
            </a:r>
          </a:p>
        </p:txBody>
      </p:sp>
      <p:pic>
        <p:nvPicPr>
          <p:cNvPr id="16" name="Picture 15"/>
          <p:cNvPicPr>
            <a:picLocks noChangeAspect="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469386"/>
            <a:ext cx="1303020" cy="868680"/>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510346" y="3441006"/>
            <a:ext cx="5637636" cy="3745374"/>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552655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latin typeface="Arial" panose="020B0604020202020204" pitchFamily="34" charset="0"/>
            </a:endParaRPr>
          </a:p>
        </p:txBody>
      </p:sp>
      <p:sp>
        <p:nvSpPr>
          <p:cNvPr id="8" name="Title Placeholder 4"/>
          <p:cNvSpPr txBox="1">
            <a:spLocks/>
          </p:cNvSpPr>
          <p:nvPr/>
        </p:nvSpPr>
        <p:spPr>
          <a:xfrm>
            <a:off x="1478478" y="457200"/>
            <a:ext cx="7398327" cy="8636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2200" dirty="0" smtClean="0">
                <a:solidFill>
                  <a:srgbClr val="007A45"/>
                </a:solidFill>
                <a:latin typeface="Arial" panose="020B0604020202020204" pitchFamily="34" charset="0"/>
                <a:cs typeface="Arial" panose="020B0604020202020204" pitchFamily="34" charset="0"/>
              </a:rPr>
              <a:t>		</a:t>
            </a:r>
            <a:r>
              <a:rPr lang="en-US" sz="2800" dirty="0" smtClean="0">
                <a:solidFill>
                  <a:srgbClr val="007A45"/>
                </a:solidFill>
                <a:latin typeface="Arial" panose="020B0604020202020204" pitchFamily="34" charset="0"/>
                <a:cs typeface="Arial" panose="020B0604020202020204" pitchFamily="34" charset="0"/>
              </a:rPr>
              <a:t>Emerging </a:t>
            </a:r>
            <a:r>
              <a:rPr lang="en-US" sz="2800" dirty="0">
                <a:solidFill>
                  <a:srgbClr val="007A45"/>
                </a:solidFill>
                <a:latin typeface="Arial" panose="020B0604020202020204" pitchFamily="34" charset="0"/>
                <a:cs typeface="Arial" panose="020B0604020202020204" pitchFamily="34" charset="0"/>
              </a:rPr>
              <a:t>Issues in Development</a:t>
            </a:r>
          </a:p>
        </p:txBody>
      </p:sp>
      <p:sp>
        <p:nvSpPr>
          <p:cNvPr id="9" name="Rectangle 8"/>
          <p:cNvSpPr/>
          <p:nvPr/>
        </p:nvSpPr>
        <p:spPr>
          <a:xfrm>
            <a:off x="1384133" y="450850"/>
            <a:ext cx="7813304" cy="857250"/>
          </a:xfrm>
          <a:prstGeom prst="rect">
            <a:avLst/>
          </a:prstGeom>
          <a:noFill/>
          <a:ln>
            <a:solidFill>
              <a:srgbClr val="007A4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endParaRPr>
          </a:p>
        </p:txBody>
      </p:sp>
      <p:grpSp>
        <p:nvGrpSpPr>
          <p:cNvPr id="11" name="Group 10"/>
          <p:cNvGrpSpPr/>
          <p:nvPr/>
        </p:nvGrpSpPr>
        <p:grpSpPr>
          <a:xfrm>
            <a:off x="0" y="6183560"/>
            <a:ext cx="9144000" cy="276999"/>
            <a:chOff x="0" y="6183558"/>
            <a:chExt cx="9144000" cy="276999"/>
          </a:xfrm>
        </p:grpSpPr>
        <p:pic>
          <p:nvPicPr>
            <p:cNvPr id="12" name="Picture 11"/>
            <p:cNvPicPr>
              <a:picLocks noChangeAspect="1"/>
            </p:cNvPicPr>
            <p:nvPr/>
          </p:nvPicPr>
          <p:blipFill>
            <a:blip r:embed="rId3"/>
            <a:stretch>
              <a:fillRect/>
            </a:stretch>
          </p:blipFill>
          <p:spPr>
            <a:xfrm>
              <a:off x="0" y="6192379"/>
              <a:ext cx="9144000" cy="170688"/>
            </a:xfrm>
            <a:prstGeom prst="rect">
              <a:avLst/>
            </a:prstGeom>
          </p:spPr>
        </p:pic>
        <p:sp>
          <p:nvSpPr>
            <p:cNvPr id="13" name="TextBox 12"/>
            <p:cNvSpPr txBox="1"/>
            <p:nvPr/>
          </p:nvSpPr>
          <p:spPr>
            <a:xfrm>
              <a:off x="524933" y="6183558"/>
              <a:ext cx="414867" cy="276999"/>
            </a:xfrm>
            <a:prstGeom prst="rect">
              <a:avLst/>
            </a:prstGeom>
            <a:noFill/>
          </p:spPr>
          <p:txBody>
            <a:bodyPr wrap="square" rtlCol="0">
              <a:spAutoFit/>
            </a:bodyPr>
            <a:lstStyle/>
            <a:p>
              <a:endParaRPr lang="en-US" sz="1200" dirty="0">
                <a:solidFill>
                  <a:srgbClr val="008000"/>
                </a:solidFill>
                <a:latin typeface="Frutiger LT Std 65 Bold"/>
              </a:endParaRPr>
            </a:p>
          </p:txBody>
        </p:sp>
      </p:grpSp>
      <p:pic>
        <p:nvPicPr>
          <p:cNvPr id="14" name="Picture 13" descr="CFA-ChildFund Alliance_Member_Logos_OUTLINED.ai"/>
          <p:cNvPicPr>
            <a:picLocks noChangeAspect="1"/>
          </p:cNvPicPr>
          <p:nvPr/>
        </p:nvPicPr>
        <p:blipFill>
          <a:blip r:embed="rId4"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718528" y="6381329"/>
            <a:ext cx="1086804" cy="298871"/>
          </a:xfrm>
          <a:prstGeom prst="rect">
            <a:avLst/>
          </a:prstGeom>
        </p:spPr>
      </p:pic>
      <p:sp>
        <p:nvSpPr>
          <p:cNvPr id="7" name="TextBox 6"/>
          <p:cNvSpPr txBox="1"/>
          <p:nvPr/>
        </p:nvSpPr>
        <p:spPr>
          <a:xfrm>
            <a:off x="1384133" y="1625124"/>
            <a:ext cx="6648697" cy="4339650"/>
          </a:xfrm>
          <a:prstGeom prst="rect">
            <a:avLst/>
          </a:prstGeom>
          <a:noFill/>
        </p:spPr>
        <p:txBody>
          <a:bodyPr wrap="square" rtlCol="0">
            <a:spAutoFit/>
          </a:bodyPr>
          <a:lstStyle/>
          <a:p>
            <a:endParaRPr lang="en-US" dirty="0">
              <a:latin typeface="Arial" panose="020B0604020202020204" pitchFamily="34" charset="0"/>
              <a:cs typeface="Arial" panose="020B0604020202020204" pitchFamily="34" charset="0"/>
            </a:endParaRPr>
          </a:p>
          <a:p>
            <a:r>
              <a:rPr lang="en-US" sz="2400" b="1" dirty="0" smtClean="0">
                <a:solidFill>
                  <a:srgbClr val="00844D"/>
                </a:solidFill>
                <a:latin typeface="Arial" panose="020B0604020202020204" pitchFamily="34" charset="0"/>
                <a:cs typeface="Arial" panose="020B0604020202020204" pitchFamily="34" charset="0"/>
              </a:rPr>
              <a:t>III. </a:t>
            </a:r>
            <a:r>
              <a:rPr lang="en-US" sz="2400" b="1" dirty="0">
                <a:solidFill>
                  <a:srgbClr val="00844D"/>
                </a:solidFill>
                <a:latin typeface="Arial" panose="020B0604020202020204" pitchFamily="34" charset="0"/>
                <a:cs typeface="Arial" panose="020B0604020202020204" pitchFamily="34" charset="0"/>
              </a:rPr>
              <a:t>Moving Forward - a 25-Year </a:t>
            </a:r>
            <a:r>
              <a:rPr lang="en-US" sz="2400" b="1" dirty="0" smtClean="0">
                <a:solidFill>
                  <a:srgbClr val="00844D"/>
                </a:solidFill>
                <a:latin typeface="Arial" panose="020B0604020202020204" pitchFamily="34" charset="0"/>
                <a:cs typeface="Arial" panose="020B0604020202020204" pitchFamily="34" charset="0"/>
              </a:rPr>
              <a:t>View</a:t>
            </a:r>
          </a:p>
          <a:p>
            <a:endParaRPr lang="en-US" sz="2400" b="1" dirty="0">
              <a:solidFill>
                <a:srgbClr val="00844D"/>
              </a:solidFill>
              <a:latin typeface="Arial" panose="020B0604020202020204" pitchFamily="34" charset="0"/>
              <a:cs typeface="Arial" panose="020B0604020202020204" pitchFamily="34" charset="0"/>
            </a:endParaRPr>
          </a:p>
          <a:p>
            <a:pPr marL="285750" indent="-285750">
              <a:buClr>
                <a:srgbClr val="00844D"/>
              </a:buClr>
              <a:buFont typeface="Wingdings" panose="05000000000000000000" pitchFamily="2" charset="2"/>
              <a:buChar char="§"/>
            </a:pPr>
            <a:r>
              <a:rPr lang="en-US" sz="2400" b="1" dirty="0">
                <a:latin typeface="Arial" panose="020B0604020202020204" pitchFamily="34" charset="0"/>
                <a:cs typeface="Arial" panose="020B0604020202020204" pitchFamily="34" charset="0"/>
              </a:rPr>
              <a:t>Review of major global </a:t>
            </a:r>
            <a:r>
              <a:rPr lang="en-US" sz="2400" b="1" dirty="0" smtClean="0">
                <a:latin typeface="Arial" panose="020B0604020202020204" pitchFamily="34" charset="0"/>
                <a:cs typeface="Arial" panose="020B0604020202020204" pitchFamily="34" charset="0"/>
              </a:rPr>
              <a:t>trends</a:t>
            </a:r>
          </a:p>
          <a:p>
            <a:pPr marL="285750" indent="-285750">
              <a:buClr>
                <a:srgbClr val="00844D"/>
              </a:buClr>
              <a:buFont typeface="Wingdings" panose="05000000000000000000" pitchFamily="2" charset="2"/>
              <a:buChar char="§"/>
            </a:pPr>
            <a:endParaRPr lang="en-US" sz="2400" b="1" dirty="0">
              <a:latin typeface="Arial" panose="020B0604020202020204" pitchFamily="34" charset="0"/>
              <a:cs typeface="Arial" panose="020B0604020202020204" pitchFamily="34" charset="0"/>
            </a:endParaRPr>
          </a:p>
          <a:p>
            <a:pPr marL="285750" indent="-285750">
              <a:buClr>
                <a:srgbClr val="00844D"/>
              </a:buClr>
              <a:buFont typeface="Wingdings" panose="05000000000000000000" pitchFamily="2" charset="2"/>
              <a:buChar char="§"/>
            </a:pPr>
            <a:r>
              <a:rPr lang="en-US" sz="2400" b="1" dirty="0">
                <a:latin typeface="Arial" panose="020B0604020202020204" pitchFamily="34" charset="0"/>
                <a:cs typeface="Arial" panose="020B0604020202020204" pitchFamily="34" charset="0"/>
              </a:rPr>
              <a:t>Based on the readings (see slide 2) and other sources you’ve come across, what are the key challenges that are likely to confront us</a:t>
            </a:r>
            <a:r>
              <a:rPr lang="en-US" sz="2400" b="1" dirty="0" smtClean="0">
                <a:latin typeface="Arial" panose="020B0604020202020204" pitchFamily="34" charset="0"/>
                <a:cs typeface="Arial" panose="020B0604020202020204" pitchFamily="34" charset="0"/>
              </a:rPr>
              <a:t>?</a:t>
            </a:r>
          </a:p>
          <a:p>
            <a:pPr marL="285750" indent="-285750">
              <a:buClr>
                <a:srgbClr val="00844D"/>
              </a:buClr>
              <a:buFont typeface="Wingdings" panose="05000000000000000000" pitchFamily="2" charset="2"/>
              <a:buChar char="§"/>
            </a:pPr>
            <a:endParaRPr lang="en-US" sz="2400" b="1" dirty="0">
              <a:latin typeface="Arial" panose="020B0604020202020204" pitchFamily="34" charset="0"/>
              <a:cs typeface="Arial" panose="020B0604020202020204" pitchFamily="34" charset="0"/>
            </a:endParaRPr>
          </a:p>
          <a:p>
            <a:pPr marL="285750" indent="-285750">
              <a:buClr>
                <a:srgbClr val="00844D"/>
              </a:buClr>
              <a:buFont typeface="Wingdings" panose="05000000000000000000" pitchFamily="2" charset="2"/>
              <a:buChar char="§"/>
            </a:pPr>
            <a:r>
              <a:rPr lang="en-US" sz="2400" b="1" dirty="0" smtClean="0">
                <a:latin typeface="Arial" panose="020B0604020202020204" pitchFamily="34" charset="0"/>
                <a:cs typeface="Arial" panose="020B0604020202020204" pitchFamily="34" charset="0"/>
              </a:rPr>
              <a:t>Are we well positioned to respond?</a:t>
            </a:r>
            <a:endParaRPr lang="en-US" sz="2400" b="1"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2395" y="457200"/>
            <a:ext cx="1346200" cy="86360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933811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Rectangle 5"/>
          <p:cNvSpPr/>
          <p:nvPr/>
        </p:nvSpPr>
        <p:spPr>
          <a:xfrm>
            <a:off x="1384133" y="450850"/>
            <a:ext cx="7813304" cy="857250"/>
          </a:xfrm>
          <a:prstGeom prst="rect">
            <a:avLst/>
          </a:prstGeom>
          <a:noFill/>
          <a:ln>
            <a:solidFill>
              <a:srgbClr val="007A4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endParaRPr>
          </a:p>
        </p:txBody>
      </p:sp>
      <p:grpSp>
        <p:nvGrpSpPr>
          <p:cNvPr id="8" name="Group 7"/>
          <p:cNvGrpSpPr/>
          <p:nvPr/>
        </p:nvGrpSpPr>
        <p:grpSpPr>
          <a:xfrm>
            <a:off x="0" y="6183560"/>
            <a:ext cx="9144000" cy="276999"/>
            <a:chOff x="0" y="6183558"/>
            <a:chExt cx="9144000" cy="276999"/>
          </a:xfrm>
        </p:grpSpPr>
        <p:pic>
          <p:nvPicPr>
            <p:cNvPr id="9" name="Picture 8"/>
            <p:cNvPicPr>
              <a:picLocks noChangeAspect="1"/>
            </p:cNvPicPr>
            <p:nvPr/>
          </p:nvPicPr>
          <p:blipFill>
            <a:blip r:embed="rId3"/>
            <a:stretch>
              <a:fillRect/>
            </a:stretch>
          </p:blipFill>
          <p:spPr>
            <a:xfrm>
              <a:off x="0" y="6192379"/>
              <a:ext cx="9144000" cy="170688"/>
            </a:xfrm>
            <a:prstGeom prst="rect">
              <a:avLst/>
            </a:prstGeom>
          </p:spPr>
        </p:pic>
        <p:sp>
          <p:nvSpPr>
            <p:cNvPr id="10" name="TextBox 9"/>
            <p:cNvSpPr txBox="1"/>
            <p:nvPr/>
          </p:nvSpPr>
          <p:spPr>
            <a:xfrm>
              <a:off x="524933" y="6183558"/>
              <a:ext cx="414867" cy="276999"/>
            </a:xfrm>
            <a:prstGeom prst="rect">
              <a:avLst/>
            </a:prstGeom>
            <a:noFill/>
          </p:spPr>
          <p:txBody>
            <a:bodyPr wrap="square" rtlCol="0">
              <a:spAutoFit/>
            </a:bodyPr>
            <a:lstStyle/>
            <a:p>
              <a:endParaRPr lang="en-US" sz="1200" dirty="0">
                <a:solidFill>
                  <a:srgbClr val="008000"/>
                </a:solidFill>
                <a:latin typeface="Frutiger LT Std 65 Bold"/>
              </a:endParaRPr>
            </a:p>
          </p:txBody>
        </p:sp>
      </p:grpSp>
      <p:sp>
        <p:nvSpPr>
          <p:cNvPr id="12" name="Title Placeholder 4"/>
          <p:cNvSpPr txBox="1">
            <a:spLocks/>
          </p:cNvSpPr>
          <p:nvPr/>
        </p:nvSpPr>
        <p:spPr>
          <a:xfrm>
            <a:off x="1478478" y="457200"/>
            <a:ext cx="7398327" cy="8636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200" dirty="0" smtClean="0">
                <a:solidFill>
                  <a:srgbClr val="007A45"/>
                </a:solidFill>
                <a:latin typeface="Arial" panose="020B0604020202020204" pitchFamily="34" charset="0"/>
                <a:cs typeface="Arial" panose="020B0604020202020204" pitchFamily="34" charset="0"/>
              </a:rPr>
              <a:t>			</a:t>
            </a:r>
            <a:r>
              <a:rPr lang="en-US" sz="2800" dirty="0" smtClean="0">
                <a:solidFill>
                  <a:srgbClr val="007A45"/>
                </a:solidFill>
                <a:latin typeface="Arial" panose="020B0604020202020204" pitchFamily="34" charset="0"/>
                <a:cs typeface="Arial" panose="020B0604020202020204" pitchFamily="34" charset="0"/>
              </a:rPr>
              <a:t> Emerging </a:t>
            </a:r>
            <a:r>
              <a:rPr lang="en-US" sz="2800" dirty="0">
                <a:solidFill>
                  <a:srgbClr val="007A45"/>
                </a:solidFill>
                <a:latin typeface="Arial" panose="020B0604020202020204" pitchFamily="34" charset="0"/>
                <a:cs typeface="Arial" panose="020B0604020202020204" pitchFamily="34" charset="0"/>
              </a:rPr>
              <a:t>Issues in </a:t>
            </a:r>
            <a:r>
              <a:rPr lang="en-US" sz="2800" dirty="0" smtClean="0">
                <a:solidFill>
                  <a:srgbClr val="007A45"/>
                </a:solidFill>
                <a:latin typeface="Arial" panose="020B0604020202020204" pitchFamily="34" charset="0"/>
                <a:cs typeface="Arial" panose="020B0604020202020204" pitchFamily="34" charset="0"/>
              </a:rPr>
              <a:t>Development </a:t>
            </a:r>
            <a:endParaRPr lang="en-US" sz="2800" dirty="0">
              <a:solidFill>
                <a:srgbClr val="007A45"/>
              </a:solidFill>
              <a:latin typeface="Arial" panose="020B0604020202020204" pitchFamily="34" charset="0"/>
              <a:cs typeface="Arial" panose="020B0604020202020204" pitchFamily="34" charset="0"/>
            </a:endParaRPr>
          </a:p>
        </p:txBody>
      </p:sp>
      <p:pic>
        <p:nvPicPr>
          <p:cNvPr id="11" name="Picture 10"/>
          <p:cNvPicPr>
            <a:picLocks noChangeAspect="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2395" y="457200"/>
            <a:ext cx="1346200" cy="863600"/>
          </a:xfrm>
          <a:prstGeom prst="rect">
            <a:avLst/>
          </a:prstGeom>
        </p:spPr>
      </p:pic>
      <p:sp>
        <p:nvSpPr>
          <p:cNvPr id="2" name="TextBox 1"/>
          <p:cNvSpPr txBox="1"/>
          <p:nvPr/>
        </p:nvSpPr>
        <p:spPr>
          <a:xfrm>
            <a:off x="732366" y="2042714"/>
            <a:ext cx="7239000" cy="3323987"/>
          </a:xfrm>
          <a:prstGeom prst="rect">
            <a:avLst/>
          </a:prstGeom>
          <a:noFill/>
        </p:spPr>
        <p:txBody>
          <a:bodyPr wrap="square" rtlCol="0">
            <a:spAutoFit/>
          </a:bodyPr>
          <a:lstStyle/>
          <a:p>
            <a:r>
              <a:rPr lang="en-US" sz="2400" b="1" dirty="0">
                <a:solidFill>
                  <a:srgbClr val="00844D"/>
                </a:solidFill>
                <a:latin typeface="Arial" panose="020B0604020202020204" pitchFamily="34" charset="0"/>
                <a:cs typeface="Arial" panose="020B0604020202020204" pitchFamily="34" charset="0"/>
              </a:rPr>
              <a:t>Key questions:</a:t>
            </a:r>
            <a:endParaRPr lang="en-US" sz="2400" b="1" dirty="0">
              <a:solidFill>
                <a:srgbClr val="C00000"/>
              </a:solidFill>
              <a:latin typeface="Arial" panose="020B0604020202020204" pitchFamily="34" charset="0"/>
              <a:cs typeface="Arial" panose="020B0604020202020204" pitchFamily="34" charset="0"/>
            </a:endParaRPr>
          </a:p>
          <a:p>
            <a:pPr marL="285750" indent="-285750">
              <a:buClr>
                <a:srgbClr val="00844D"/>
              </a:buClr>
              <a:buFont typeface="Wingdings" panose="05000000000000000000" pitchFamily="2" charset="2"/>
              <a:buChar char="§"/>
            </a:pPr>
            <a:endParaRPr lang="en-US" sz="2400" b="1" dirty="0">
              <a:latin typeface="Arial" panose="020B0604020202020204" pitchFamily="34" charset="0"/>
              <a:cs typeface="Arial" panose="020B0604020202020204" pitchFamily="34" charset="0"/>
            </a:endParaRPr>
          </a:p>
          <a:p>
            <a:pPr>
              <a:buClr>
                <a:srgbClr val="00844D"/>
              </a:buClr>
            </a:pPr>
            <a:r>
              <a:rPr lang="en-US" sz="2400" b="1" dirty="0" smtClean="0">
                <a:latin typeface="Arial" panose="020B0604020202020204" pitchFamily="34" charset="0"/>
                <a:cs typeface="Arial" panose="020B0604020202020204" pitchFamily="34" charset="0"/>
              </a:rPr>
              <a:t>1.	What </a:t>
            </a:r>
            <a:r>
              <a:rPr lang="en-US" sz="2400" b="1" dirty="0">
                <a:latin typeface="Arial" panose="020B0604020202020204" pitchFamily="34" charset="0"/>
                <a:cs typeface="Arial" panose="020B0604020202020204" pitchFamily="34" charset="0"/>
              </a:rPr>
              <a:t>are the changes in our global </a:t>
            </a:r>
            <a:r>
              <a:rPr lang="en-US" sz="2400" b="1" dirty="0" smtClean="0">
                <a:latin typeface="Arial" panose="020B0604020202020204" pitchFamily="34" charset="0"/>
                <a:cs typeface="Arial" panose="020B0604020202020204" pitchFamily="34" charset="0"/>
              </a:rPr>
              <a:t>	development sector?</a:t>
            </a:r>
          </a:p>
          <a:p>
            <a:pPr>
              <a:buClr>
                <a:srgbClr val="00844D"/>
              </a:buClr>
            </a:pPr>
            <a:endParaRPr lang="en-US" sz="2400" b="1" dirty="0">
              <a:latin typeface="Arial" panose="020B0604020202020204" pitchFamily="34" charset="0"/>
              <a:cs typeface="Arial" panose="020B0604020202020204" pitchFamily="34" charset="0"/>
            </a:endParaRPr>
          </a:p>
          <a:p>
            <a:pPr>
              <a:buClr>
                <a:srgbClr val="00844D"/>
              </a:buClr>
            </a:pPr>
            <a:r>
              <a:rPr lang="en-US" sz="2400" b="1" dirty="0" smtClean="0">
                <a:latin typeface="Arial" panose="020B0604020202020204" pitchFamily="34" charset="0"/>
                <a:cs typeface="Arial" panose="020B0604020202020204" pitchFamily="34" charset="0"/>
              </a:rPr>
              <a:t>2.	What do these changes </a:t>
            </a:r>
            <a:r>
              <a:rPr lang="en-US" sz="2400" b="1" dirty="0">
                <a:latin typeface="Arial" panose="020B0604020202020204" pitchFamily="34" charset="0"/>
                <a:cs typeface="Arial" panose="020B0604020202020204" pitchFamily="34" charset="0"/>
              </a:rPr>
              <a:t>mean for our </a:t>
            </a:r>
            <a:r>
              <a:rPr lang="en-US" sz="2400" b="1" dirty="0" smtClean="0">
                <a:latin typeface="Arial" panose="020B0604020202020204" pitchFamily="34" charset="0"/>
                <a:cs typeface="Arial" panose="020B0604020202020204" pitchFamily="34" charset="0"/>
              </a:rPr>
              <a:t>	members</a:t>
            </a:r>
            <a:r>
              <a:rPr lang="en-US" sz="2400" b="1" dirty="0">
                <a:latin typeface="Arial" panose="020B0604020202020204" pitchFamily="34" charset="0"/>
                <a:cs typeface="Arial" panose="020B0604020202020204" pitchFamily="34" charset="0"/>
              </a:rPr>
              <a:t>?</a:t>
            </a:r>
          </a:p>
          <a:p>
            <a:pPr marL="285750" indent="-285750">
              <a:buClr>
                <a:srgbClr val="00844D"/>
              </a:buClr>
              <a:buFont typeface="Wingdings" panose="05000000000000000000" pitchFamily="2" charset="2"/>
              <a:buChar char="§"/>
            </a:pPr>
            <a:endParaRPr lang="en-US" sz="2400" b="1" dirty="0" smtClean="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249813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Rectangle 5"/>
          <p:cNvSpPr/>
          <p:nvPr/>
        </p:nvSpPr>
        <p:spPr>
          <a:xfrm>
            <a:off x="1384133" y="450850"/>
            <a:ext cx="7813304" cy="857250"/>
          </a:xfrm>
          <a:prstGeom prst="rect">
            <a:avLst/>
          </a:prstGeom>
          <a:noFill/>
          <a:ln>
            <a:solidFill>
              <a:srgbClr val="007A4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endParaRPr>
          </a:p>
        </p:txBody>
      </p:sp>
      <p:grpSp>
        <p:nvGrpSpPr>
          <p:cNvPr id="8" name="Group 7"/>
          <p:cNvGrpSpPr/>
          <p:nvPr/>
        </p:nvGrpSpPr>
        <p:grpSpPr>
          <a:xfrm>
            <a:off x="0" y="6183560"/>
            <a:ext cx="9144000" cy="276999"/>
            <a:chOff x="0" y="6183558"/>
            <a:chExt cx="9144000" cy="276999"/>
          </a:xfrm>
        </p:grpSpPr>
        <p:pic>
          <p:nvPicPr>
            <p:cNvPr id="9" name="Picture 8"/>
            <p:cNvPicPr>
              <a:picLocks noChangeAspect="1"/>
            </p:cNvPicPr>
            <p:nvPr/>
          </p:nvPicPr>
          <p:blipFill>
            <a:blip r:embed="rId3"/>
            <a:stretch>
              <a:fillRect/>
            </a:stretch>
          </p:blipFill>
          <p:spPr>
            <a:xfrm>
              <a:off x="0" y="6192379"/>
              <a:ext cx="9144000" cy="170688"/>
            </a:xfrm>
            <a:prstGeom prst="rect">
              <a:avLst/>
            </a:prstGeom>
          </p:spPr>
        </p:pic>
        <p:sp>
          <p:nvSpPr>
            <p:cNvPr id="10" name="TextBox 9"/>
            <p:cNvSpPr txBox="1"/>
            <p:nvPr/>
          </p:nvSpPr>
          <p:spPr>
            <a:xfrm>
              <a:off x="524933" y="6183558"/>
              <a:ext cx="414867" cy="276999"/>
            </a:xfrm>
            <a:prstGeom prst="rect">
              <a:avLst/>
            </a:prstGeom>
            <a:noFill/>
          </p:spPr>
          <p:txBody>
            <a:bodyPr wrap="square" rtlCol="0">
              <a:spAutoFit/>
            </a:bodyPr>
            <a:lstStyle/>
            <a:p>
              <a:endParaRPr lang="en-US" sz="1200" dirty="0">
                <a:solidFill>
                  <a:srgbClr val="008000"/>
                </a:solidFill>
                <a:latin typeface="Frutiger LT Std 65 Bold"/>
              </a:endParaRPr>
            </a:p>
          </p:txBody>
        </p:sp>
      </p:grpSp>
      <p:sp>
        <p:nvSpPr>
          <p:cNvPr id="12" name="Title Placeholder 4"/>
          <p:cNvSpPr txBox="1">
            <a:spLocks/>
          </p:cNvSpPr>
          <p:nvPr/>
        </p:nvSpPr>
        <p:spPr>
          <a:xfrm>
            <a:off x="1478478" y="457200"/>
            <a:ext cx="7398327" cy="8636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200" dirty="0" smtClean="0">
                <a:solidFill>
                  <a:srgbClr val="007A45"/>
                </a:solidFill>
                <a:latin typeface="Arial" panose="020B0604020202020204" pitchFamily="34" charset="0"/>
                <a:cs typeface="Arial" panose="020B0604020202020204" pitchFamily="34" charset="0"/>
              </a:rPr>
              <a:t>			</a:t>
            </a:r>
            <a:r>
              <a:rPr lang="en-US" sz="2800" dirty="0" smtClean="0">
                <a:solidFill>
                  <a:srgbClr val="007A45"/>
                </a:solidFill>
                <a:latin typeface="Arial" panose="020B0604020202020204" pitchFamily="34" charset="0"/>
                <a:cs typeface="Arial" panose="020B0604020202020204" pitchFamily="34" charset="0"/>
              </a:rPr>
              <a:t> Emerging </a:t>
            </a:r>
            <a:r>
              <a:rPr lang="en-US" sz="2800" dirty="0">
                <a:solidFill>
                  <a:srgbClr val="007A45"/>
                </a:solidFill>
                <a:latin typeface="Arial" panose="020B0604020202020204" pitchFamily="34" charset="0"/>
                <a:cs typeface="Arial" panose="020B0604020202020204" pitchFamily="34" charset="0"/>
              </a:rPr>
              <a:t>Issues in </a:t>
            </a:r>
            <a:r>
              <a:rPr lang="en-US" sz="2800" dirty="0" smtClean="0">
                <a:solidFill>
                  <a:srgbClr val="007A45"/>
                </a:solidFill>
                <a:latin typeface="Arial" panose="020B0604020202020204" pitchFamily="34" charset="0"/>
                <a:cs typeface="Arial" panose="020B0604020202020204" pitchFamily="34" charset="0"/>
              </a:rPr>
              <a:t>Development </a:t>
            </a:r>
            <a:endParaRPr lang="en-US" sz="2800" dirty="0">
              <a:solidFill>
                <a:srgbClr val="007A45"/>
              </a:solidFill>
              <a:latin typeface="Arial" panose="020B0604020202020204" pitchFamily="34" charset="0"/>
              <a:cs typeface="Arial" panose="020B0604020202020204" pitchFamily="34" charset="0"/>
            </a:endParaRPr>
          </a:p>
        </p:txBody>
      </p:sp>
      <p:pic>
        <p:nvPicPr>
          <p:cNvPr id="11" name="Picture 10"/>
          <p:cNvPicPr>
            <a:picLocks noChangeAspect="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2395" y="457200"/>
            <a:ext cx="1346200" cy="863600"/>
          </a:xfrm>
          <a:prstGeom prst="rect">
            <a:avLst/>
          </a:prstGeom>
        </p:spPr>
      </p:pic>
      <p:sp>
        <p:nvSpPr>
          <p:cNvPr id="2" name="TextBox 1"/>
          <p:cNvSpPr txBox="1"/>
          <p:nvPr/>
        </p:nvSpPr>
        <p:spPr>
          <a:xfrm>
            <a:off x="939800" y="2077322"/>
            <a:ext cx="7239000" cy="3323987"/>
          </a:xfrm>
          <a:prstGeom prst="rect">
            <a:avLst/>
          </a:prstGeom>
          <a:noFill/>
        </p:spPr>
        <p:txBody>
          <a:bodyPr wrap="square" rtlCol="0">
            <a:spAutoFit/>
          </a:bodyPr>
          <a:lstStyle/>
          <a:p>
            <a:r>
              <a:rPr lang="en-US" sz="2400" b="1" dirty="0">
                <a:solidFill>
                  <a:srgbClr val="00844D"/>
                </a:solidFill>
                <a:latin typeface="Arial" panose="020B0604020202020204" pitchFamily="34" charset="0"/>
                <a:cs typeface="Arial" panose="020B0604020202020204" pitchFamily="34" charset="0"/>
              </a:rPr>
              <a:t>Key questions:</a:t>
            </a:r>
            <a:endParaRPr lang="en-US" sz="2400" b="1" dirty="0">
              <a:solidFill>
                <a:srgbClr val="C00000"/>
              </a:solidFill>
              <a:latin typeface="Arial" panose="020B0604020202020204" pitchFamily="34" charset="0"/>
              <a:cs typeface="Arial" panose="020B0604020202020204" pitchFamily="34" charset="0"/>
            </a:endParaRPr>
          </a:p>
          <a:p>
            <a:pPr>
              <a:buClr>
                <a:srgbClr val="00844D"/>
              </a:buClr>
            </a:pPr>
            <a:endParaRPr lang="en-US" sz="2400" b="1" dirty="0" smtClean="0">
              <a:latin typeface="Arial" panose="020B0604020202020204" pitchFamily="34" charset="0"/>
              <a:cs typeface="Arial" panose="020B0604020202020204" pitchFamily="34" charset="0"/>
            </a:endParaRPr>
          </a:p>
          <a:p>
            <a:pPr>
              <a:buClr>
                <a:srgbClr val="00844D"/>
              </a:buClr>
            </a:pPr>
            <a:r>
              <a:rPr lang="en-US" sz="2400" b="1" dirty="0" smtClean="0">
                <a:latin typeface="Arial" panose="020B0604020202020204" pitchFamily="34" charset="0"/>
                <a:cs typeface="Arial" panose="020B0604020202020204" pitchFamily="34" charset="0"/>
              </a:rPr>
              <a:t>3.	How can </a:t>
            </a:r>
            <a:r>
              <a:rPr lang="en-US" sz="2400" b="1" dirty="0">
                <a:latin typeface="Arial" panose="020B0604020202020204" pitchFamily="34" charset="0"/>
                <a:cs typeface="Arial" panose="020B0604020202020204" pitchFamily="34" charset="0"/>
              </a:rPr>
              <a:t>the Alliance assist members in </a:t>
            </a:r>
            <a:r>
              <a:rPr lang="en-US" sz="2400" b="1" dirty="0" smtClean="0">
                <a:latin typeface="Arial" panose="020B0604020202020204" pitchFamily="34" charset="0"/>
                <a:cs typeface="Arial" panose="020B0604020202020204" pitchFamily="34" charset="0"/>
              </a:rPr>
              <a:t>	responding </a:t>
            </a:r>
            <a:r>
              <a:rPr lang="en-US" sz="2400" b="1" dirty="0">
                <a:latin typeface="Arial" panose="020B0604020202020204" pitchFamily="34" charset="0"/>
                <a:cs typeface="Arial" panose="020B0604020202020204" pitchFamily="34" charset="0"/>
              </a:rPr>
              <a:t>to </a:t>
            </a:r>
            <a:r>
              <a:rPr lang="en-US" sz="2400" b="1" dirty="0" smtClean="0">
                <a:latin typeface="Arial" panose="020B0604020202020204" pitchFamily="34" charset="0"/>
                <a:cs typeface="Arial" panose="020B0604020202020204" pitchFamily="34" charset="0"/>
              </a:rPr>
              <a:t>changes in the sector? </a:t>
            </a:r>
          </a:p>
          <a:p>
            <a:pPr>
              <a:buClr>
                <a:srgbClr val="00844D"/>
              </a:buClr>
            </a:pPr>
            <a:endParaRPr lang="en-US" sz="2400" b="1" dirty="0">
              <a:latin typeface="Arial" panose="020B0604020202020204" pitchFamily="34" charset="0"/>
              <a:cs typeface="Arial" panose="020B0604020202020204" pitchFamily="34" charset="0"/>
            </a:endParaRPr>
          </a:p>
          <a:p>
            <a:pPr>
              <a:buClr>
                <a:srgbClr val="00844D"/>
              </a:buClr>
            </a:pPr>
            <a:r>
              <a:rPr lang="en-US" sz="2400" b="1" dirty="0" smtClean="0">
                <a:latin typeface="Arial" panose="020B0604020202020204" pitchFamily="34" charset="0"/>
                <a:cs typeface="Arial" panose="020B0604020202020204" pitchFamily="34" charset="0"/>
              </a:rPr>
              <a:t>4. 	How do we meet the desire for greater scale 	and collaboration in the sector?</a:t>
            </a:r>
            <a:endParaRPr lang="en-US" sz="2400" b="1" dirty="0">
              <a:latin typeface="Arial" panose="020B0604020202020204" pitchFamily="34" charset="0"/>
              <a:cs typeface="Arial" panose="020B0604020202020204" pitchFamily="34" charset="0"/>
            </a:endParaRPr>
          </a:p>
          <a:p>
            <a:pPr marL="285750" indent="-285750">
              <a:buClr>
                <a:srgbClr val="00844D"/>
              </a:buClr>
              <a:buFont typeface="Wingdings" panose="05000000000000000000" pitchFamily="2" charset="2"/>
              <a:buChar char="§"/>
            </a:pPr>
            <a:endParaRPr lang="en-US" sz="2400" b="1" dirty="0" smtClean="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501441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Rectangle 5"/>
          <p:cNvSpPr/>
          <p:nvPr/>
        </p:nvSpPr>
        <p:spPr>
          <a:xfrm>
            <a:off x="1384133" y="450850"/>
            <a:ext cx="7813304" cy="857250"/>
          </a:xfrm>
          <a:prstGeom prst="rect">
            <a:avLst/>
          </a:prstGeom>
          <a:noFill/>
          <a:ln>
            <a:solidFill>
              <a:srgbClr val="007A4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endParaRPr>
          </a:p>
        </p:txBody>
      </p:sp>
      <p:grpSp>
        <p:nvGrpSpPr>
          <p:cNvPr id="8" name="Group 7"/>
          <p:cNvGrpSpPr/>
          <p:nvPr/>
        </p:nvGrpSpPr>
        <p:grpSpPr>
          <a:xfrm>
            <a:off x="0" y="6183560"/>
            <a:ext cx="9144000" cy="276999"/>
            <a:chOff x="0" y="6183558"/>
            <a:chExt cx="9144000" cy="276999"/>
          </a:xfrm>
        </p:grpSpPr>
        <p:pic>
          <p:nvPicPr>
            <p:cNvPr id="9" name="Picture 8"/>
            <p:cNvPicPr>
              <a:picLocks noChangeAspect="1"/>
            </p:cNvPicPr>
            <p:nvPr/>
          </p:nvPicPr>
          <p:blipFill>
            <a:blip r:embed="rId3"/>
            <a:stretch>
              <a:fillRect/>
            </a:stretch>
          </p:blipFill>
          <p:spPr>
            <a:xfrm>
              <a:off x="0" y="6192379"/>
              <a:ext cx="9144000" cy="170688"/>
            </a:xfrm>
            <a:prstGeom prst="rect">
              <a:avLst/>
            </a:prstGeom>
          </p:spPr>
        </p:pic>
        <p:sp>
          <p:nvSpPr>
            <p:cNvPr id="10" name="TextBox 9"/>
            <p:cNvSpPr txBox="1"/>
            <p:nvPr/>
          </p:nvSpPr>
          <p:spPr>
            <a:xfrm>
              <a:off x="524933" y="6183558"/>
              <a:ext cx="414867" cy="276999"/>
            </a:xfrm>
            <a:prstGeom prst="rect">
              <a:avLst/>
            </a:prstGeom>
            <a:noFill/>
          </p:spPr>
          <p:txBody>
            <a:bodyPr wrap="square" rtlCol="0">
              <a:spAutoFit/>
            </a:bodyPr>
            <a:lstStyle/>
            <a:p>
              <a:endParaRPr lang="en-US" sz="1200" dirty="0">
                <a:solidFill>
                  <a:srgbClr val="008000"/>
                </a:solidFill>
                <a:latin typeface="Frutiger LT Std 65 Bold"/>
              </a:endParaRPr>
            </a:p>
          </p:txBody>
        </p:sp>
      </p:grpSp>
      <p:sp>
        <p:nvSpPr>
          <p:cNvPr id="12" name="Title Placeholder 4"/>
          <p:cNvSpPr txBox="1">
            <a:spLocks/>
          </p:cNvSpPr>
          <p:nvPr/>
        </p:nvSpPr>
        <p:spPr>
          <a:xfrm>
            <a:off x="1478478" y="457200"/>
            <a:ext cx="7398327" cy="8636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200" dirty="0" smtClean="0">
                <a:solidFill>
                  <a:srgbClr val="007A45"/>
                </a:solidFill>
                <a:latin typeface="Arial" panose="020B0604020202020204" pitchFamily="34" charset="0"/>
                <a:cs typeface="Arial" panose="020B0604020202020204" pitchFamily="34" charset="0"/>
              </a:rPr>
              <a:t>			</a:t>
            </a:r>
            <a:r>
              <a:rPr lang="en-US" sz="2800" dirty="0" smtClean="0">
                <a:solidFill>
                  <a:srgbClr val="007A45"/>
                </a:solidFill>
                <a:latin typeface="Arial" panose="020B0604020202020204" pitchFamily="34" charset="0"/>
                <a:cs typeface="Arial" panose="020B0604020202020204" pitchFamily="34" charset="0"/>
              </a:rPr>
              <a:t> Emerging </a:t>
            </a:r>
            <a:r>
              <a:rPr lang="en-US" sz="2800" dirty="0">
                <a:solidFill>
                  <a:srgbClr val="007A45"/>
                </a:solidFill>
                <a:latin typeface="Arial" panose="020B0604020202020204" pitchFamily="34" charset="0"/>
                <a:cs typeface="Arial" panose="020B0604020202020204" pitchFamily="34" charset="0"/>
              </a:rPr>
              <a:t>Issues in </a:t>
            </a:r>
            <a:r>
              <a:rPr lang="en-US" sz="2800" dirty="0" smtClean="0">
                <a:solidFill>
                  <a:srgbClr val="007A45"/>
                </a:solidFill>
                <a:latin typeface="Arial" panose="020B0604020202020204" pitchFamily="34" charset="0"/>
                <a:cs typeface="Arial" panose="020B0604020202020204" pitchFamily="34" charset="0"/>
              </a:rPr>
              <a:t>Development </a:t>
            </a:r>
            <a:endParaRPr lang="en-US" sz="2800" dirty="0">
              <a:solidFill>
                <a:srgbClr val="007A45"/>
              </a:solidFill>
              <a:latin typeface="Arial" panose="020B0604020202020204" pitchFamily="34" charset="0"/>
              <a:cs typeface="Arial" panose="020B0604020202020204" pitchFamily="34" charset="0"/>
            </a:endParaRPr>
          </a:p>
        </p:txBody>
      </p:sp>
      <p:pic>
        <p:nvPicPr>
          <p:cNvPr id="11" name="Picture 10"/>
          <p:cNvPicPr>
            <a:picLocks noChangeAspect="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2395" y="457200"/>
            <a:ext cx="1346200" cy="863600"/>
          </a:xfrm>
          <a:prstGeom prst="rect">
            <a:avLst/>
          </a:prstGeom>
        </p:spPr>
      </p:pic>
      <p:sp>
        <p:nvSpPr>
          <p:cNvPr id="2" name="TextBox 1"/>
          <p:cNvSpPr txBox="1"/>
          <p:nvPr/>
        </p:nvSpPr>
        <p:spPr>
          <a:xfrm>
            <a:off x="939800" y="2077322"/>
            <a:ext cx="7239000" cy="3323987"/>
          </a:xfrm>
          <a:prstGeom prst="rect">
            <a:avLst/>
          </a:prstGeom>
          <a:noFill/>
        </p:spPr>
        <p:txBody>
          <a:bodyPr wrap="square" rtlCol="0">
            <a:spAutoFit/>
          </a:bodyPr>
          <a:lstStyle/>
          <a:p>
            <a:r>
              <a:rPr lang="en-US" sz="2400" b="1" dirty="0">
                <a:solidFill>
                  <a:srgbClr val="00844D"/>
                </a:solidFill>
                <a:latin typeface="Arial" panose="020B0604020202020204" pitchFamily="34" charset="0"/>
                <a:cs typeface="Arial" panose="020B0604020202020204" pitchFamily="34" charset="0"/>
              </a:rPr>
              <a:t>Key questions:</a:t>
            </a:r>
            <a:endParaRPr lang="en-US" sz="2400" b="1" dirty="0">
              <a:solidFill>
                <a:srgbClr val="C00000"/>
              </a:solidFill>
              <a:latin typeface="Arial" panose="020B0604020202020204" pitchFamily="34" charset="0"/>
              <a:cs typeface="Arial" panose="020B0604020202020204" pitchFamily="34" charset="0"/>
            </a:endParaRPr>
          </a:p>
          <a:p>
            <a:pPr>
              <a:buClr>
                <a:srgbClr val="00844D"/>
              </a:buClr>
            </a:pPr>
            <a:endParaRPr lang="en-US" sz="2400" b="1" dirty="0" smtClean="0">
              <a:latin typeface="Arial" panose="020B0604020202020204" pitchFamily="34" charset="0"/>
              <a:cs typeface="Arial" panose="020B0604020202020204" pitchFamily="34" charset="0"/>
            </a:endParaRPr>
          </a:p>
          <a:p>
            <a:pPr>
              <a:buClr>
                <a:srgbClr val="00844D"/>
              </a:buClr>
            </a:pPr>
            <a:r>
              <a:rPr lang="en-US" sz="2400" b="1" dirty="0">
                <a:latin typeface="Arial" panose="020B0604020202020204" pitchFamily="34" charset="0"/>
                <a:cs typeface="Arial" panose="020B0604020202020204" pitchFamily="34" charset="0"/>
              </a:rPr>
              <a:t>5</a:t>
            </a:r>
            <a:r>
              <a:rPr lang="en-US" sz="2400" b="1" dirty="0" smtClean="0">
                <a:latin typeface="Arial" panose="020B0604020202020204" pitchFamily="34" charset="0"/>
                <a:cs typeface="Arial" panose="020B0604020202020204" pitchFamily="34" charset="0"/>
              </a:rPr>
              <a:t>.	What does the Alliance need to look like to 	assist members? </a:t>
            </a:r>
          </a:p>
          <a:p>
            <a:pPr>
              <a:buClr>
                <a:srgbClr val="00844D"/>
              </a:buClr>
            </a:pPr>
            <a:endParaRPr lang="en-US" sz="2400" b="1" dirty="0">
              <a:latin typeface="Arial" panose="020B0604020202020204" pitchFamily="34" charset="0"/>
              <a:cs typeface="Arial" panose="020B0604020202020204" pitchFamily="34" charset="0"/>
            </a:endParaRPr>
          </a:p>
          <a:p>
            <a:pPr>
              <a:buClr>
                <a:srgbClr val="00844D"/>
              </a:buClr>
            </a:pPr>
            <a:r>
              <a:rPr lang="en-US" sz="2400" b="1" dirty="0">
                <a:latin typeface="Arial" panose="020B0604020202020204" pitchFamily="34" charset="0"/>
                <a:cs typeface="Arial" panose="020B0604020202020204" pitchFamily="34" charset="0"/>
              </a:rPr>
              <a:t>6</a:t>
            </a:r>
            <a:r>
              <a:rPr lang="en-US" sz="2400" b="1" dirty="0" smtClean="0">
                <a:latin typeface="Arial" panose="020B0604020202020204" pitchFamily="34" charset="0"/>
                <a:cs typeface="Arial" panose="020B0604020202020204" pitchFamily="34" charset="0"/>
              </a:rPr>
              <a:t>. 	How do we fund the Alliance so that it adds 	the most value for members?</a:t>
            </a:r>
            <a:endParaRPr lang="en-US" sz="2400" b="1" dirty="0">
              <a:latin typeface="Arial" panose="020B0604020202020204" pitchFamily="34" charset="0"/>
              <a:cs typeface="Arial" panose="020B0604020202020204" pitchFamily="34" charset="0"/>
            </a:endParaRPr>
          </a:p>
          <a:p>
            <a:pPr marL="285750" indent="-285750">
              <a:buClr>
                <a:srgbClr val="00844D"/>
              </a:buClr>
              <a:buFont typeface="Wingdings" panose="05000000000000000000" pitchFamily="2" charset="2"/>
              <a:buChar char="§"/>
            </a:pPr>
            <a:endParaRPr lang="en-US" sz="2400" b="1" dirty="0" smtClean="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636783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Rectangle 5"/>
          <p:cNvSpPr/>
          <p:nvPr/>
        </p:nvSpPr>
        <p:spPr>
          <a:xfrm>
            <a:off x="1384133" y="450850"/>
            <a:ext cx="7813304" cy="857250"/>
          </a:xfrm>
          <a:prstGeom prst="rect">
            <a:avLst/>
          </a:prstGeom>
          <a:noFill/>
          <a:ln>
            <a:solidFill>
              <a:srgbClr val="007A4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endParaRPr>
          </a:p>
        </p:txBody>
      </p:sp>
      <p:grpSp>
        <p:nvGrpSpPr>
          <p:cNvPr id="8" name="Group 7"/>
          <p:cNvGrpSpPr/>
          <p:nvPr/>
        </p:nvGrpSpPr>
        <p:grpSpPr>
          <a:xfrm>
            <a:off x="0" y="6183560"/>
            <a:ext cx="9144000" cy="276999"/>
            <a:chOff x="0" y="6183558"/>
            <a:chExt cx="9144000" cy="276999"/>
          </a:xfrm>
        </p:grpSpPr>
        <p:pic>
          <p:nvPicPr>
            <p:cNvPr id="9" name="Picture 8"/>
            <p:cNvPicPr>
              <a:picLocks noChangeAspect="1"/>
            </p:cNvPicPr>
            <p:nvPr/>
          </p:nvPicPr>
          <p:blipFill>
            <a:blip r:embed="rId3"/>
            <a:stretch>
              <a:fillRect/>
            </a:stretch>
          </p:blipFill>
          <p:spPr>
            <a:xfrm>
              <a:off x="0" y="6192379"/>
              <a:ext cx="9144000" cy="170688"/>
            </a:xfrm>
            <a:prstGeom prst="rect">
              <a:avLst/>
            </a:prstGeom>
          </p:spPr>
        </p:pic>
        <p:sp>
          <p:nvSpPr>
            <p:cNvPr id="10" name="TextBox 9"/>
            <p:cNvSpPr txBox="1"/>
            <p:nvPr/>
          </p:nvSpPr>
          <p:spPr>
            <a:xfrm>
              <a:off x="524933" y="6183558"/>
              <a:ext cx="414867" cy="276999"/>
            </a:xfrm>
            <a:prstGeom prst="rect">
              <a:avLst/>
            </a:prstGeom>
            <a:noFill/>
          </p:spPr>
          <p:txBody>
            <a:bodyPr wrap="square" rtlCol="0">
              <a:spAutoFit/>
            </a:bodyPr>
            <a:lstStyle/>
            <a:p>
              <a:endParaRPr lang="en-US" sz="1200" dirty="0">
                <a:solidFill>
                  <a:srgbClr val="008000"/>
                </a:solidFill>
                <a:latin typeface="Frutiger LT Std 65 Bold"/>
              </a:endParaRPr>
            </a:p>
          </p:txBody>
        </p:sp>
      </p:grpSp>
      <p:sp>
        <p:nvSpPr>
          <p:cNvPr id="12" name="Title Placeholder 4"/>
          <p:cNvSpPr txBox="1">
            <a:spLocks/>
          </p:cNvSpPr>
          <p:nvPr/>
        </p:nvSpPr>
        <p:spPr>
          <a:xfrm>
            <a:off x="1478478" y="457200"/>
            <a:ext cx="7398327" cy="8636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200" dirty="0" smtClean="0">
                <a:solidFill>
                  <a:srgbClr val="007A45"/>
                </a:solidFill>
                <a:latin typeface="Arial" panose="020B0604020202020204" pitchFamily="34" charset="0"/>
                <a:cs typeface="Arial" panose="020B0604020202020204" pitchFamily="34" charset="0"/>
              </a:rPr>
              <a:t>			</a:t>
            </a:r>
            <a:r>
              <a:rPr lang="en-US" sz="2800" dirty="0" smtClean="0">
                <a:solidFill>
                  <a:srgbClr val="007A45"/>
                </a:solidFill>
                <a:latin typeface="Arial" panose="020B0604020202020204" pitchFamily="34" charset="0"/>
                <a:cs typeface="Arial" panose="020B0604020202020204" pitchFamily="34" charset="0"/>
              </a:rPr>
              <a:t> Emerging </a:t>
            </a:r>
            <a:r>
              <a:rPr lang="en-US" sz="2800" dirty="0">
                <a:solidFill>
                  <a:srgbClr val="007A45"/>
                </a:solidFill>
                <a:latin typeface="Arial" panose="020B0604020202020204" pitchFamily="34" charset="0"/>
                <a:cs typeface="Arial" panose="020B0604020202020204" pitchFamily="34" charset="0"/>
              </a:rPr>
              <a:t>Issues in </a:t>
            </a:r>
            <a:r>
              <a:rPr lang="en-US" sz="2800" dirty="0" smtClean="0">
                <a:solidFill>
                  <a:srgbClr val="007A45"/>
                </a:solidFill>
                <a:latin typeface="Arial" panose="020B0604020202020204" pitchFamily="34" charset="0"/>
                <a:cs typeface="Arial" panose="020B0604020202020204" pitchFamily="34" charset="0"/>
              </a:rPr>
              <a:t>Development </a:t>
            </a:r>
            <a:endParaRPr lang="en-US" sz="2800" dirty="0">
              <a:solidFill>
                <a:srgbClr val="007A45"/>
              </a:solidFill>
              <a:latin typeface="Arial" panose="020B0604020202020204" pitchFamily="34" charset="0"/>
              <a:cs typeface="Arial" panose="020B0604020202020204" pitchFamily="34" charset="0"/>
            </a:endParaRPr>
          </a:p>
        </p:txBody>
      </p:sp>
      <p:pic>
        <p:nvPicPr>
          <p:cNvPr id="11" name="Picture 10"/>
          <p:cNvPicPr>
            <a:picLocks noChangeAspect="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2395" y="457200"/>
            <a:ext cx="1346200" cy="863600"/>
          </a:xfrm>
          <a:prstGeom prst="rect">
            <a:avLst/>
          </a:prstGeom>
        </p:spPr>
      </p:pic>
      <p:sp>
        <p:nvSpPr>
          <p:cNvPr id="2" name="TextBox 1"/>
          <p:cNvSpPr txBox="1"/>
          <p:nvPr/>
        </p:nvSpPr>
        <p:spPr>
          <a:xfrm>
            <a:off x="939800" y="2077322"/>
            <a:ext cx="7239000" cy="2585323"/>
          </a:xfrm>
          <a:prstGeom prst="rect">
            <a:avLst/>
          </a:prstGeom>
          <a:noFill/>
        </p:spPr>
        <p:txBody>
          <a:bodyPr wrap="square" rtlCol="0">
            <a:spAutoFit/>
          </a:bodyPr>
          <a:lstStyle/>
          <a:p>
            <a:r>
              <a:rPr lang="en-US" sz="2400" b="1" dirty="0">
                <a:solidFill>
                  <a:srgbClr val="00844D"/>
                </a:solidFill>
                <a:latin typeface="Arial" panose="020B0604020202020204" pitchFamily="34" charset="0"/>
                <a:cs typeface="Arial" panose="020B0604020202020204" pitchFamily="34" charset="0"/>
              </a:rPr>
              <a:t>Key questions:</a:t>
            </a:r>
            <a:endParaRPr lang="en-US" sz="2400" b="1" dirty="0">
              <a:solidFill>
                <a:srgbClr val="C00000"/>
              </a:solidFill>
              <a:latin typeface="Arial" panose="020B0604020202020204" pitchFamily="34" charset="0"/>
              <a:cs typeface="Arial" panose="020B0604020202020204" pitchFamily="34" charset="0"/>
            </a:endParaRPr>
          </a:p>
          <a:p>
            <a:pPr>
              <a:buClr>
                <a:srgbClr val="00844D"/>
              </a:buClr>
            </a:pPr>
            <a:endParaRPr lang="en-US" sz="2400" b="1" dirty="0" smtClean="0">
              <a:latin typeface="Arial" panose="020B0604020202020204" pitchFamily="34" charset="0"/>
              <a:cs typeface="Arial" panose="020B0604020202020204" pitchFamily="34" charset="0"/>
            </a:endParaRPr>
          </a:p>
          <a:p>
            <a:pPr>
              <a:buClr>
                <a:srgbClr val="00844D"/>
              </a:buClr>
            </a:pPr>
            <a:r>
              <a:rPr lang="en-US" sz="2400" b="1" dirty="0">
                <a:latin typeface="Arial" panose="020B0604020202020204" pitchFamily="34" charset="0"/>
                <a:cs typeface="Arial" panose="020B0604020202020204" pitchFamily="34" charset="0"/>
              </a:rPr>
              <a:t>7</a:t>
            </a:r>
            <a:r>
              <a:rPr lang="en-US" sz="2400" b="1" dirty="0" smtClean="0">
                <a:latin typeface="Arial" panose="020B0604020202020204" pitchFamily="34" charset="0"/>
                <a:cs typeface="Arial" panose="020B0604020202020204" pitchFamily="34" charset="0"/>
              </a:rPr>
              <a:t>.	What do your local boards need to know 	about the Alliance – to see it as a resource 	rather than just a cost?</a:t>
            </a:r>
            <a:endParaRPr lang="en-US" sz="2400" b="1" dirty="0">
              <a:latin typeface="Arial" panose="020B0604020202020204" pitchFamily="34" charset="0"/>
              <a:cs typeface="Arial" panose="020B0604020202020204" pitchFamily="34" charset="0"/>
            </a:endParaRPr>
          </a:p>
          <a:p>
            <a:pPr marL="285750" indent="-285750">
              <a:buClr>
                <a:srgbClr val="00844D"/>
              </a:buClr>
              <a:buFont typeface="Wingdings" panose="05000000000000000000" pitchFamily="2" charset="2"/>
              <a:buChar char="§"/>
            </a:pPr>
            <a:endParaRPr lang="en-US" sz="2400" b="1" dirty="0" smtClean="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776598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24390" y="0"/>
            <a:ext cx="10358936" cy="6858000"/>
          </a:xfrm>
          <a:prstGeom prst="rect">
            <a:avLst/>
          </a:prstGeom>
        </p:spPr>
      </p:pic>
      <p:sp>
        <p:nvSpPr>
          <p:cNvPr id="5" name="TextBox 4"/>
          <p:cNvSpPr txBox="1"/>
          <p:nvPr/>
        </p:nvSpPr>
        <p:spPr>
          <a:xfrm>
            <a:off x="2142309" y="5267323"/>
            <a:ext cx="7001691" cy="461665"/>
          </a:xfrm>
          <a:prstGeom prst="rect">
            <a:avLst/>
          </a:prstGeom>
          <a:solidFill>
            <a:schemeClr val="accent6">
              <a:lumMod val="40000"/>
              <a:lumOff val="60000"/>
            </a:schemeClr>
          </a:solidFill>
        </p:spPr>
        <p:txBody>
          <a:bodyPr wrap="square" rtlCol="0">
            <a:spAutoFit/>
          </a:bodyPr>
          <a:lstStyle/>
          <a:p>
            <a:r>
              <a:rPr lang="en-US" sz="2400" dirty="0" smtClean="0"/>
              <a:t>“Success is where preparation and opportunity meet.”</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450389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tangle 4"/>
          <p:cNvSpPr/>
          <p:nvPr/>
        </p:nvSpPr>
        <p:spPr>
          <a:xfrm>
            <a:off x="1453243" y="466478"/>
            <a:ext cx="7690758" cy="857250"/>
          </a:xfrm>
          <a:prstGeom prst="rect">
            <a:avLst/>
          </a:prstGeom>
          <a:solidFill>
            <a:srgbClr val="007A45"/>
          </a:solidFill>
          <a:ln>
            <a:solidFill>
              <a:schemeClr val="accent3">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dirty="0" smtClean="0">
                <a:latin typeface="Arial" panose="020B0604020202020204" pitchFamily="34" charset="0"/>
                <a:cs typeface="Arial" panose="020B0604020202020204" pitchFamily="34" charset="0"/>
              </a:rPr>
              <a:t>	</a:t>
            </a:r>
            <a:r>
              <a:rPr lang="en-US" sz="2400" dirty="0">
                <a:solidFill>
                  <a:schemeClr val="bg1"/>
                </a:solidFill>
                <a:latin typeface="Arial" panose="020B0604020202020204" pitchFamily="34" charset="0"/>
              </a:rPr>
              <a:t> Emerging </a:t>
            </a:r>
            <a:r>
              <a:rPr lang="en-US" sz="2400" dirty="0" smtClean="0">
                <a:solidFill>
                  <a:schemeClr val="bg1"/>
                </a:solidFill>
                <a:latin typeface="Arial" panose="020B0604020202020204" pitchFamily="34" charset="0"/>
              </a:rPr>
              <a:t>Issues in Development: Reading</a:t>
            </a:r>
            <a:endParaRPr lang="en-US" sz="2200" dirty="0">
              <a:latin typeface="Arial" panose="020B0604020202020204" pitchFamily="34" charset="0"/>
              <a:cs typeface="Arial" panose="020B0604020202020204" pitchFamily="34" charset="0"/>
            </a:endParaRPr>
          </a:p>
        </p:txBody>
      </p:sp>
      <p:grpSp>
        <p:nvGrpSpPr>
          <p:cNvPr id="7" name="Group 6"/>
          <p:cNvGrpSpPr/>
          <p:nvPr/>
        </p:nvGrpSpPr>
        <p:grpSpPr>
          <a:xfrm>
            <a:off x="0" y="6183560"/>
            <a:ext cx="9144000" cy="276999"/>
            <a:chOff x="0" y="6183558"/>
            <a:chExt cx="9144000" cy="276999"/>
          </a:xfrm>
        </p:grpSpPr>
        <p:pic>
          <p:nvPicPr>
            <p:cNvPr id="8" name="Picture 7"/>
            <p:cNvPicPr>
              <a:picLocks noChangeAspect="1"/>
            </p:cNvPicPr>
            <p:nvPr/>
          </p:nvPicPr>
          <p:blipFill>
            <a:blip r:embed="rId3"/>
            <a:stretch>
              <a:fillRect/>
            </a:stretch>
          </p:blipFill>
          <p:spPr>
            <a:xfrm>
              <a:off x="0" y="6192379"/>
              <a:ext cx="9144000" cy="170688"/>
            </a:xfrm>
            <a:prstGeom prst="rect">
              <a:avLst/>
            </a:prstGeom>
          </p:spPr>
        </p:pic>
        <p:sp>
          <p:nvSpPr>
            <p:cNvPr id="9" name="TextBox 8"/>
            <p:cNvSpPr txBox="1"/>
            <p:nvPr/>
          </p:nvSpPr>
          <p:spPr>
            <a:xfrm>
              <a:off x="524933" y="6183558"/>
              <a:ext cx="414867" cy="276999"/>
            </a:xfrm>
            <a:prstGeom prst="rect">
              <a:avLst/>
            </a:prstGeom>
            <a:noFill/>
          </p:spPr>
          <p:txBody>
            <a:bodyPr wrap="square" rtlCol="0">
              <a:spAutoFit/>
            </a:bodyPr>
            <a:lstStyle/>
            <a:p>
              <a:endParaRPr lang="en-US" sz="1200" dirty="0">
                <a:solidFill>
                  <a:srgbClr val="008000"/>
                </a:solidFill>
                <a:latin typeface="Frutiger LT Std 65 Bold"/>
              </a:endParaRPr>
            </a:p>
          </p:txBody>
        </p:sp>
      </p:grpSp>
      <p:pic>
        <p:nvPicPr>
          <p:cNvPr id="10" name="Picture 9" descr="CFA-ChildFund Alliance_Member_Logos_OUTLINED.ai"/>
          <p:cNvPicPr>
            <a:picLocks noChangeAspect="1"/>
          </p:cNvPicPr>
          <p:nvPr/>
        </p:nvPicPr>
        <p:blipFill>
          <a:blip r:embed="rId4"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718528" y="6381329"/>
            <a:ext cx="1086804" cy="298871"/>
          </a:xfrm>
          <a:prstGeom prst="rect">
            <a:avLst/>
          </a:prstGeom>
        </p:spPr>
      </p:pic>
      <p:sp>
        <p:nvSpPr>
          <p:cNvPr id="3" name="TextBox 2"/>
          <p:cNvSpPr txBox="1"/>
          <p:nvPr/>
        </p:nvSpPr>
        <p:spPr>
          <a:xfrm>
            <a:off x="524933" y="1761224"/>
            <a:ext cx="8178002" cy="4108817"/>
          </a:xfrm>
          <a:prstGeom prst="rect">
            <a:avLst/>
          </a:prstGeom>
          <a:noFill/>
        </p:spPr>
        <p:txBody>
          <a:bodyPr wrap="square" rtlCol="0">
            <a:spAutoFit/>
          </a:bodyPr>
          <a:lstStyle/>
          <a:p>
            <a:pPr>
              <a:spcAft>
                <a:spcPts val="600"/>
              </a:spcAft>
              <a:buClr>
                <a:srgbClr val="00844D"/>
              </a:buClr>
            </a:pPr>
            <a:r>
              <a:rPr lang="en-US" i="1" dirty="0" smtClean="0">
                <a:latin typeface="Arial" panose="020B0604020202020204" pitchFamily="34" charset="0"/>
                <a:cs typeface="Arial" panose="020B0604020202020204" pitchFamily="34" charset="0"/>
              </a:rPr>
              <a:t>NOTE: View in slideshow (press F5) to activate hyperlinks)</a:t>
            </a:r>
          </a:p>
          <a:p>
            <a:pPr>
              <a:spcAft>
                <a:spcPts val="600"/>
              </a:spcAft>
              <a:buClr>
                <a:srgbClr val="00844D"/>
              </a:buClr>
            </a:pPr>
            <a:endParaRPr lang="en-US" i="1" dirty="0" smtClean="0">
              <a:latin typeface="Arial" panose="020B0604020202020204" pitchFamily="34" charset="0"/>
              <a:cs typeface="Arial" panose="020B0604020202020204" pitchFamily="34" charset="0"/>
              <a:hlinkClick r:id="rId5"/>
            </a:endParaRPr>
          </a:p>
          <a:p>
            <a:pPr marL="285750" indent="-285750">
              <a:spcAft>
                <a:spcPts val="600"/>
              </a:spcAft>
              <a:buClr>
                <a:srgbClr val="00844D"/>
              </a:buClr>
              <a:buFont typeface="Wingdings" panose="05000000000000000000" pitchFamily="2" charset="2"/>
              <a:buChar char="§"/>
            </a:pPr>
            <a:r>
              <a:rPr lang="en-US" dirty="0" smtClean="0">
                <a:latin typeface="Arial" panose="020B0604020202020204" pitchFamily="34" charset="0"/>
                <a:cs typeface="Arial" panose="020B0604020202020204" pitchFamily="34" charset="0"/>
                <a:hlinkClick r:id="rId5"/>
              </a:rPr>
              <a:t>Generation </a:t>
            </a:r>
            <a:r>
              <a:rPr lang="en-US" dirty="0">
                <a:latin typeface="Arial" panose="020B0604020202020204" pitchFamily="34" charset="0"/>
                <a:cs typeface="Arial" panose="020B0604020202020204" pitchFamily="34" charset="0"/>
                <a:hlinkClick r:id="rId5"/>
              </a:rPr>
              <a:t>Games: The Gates </a:t>
            </a:r>
            <a:r>
              <a:rPr lang="en-US" dirty="0" smtClean="0">
                <a:latin typeface="Arial" panose="020B0604020202020204" pitchFamily="34" charset="0"/>
                <a:cs typeface="Arial" panose="020B0604020202020204" pitchFamily="34" charset="0"/>
                <a:hlinkClick r:id="rId5"/>
              </a:rPr>
              <a:t>Report</a:t>
            </a:r>
            <a:r>
              <a:rPr lang="en-US" dirty="0" smtClean="0">
                <a:latin typeface="Arial" panose="020B0604020202020204" pitchFamily="34" charset="0"/>
                <a:cs typeface="Arial" panose="020B0604020202020204" pitchFamily="34" charset="0"/>
              </a:rPr>
              <a:t> (The Economist, </a:t>
            </a:r>
            <a:r>
              <a:rPr lang="en-US" dirty="0">
                <a:latin typeface="Arial" panose="020B0604020202020204" pitchFamily="34" charset="0"/>
                <a:cs typeface="Arial" panose="020B0604020202020204" pitchFamily="34" charset="0"/>
              </a:rPr>
              <a:t>September </a:t>
            </a:r>
            <a:r>
              <a:rPr lang="en-US" dirty="0" smtClean="0">
                <a:latin typeface="Arial" panose="020B0604020202020204" pitchFamily="34" charset="0"/>
                <a:cs typeface="Arial" panose="020B0604020202020204" pitchFamily="34" charset="0"/>
              </a:rPr>
              <a:t>2017)</a:t>
            </a:r>
            <a:endParaRPr lang="en-US" dirty="0">
              <a:latin typeface="Arial" panose="020B0604020202020204" pitchFamily="34" charset="0"/>
              <a:cs typeface="Arial" panose="020B0604020202020204" pitchFamily="34" charset="0"/>
            </a:endParaRPr>
          </a:p>
          <a:p>
            <a:pPr marL="285750" indent="-285750">
              <a:spcAft>
                <a:spcPts val="600"/>
              </a:spcAft>
              <a:buClr>
                <a:srgbClr val="00844D"/>
              </a:buClr>
              <a:buFont typeface="Wingdings" panose="05000000000000000000" pitchFamily="2" charset="2"/>
              <a:buChar char="§"/>
            </a:pPr>
            <a:r>
              <a:rPr lang="en-US" dirty="0">
                <a:latin typeface="Arial" panose="020B0604020202020204" pitchFamily="34" charset="0"/>
                <a:cs typeface="Arial" panose="020B0604020202020204" pitchFamily="34" charset="0"/>
                <a:hlinkClick r:id="rId6"/>
              </a:rPr>
              <a:t>Gates Foundation Global </a:t>
            </a:r>
            <a:r>
              <a:rPr lang="en-US" dirty="0" smtClean="0">
                <a:latin typeface="Arial" panose="020B0604020202020204" pitchFamily="34" charset="0"/>
                <a:cs typeface="Arial" panose="020B0604020202020204" pitchFamily="34" charset="0"/>
                <a:hlinkClick r:id="rId6"/>
              </a:rPr>
              <a:t>Report</a:t>
            </a:r>
            <a:r>
              <a:rPr lang="en-US" dirty="0" smtClean="0">
                <a:latin typeface="Arial" panose="020B0604020202020204" pitchFamily="34" charset="0"/>
                <a:cs typeface="Arial" panose="020B0604020202020204" pitchFamily="34" charset="0"/>
              </a:rPr>
              <a:t> (September 2017)</a:t>
            </a:r>
          </a:p>
          <a:p>
            <a:pPr marL="285750" indent="-285750">
              <a:spcAft>
                <a:spcPts val="600"/>
              </a:spcAft>
              <a:buClr>
                <a:srgbClr val="00844D"/>
              </a:buClr>
              <a:buFont typeface="Wingdings" panose="05000000000000000000" pitchFamily="2" charset="2"/>
              <a:buChar char="§"/>
            </a:pPr>
            <a:r>
              <a:rPr lang="en-US" dirty="0" smtClean="0">
                <a:latin typeface="Arial" panose="020B0604020202020204" pitchFamily="34" charset="0"/>
                <a:cs typeface="Arial" panose="020B0604020202020204" pitchFamily="34" charset="0"/>
                <a:hlinkClick r:id="rId7"/>
              </a:rPr>
              <a:t>The End of the Golden Age</a:t>
            </a:r>
            <a:r>
              <a:rPr lang="en-US" dirty="0" smtClean="0">
                <a:latin typeface="Arial" panose="020B0604020202020204" pitchFamily="34" charset="0"/>
                <a:cs typeface="Arial" panose="020B0604020202020204" pitchFamily="34" charset="0"/>
              </a:rPr>
              <a:t> (Development Policy Centre) </a:t>
            </a:r>
            <a:endParaRPr lang="en-US" dirty="0">
              <a:latin typeface="Arial" panose="020B0604020202020204" pitchFamily="34" charset="0"/>
              <a:cs typeface="Arial" panose="020B0604020202020204" pitchFamily="34" charset="0"/>
            </a:endParaRPr>
          </a:p>
          <a:p>
            <a:pPr marL="285750" indent="-285750">
              <a:spcAft>
                <a:spcPts val="600"/>
              </a:spcAft>
              <a:buClr>
                <a:srgbClr val="00844D"/>
              </a:buClr>
              <a:buFont typeface="Wingdings" panose="05000000000000000000" pitchFamily="2" charset="2"/>
              <a:buChar char="§"/>
            </a:pPr>
            <a:r>
              <a:rPr lang="en-US" dirty="0">
                <a:latin typeface="Arial" panose="020B0604020202020204" pitchFamily="34" charset="0"/>
                <a:cs typeface="Arial" panose="020B0604020202020204" pitchFamily="34" charset="0"/>
                <a:hlinkClick r:id="rId8"/>
              </a:rPr>
              <a:t>Migration and the 2030 </a:t>
            </a:r>
            <a:r>
              <a:rPr lang="en-US" dirty="0" smtClean="0">
                <a:latin typeface="Arial" panose="020B0604020202020204" pitchFamily="34" charset="0"/>
                <a:cs typeface="Arial" panose="020B0604020202020204" pitchFamily="34" charset="0"/>
                <a:hlinkClick r:id="rId8"/>
              </a:rPr>
              <a:t>Agenda</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(ODI)</a:t>
            </a:r>
          </a:p>
          <a:p>
            <a:pPr marL="285750" indent="-285750">
              <a:spcAft>
                <a:spcPts val="600"/>
              </a:spcAft>
              <a:buClr>
                <a:srgbClr val="00844D"/>
              </a:buClr>
              <a:buFont typeface="Wingdings" panose="05000000000000000000" pitchFamily="2" charset="2"/>
              <a:buChar char="§"/>
            </a:pPr>
            <a:r>
              <a:rPr lang="en-US" dirty="0">
                <a:latin typeface="Arial" panose="020B0604020202020204" pitchFamily="34" charset="0"/>
                <a:cs typeface="Arial" panose="020B0604020202020204" pitchFamily="34" charset="0"/>
                <a:hlinkClick r:id="rId9"/>
              </a:rPr>
              <a:t>Prevalence of violence against </a:t>
            </a:r>
            <a:r>
              <a:rPr lang="en-US" dirty="0" smtClean="0">
                <a:latin typeface="Arial" panose="020B0604020202020204" pitchFamily="34" charset="0"/>
                <a:cs typeface="Arial" panose="020B0604020202020204" pitchFamily="34" charset="0"/>
                <a:hlinkClick r:id="rId9"/>
              </a:rPr>
              <a:t>children</a:t>
            </a:r>
            <a:r>
              <a:rPr lang="en-US" dirty="0" smtClean="0">
                <a:latin typeface="Arial" panose="020B0604020202020204" pitchFamily="34" charset="0"/>
                <a:cs typeface="Arial" panose="020B0604020202020204" pitchFamily="34" charset="0"/>
              </a:rPr>
              <a:t> (Global </a:t>
            </a:r>
            <a:r>
              <a:rPr lang="en-US" dirty="0">
                <a:latin typeface="Arial" panose="020B0604020202020204" pitchFamily="34" charset="0"/>
                <a:cs typeface="Arial" panose="020B0604020202020204" pitchFamily="34" charset="0"/>
              </a:rPr>
              <a:t>Partnership </a:t>
            </a:r>
            <a:r>
              <a:rPr lang="en-US" dirty="0" smtClean="0">
                <a:latin typeface="Arial" panose="020B0604020202020204" pitchFamily="34" charset="0"/>
                <a:cs typeface="Arial" panose="020B0604020202020204" pitchFamily="34" charset="0"/>
              </a:rPr>
              <a:t>1-pager)</a:t>
            </a:r>
            <a:endParaRPr lang="en-US" dirty="0">
              <a:latin typeface="Arial" panose="020B0604020202020204" pitchFamily="34" charset="0"/>
              <a:cs typeface="Arial" panose="020B0604020202020204" pitchFamily="34" charset="0"/>
            </a:endParaRPr>
          </a:p>
          <a:p>
            <a:pPr marL="285750" indent="-285750">
              <a:spcAft>
                <a:spcPts val="600"/>
              </a:spcAft>
              <a:buClr>
                <a:srgbClr val="00844D"/>
              </a:buClr>
              <a:buFont typeface="Wingdings" panose="05000000000000000000" pitchFamily="2" charset="2"/>
              <a:buChar char="§"/>
            </a:pPr>
            <a:r>
              <a:rPr lang="en-US" dirty="0" smtClean="0">
                <a:latin typeface="Arial" panose="020B0604020202020204" pitchFamily="34" charset="0"/>
                <a:cs typeface="Arial" panose="020B0604020202020204" pitchFamily="34" charset="0"/>
                <a:hlinkClick r:id="rId10"/>
              </a:rPr>
              <a:t>PowerPoints from May 2017 Learning Day</a:t>
            </a:r>
            <a:r>
              <a:rPr lang="en-US" dirty="0" smtClean="0">
                <a:latin typeface="Arial" panose="020B0604020202020204" pitchFamily="34" charset="0"/>
                <a:cs typeface="Arial" panose="020B0604020202020204" pitchFamily="34" charset="0"/>
              </a:rPr>
              <a:t> (Michael </a:t>
            </a:r>
            <a:r>
              <a:rPr lang="en-US" dirty="0">
                <a:latin typeface="Arial" panose="020B0604020202020204" pitchFamily="34" charset="0"/>
                <a:cs typeface="Arial" panose="020B0604020202020204" pitchFamily="34" charset="0"/>
              </a:rPr>
              <a:t>Gibbons, Lisa Witter and Jacob </a:t>
            </a:r>
            <a:r>
              <a:rPr lang="en-US" dirty="0" smtClean="0">
                <a:latin typeface="Arial" panose="020B0604020202020204" pitchFamily="34" charset="0"/>
                <a:cs typeface="Arial" panose="020B0604020202020204" pitchFamily="34" charset="0"/>
              </a:rPr>
              <a:t>Parks)</a:t>
            </a:r>
            <a:endParaRPr lang="en-US" dirty="0">
              <a:latin typeface="Arial" panose="020B0604020202020204" pitchFamily="34" charset="0"/>
              <a:cs typeface="Arial" panose="020B0604020202020204" pitchFamily="34" charset="0"/>
            </a:endParaRPr>
          </a:p>
          <a:p>
            <a:pPr marL="285750" indent="-285750">
              <a:spcAft>
                <a:spcPts val="600"/>
              </a:spcAft>
              <a:buClr>
                <a:srgbClr val="00844D"/>
              </a:buClr>
              <a:buFont typeface="Wingdings" panose="05000000000000000000" pitchFamily="2" charset="2"/>
              <a:buChar char="§"/>
            </a:pPr>
            <a:endParaRPr lang="en-US" dirty="0" smtClean="0">
              <a:latin typeface="Arial" panose="020B0604020202020204" pitchFamily="34" charset="0"/>
              <a:cs typeface="Arial" panose="020B0604020202020204" pitchFamily="34" charset="0"/>
            </a:endParaRPr>
          </a:p>
          <a:p>
            <a:pPr marL="285750" indent="-285750">
              <a:spcAft>
                <a:spcPts val="600"/>
              </a:spcAft>
              <a:buClr>
                <a:srgbClr val="00844D"/>
              </a:buClr>
              <a:buFont typeface="Wingdings" panose="05000000000000000000" pitchFamily="2" charset="2"/>
              <a:buChar char="§"/>
            </a:pPr>
            <a:r>
              <a:rPr lang="en-US" i="1" dirty="0" smtClean="0">
                <a:solidFill>
                  <a:srgbClr val="FF0000"/>
                </a:solidFill>
                <a:latin typeface="Arial" panose="020B0604020202020204" pitchFamily="34" charset="0"/>
                <a:cs typeface="Arial" panose="020B0604020202020204" pitchFamily="34" charset="0"/>
              </a:rPr>
              <a:t>Additional reading materials can be found in the Optional </a:t>
            </a:r>
            <a:r>
              <a:rPr lang="en-US" i="1" dirty="0" smtClean="0">
                <a:solidFill>
                  <a:srgbClr val="FF0000"/>
                </a:solidFill>
                <a:latin typeface="Arial" panose="020B0604020202020204" pitchFamily="34" charset="0"/>
                <a:cs typeface="Arial" panose="020B0604020202020204" pitchFamily="34" charset="0"/>
                <a:hlinkClick r:id="rId7"/>
              </a:rPr>
              <a:t>Reading Materials Section</a:t>
            </a:r>
            <a:r>
              <a:rPr lang="en-US" i="1" dirty="0" smtClean="0">
                <a:solidFill>
                  <a:srgbClr val="FF0000"/>
                </a:solidFill>
                <a:latin typeface="Arial" panose="020B0604020202020204" pitchFamily="34" charset="0"/>
                <a:cs typeface="Arial" panose="020B0604020202020204" pitchFamily="34" charset="0"/>
              </a:rPr>
              <a:t> of the website</a:t>
            </a:r>
            <a:endParaRPr lang="en-US" i="1" dirty="0">
              <a:solidFill>
                <a:srgbClr val="FF0000"/>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11">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466478"/>
            <a:ext cx="1371600" cy="86360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41242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latin typeface="Arial" panose="020B0604020202020204" pitchFamily="34" charset="0"/>
            </a:endParaRPr>
          </a:p>
        </p:txBody>
      </p:sp>
      <p:sp>
        <p:nvSpPr>
          <p:cNvPr id="8" name="Title Placeholder 4"/>
          <p:cNvSpPr txBox="1">
            <a:spLocks/>
          </p:cNvSpPr>
          <p:nvPr/>
        </p:nvSpPr>
        <p:spPr>
          <a:xfrm>
            <a:off x="1478478" y="457200"/>
            <a:ext cx="7398327" cy="8636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2800" dirty="0" smtClean="0">
                <a:solidFill>
                  <a:srgbClr val="007A45"/>
                </a:solidFill>
                <a:latin typeface="Arial" panose="020B0604020202020204" pitchFamily="34" charset="0"/>
                <a:cs typeface="Arial" panose="020B0604020202020204" pitchFamily="34" charset="0"/>
              </a:rPr>
              <a:t>Emerging Issues in Development</a:t>
            </a:r>
            <a:endParaRPr lang="en-US" sz="2800" dirty="0">
              <a:solidFill>
                <a:srgbClr val="007A45"/>
              </a:solidFill>
              <a:latin typeface="Arial" panose="020B0604020202020204" pitchFamily="34" charset="0"/>
              <a:cs typeface="Arial" panose="020B0604020202020204" pitchFamily="34" charset="0"/>
            </a:endParaRPr>
          </a:p>
        </p:txBody>
      </p:sp>
      <p:sp>
        <p:nvSpPr>
          <p:cNvPr id="9" name="Rectangle 8"/>
          <p:cNvSpPr/>
          <p:nvPr/>
        </p:nvSpPr>
        <p:spPr>
          <a:xfrm>
            <a:off x="1384133" y="450850"/>
            <a:ext cx="7813304" cy="857250"/>
          </a:xfrm>
          <a:prstGeom prst="rect">
            <a:avLst/>
          </a:prstGeom>
          <a:noFill/>
          <a:ln>
            <a:solidFill>
              <a:srgbClr val="007A4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endParaRPr>
          </a:p>
        </p:txBody>
      </p:sp>
      <p:grpSp>
        <p:nvGrpSpPr>
          <p:cNvPr id="11" name="Group 10"/>
          <p:cNvGrpSpPr/>
          <p:nvPr/>
        </p:nvGrpSpPr>
        <p:grpSpPr>
          <a:xfrm>
            <a:off x="0" y="6183560"/>
            <a:ext cx="9144000" cy="276999"/>
            <a:chOff x="0" y="6183558"/>
            <a:chExt cx="9144000" cy="276999"/>
          </a:xfrm>
        </p:grpSpPr>
        <p:pic>
          <p:nvPicPr>
            <p:cNvPr id="12" name="Picture 11"/>
            <p:cNvPicPr>
              <a:picLocks noChangeAspect="1"/>
            </p:cNvPicPr>
            <p:nvPr/>
          </p:nvPicPr>
          <p:blipFill>
            <a:blip r:embed="rId3"/>
            <a:stretch>
              <a:fillRect/>
            </a:stretch>
          </p:blipFill>
          <p:spPr>
            <a:xfrm>
              <a:off x="0" y="6192379"/>
              <a:ext cx="9144000" cy="170688"/>
            </a:xfrm>
            <a:prstGeom prst="rect">
              <a:avLst/>
            </a:prstGeom>
          </p:spPr>
        </p:pic>
        <p:sp>
          <p:nvSpPr>
            <p:cNvPr id="13" name="TextBox 12"/>
            <p:cNvSpPr txBox="1"/>
            <p:nvPr/>
          </p:nvSpPr>
          <p:spPr>
            <a:xfrm>
              <a:off x="524933" y="6183558"/>
              <a:ext cx="414867" cy="276999"/>
            </a:xfrm>
            <a:prstGeom prst="rect">
              <a:avLst/>
            </a:prstGeom>
            <a:noFill/>
          </p:spPr>
          <p:txBody>
            <a:bodyPr wrap="square" rtlCol="0">
              <a:spAutoFit/>
            </a:bodyPr>
            <a:lstStyle/>
            <a:p>
              <a:endParaRPr lang="en-US" sz="1200" dirty="0">
                <a:solidFill>
                  <a:srgbClr val="008000"/>
                </a:solidFill>
                <a:latin typeface="Frutiger LT Std 65 Bold"/>
              </a:endParaRPr>
            </a:p>
          </p:txBody>
        </p:sp>
      </p:grpSp>
      <p:pic>
        <p:nvPicPr>
          <p:cNvPr id="14" name="Picture 13" descr="CFA-ChildFund Alliance_Member_Logos_OUTLINED.ai"/>
          <p:cNvPicPr>
            <a:picLocks noChangeAspect="1"/>
          </p:cNvPicPr>
          <p:nvPr/>
        </p:nvPicPr>
        <p:blipFill>
          <a:blip r:embed="rId4"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718528" y="6381329"/>
            <a:ext cx="1086804" cy="298871"/>
          </a:xfrm>
          <a:prstGeom prst="rect">
            <a:avLst/>
          </a:prstGeom>
        </p:spPr>
      </p:pic>
      <p:sp>
        <p:nvSpPr>
          <p:cNvPr id="7" name="TextBox 6"/>
          <p:cNvSpPr txBox="1"/>
          <p:nvPr/>
        </p:nvSpPr>
        <p:spPr>
          <a:xfrm>
            <a:off x="1384133" y="1625124"/>
            <a:ext cx="6648697" cy="3046988"/>
          </a:xfrm>
          <a:prstGeom prst="rect">
            <a:avLst/>
          </a:prstGeom>
          <a:noFill/>
        </p:spPr>
        <p:txBody>
          <a:bodyPr wrap="square" rtlCol="0">
            <a:spAutoFit/>
          </a:bodyPr>
          <a:lstStyle/>
          <a:p>
            <a:r>
              <a:rPr lang="en-US" sz="2400" b="1" dirty="0" smtClean="0">
                <a:latin typeface="Arial" panose="020B0604020202020204" pitchFamily="34" charset="0"/>
                <a:cs typeface="Arial" panose="020B0604020202020204" pitchFamily="34" charset="0"/>
              </a:rPr>
              <a:t>AGENDA</a:t>
            </a:r>
          </a:p>
          <a:p>
            <a:endParaRPr lang="en-US" sz="2400" b="1" dirty="0">
              <a:latin typeface="Arial" panose="020B0604020202020204" pitchFamily="34" charset="0"/>
              <a:cs typeface="Arial" panose="020B0604020202020204" pitchFamily="34" charset="0"/>
            </a:endParaRPr>
          </a:p>
          <a:p>
            <a:r>
              <a:rPr lang="en-US" sz="2400" b="1" dirty="0" smtClean="0">
                <a:latin typeface="Arial" panose="020B0604020202020204" pitchFamily="34" charset="0"/>
                <a:cs typeface="Arial" panose="020B0604020202020204" pitchFamily="34" charset="0"/>
              </a:rPr>
              <a:t>I. Purpose </a:t>
            </a:r>
            <a:r>
              <a:rPr lang="en-US" sz="2400" b="1" dirty="0">
                <a:latin typeface="Arial" panose="020B0604020202020204" pitchFamily="34" charset="0"/>
                <a:cs typeface="Arial" panose="020B0604020202020204" pitchFamily="34" charset="0"/>
              </a:rPr>
              <a:t>of Session </a:t>
            </a:r>
            <a:endParaRPr lang="en-US" sz="2400" b="1" dirty="0" smtClean="0">
              <a:latin typeface="Arial" panose="020B0604020202020204" pitchFamily="34" charset="0"/>
              <a:cs typeface="Arial" panose="020B0604020202020204" pitchFamily="34" charset="0"/>
            </a:endParaRPr>
          </a:p>
          <a:p>
            <a:endParaRPr lang="en-US" sz="2400" b="1" dirty="0" smtClean="0">
              <a:latin typeface="Arial" panose="020B0604020202020204" pitchFamily="34" charset="0"/>
              <a:cs typeface="Arial" panose="020B0604020202020204" pitchFamily="34" charset="0"/>
            </a:endParaRPr>
          </a:p>
          <a:p>
            <a:r>
              <a:rPr lang="en-US" sz="2400" b="1" dirty="0" smtClean="0">
                <a:latin typeface="Arial" panose="020B0604020202020204" pitchFamily="34" charset="0"/>
                <a:cs typeface="Arial" panose="020B0604020202020204" pitchFamily="34" charset="0"/>
              </a:rPr>
              <a:t>II. Building </a:t>
            </a:r>
            <a:r>
              <a:rPr lang="en-US" sz="2400" b="1" dirty="0">
                <a:latin typeface="Arial" panose="020B0604020202020204" pitchFamily="34" charset="0"/>
                <a:cs typeface="Arial" panose="020B0604020202020204" pitchFamily="34" charset="0"/>
              </a:rPr>
              <a:t>a bridge between the Board/CEO Learning Day in May &amp; </a:t>
            </a:r>
            <a:r>
              <a:rPr lang="en-US" sz="2400" b="1" dirty="0" smtClean="0">
                <a:latin typeface="Arial" panose="020B0604020202020204" pitchFamily="34" charset="0"/>
                <a:cs typeface="Arial" panose="020B0604020202020204" pitchFamily="34" charset="0"/>
              </a:rPr>
              <a:t>now</a:t>
            </a:r>
          </a:p>
          <a:p>
            <a:endParaRPr lang="en-US" sz="2400" b="1" dirty="0">
              <a:latin typeface="Arial" panose="020B0604020202020204" pitchFamily="34" charset="0"/>
              <a:cs typeface="Arial" panose="020B0604020202020204" pitchFamily="34" charset="0"/>
            </a:endParaRPr>
          </a:p>
          <a:p>
            <a:r>
              <a:rPr lang="en-US" sz="2400" b="1" dirty="0" smtClean="0">
                <a:latin typeface="Arial" panose="020B0604020202020204" pitchFamily="34" charset="0"/>
                <a:cs typeface="Arial" panose="020B0604020202020204" pitchFamily="34" charset="0"/>
              </a:rPr>
              <a:t>III. </a:t>
            </a:r>
            <a:r>
              <a:rPr lang="en-US" sz="2400" b="1" dirty="0">
                <a:latin typeface="Arial" panose="020B0604020202020204" pitchFamily="34" charset="0"/>
                <a:cs typeface="Arial" panose="020B0604020202020204" pitchFamily="34" charset="0"/>
              </a:rPr>
              <a:t>Moving Forward - a 25-Year </a:t>
            </a:r>
            <a:r>
              <a:rPr lang="en-US" sz="2400" b="1" dirty="0" smtClean="0">
                <a:latin typeface="Arial" panose="020B0604020202020204" pitchFamily="34" charset="0"/>
                <a:cs typeface="Arial" panose="020B0604020202020204" pitchFamily="34" charset="0"/>
              </a:rPr>
              <a:t>View</a:t>
            </a:r>
            <a:endParaRPr lang="en-US" sz="2400" b="1"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2395" y="457200"/>
            <a:ext cx="1346200" cy="86360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855031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latin typeface="Arial" panose="020B0604020202020204" pitchFamily="34" charset="0"/>
            </a:endParaRPr>
          </a:p>
        </p:txBody>
      </p:sp>
      <p:sp>
        <p:nvSpPr>
          <p:cNvPr id="8" name="Title Placeholder 4"/>
          <p:cNvSpPr txBox="1">
            <a:spLocks/>
          </p:cNvSpPr>
          <p:nvPr/>
        </p:nvSpPr>
        <p:spPr>
          <a:xfrm>
            <a:off x="1478478" y="457200"/>
            <a:ext cx="7398327" cy="8636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2800" dirty="0" smtClean="0">
                <a:solidFill>
                  <a:srgbClr val="007A45"/>
                </a:solidFill>
                <a:latin typeface="Arial" panose="020B0604020202020204" pitchFamily="34" charset="0"/>
                <a:cs typeface="Arial" panose="020B0604020202020204" pitchFamily="34" charset="0"/>
              </a:rPr>
              <a:t>Emerging Issues in Development</a:t>
            </a:r>
            <a:endParaRPr lang="en-US" sz="2800" dirty="0">
              <a:solidFill>
                <a:srgbClr val="007A45"/>
              </a:solidFill>
              <a:latin typeface="Arial" panose="020B0604020202020204" pitchFamily="34" charset="0"/>
              <a:cs typeface="Arial" panose="020B0604020202020204" pitchFamily="34" charset="0"/>
            </a:endParaRPr>
          </a:p>
        </p:txBody>
      </p:sp>
      <p:sp>
        <p:nvSpPr>
          <p:cNvPr id="9" name="Rectangle 8"/>
          <p:cNvSpPr/>
          <p:nvPr/>
        </p:nvSpPr>
        <p:spPr>
          <a:xfrm>
            <a:off x="1384133" y="450850"/>
            <a:ext cx="7813304" cy="857250"/>
          </a:xfrm>
          <a:prstGeom prst="rect">
            <a:avLst/>
          </a:prstGeom>
          <a:noFill/>
          <a:ln>
            <a:solidFill>
              <a:srgbClr val="007A4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endParaRPr>
          </a:p>
        </p:txBody>
      </p:sp>
      <p:grpSp>
        <p:nvGrpSpPr>
          <p:cNvPr id="11" name="Group 10"/>
          <p:cNvGrpSpPr/>
          <p:nvPr/>
        </p:nvGrpSpPr>
        <p:grpSpPr>
          <a:xfrm>
            <a:off x="0" y="6183560"/>
            <a:ext cx="9144000" cy="276999"/>
            <a:chOff x="0" y="6183558"/>
            <a:chExt cx="9144000" cy="276999"/>
          </a:xfrm>
        </p:grpSpPr>
        <p:pic>
          <p:nvPicPr>
            <p:cNvPr id="12" name="Picture 11"/>
            <p:cNvPicPr>
              <a:picLocks noChangeAspect="1"/>
            </p:cNvPicPr>
            <p:nvPr/>
          </p:nvPicPr>
          <p:blipFill>
            <a:blip r:embed="rId3"/>
            <a:stretch>
              <a:fillRect/>
            </a:stretch>
          </p:blipFill>
          <p:spPr>
            <a:xfrm>
              <a:off x="0" y="6192379"/>
              <a:ext cx="9144000" cy="170688"/>
            </a:xfrm>
            <a:prstGeom prst="rect">
              <a:avLst/>
            </a:prstGeom>
          </p:spPr>
        </p:pic>
        <p:sp>
          <p:nvSpPr>
            <p:cNvPr id="13" name="TextBox 12"/>
            <p:cNvSpPr txBox="1"/>
            <p:nvPr/>
          </p:nvSpPr>
          <p:spPr>
            <a:xfrm>
              <a:off x="524933" y="6183558"/>
              <a:ext cx="414867" cy="276999"/>
            </a:xfrm>
            <a:prstGeom prst="rect">
              <a:avLst/>
            </a:prstGeom>
            <a:noFill/>
          </p:spPr>
          <p:txBody>
            <a:bodyPr wrap="square" rtlCol="0">
              <a:spAutoFit/>
            </a:bodyPr>
            <a:lstStyle/>
            <a:p>
              <a:endParaRPr lang="en-US" sz="1200" dirty="0">
                <a:solidFill>
                  <a:srgbClr val="008000"/>
                </a:solidFill>
                <a:latin typeface="Frutiger LT Std 65 Bold"/>
              </a:endParaRPr>
            </a:p>
          </p:txBody>
        </p:sp>
      </p:grpSp>
      <p:pic>
        <p:nvPicPr>
          <p:cNvPr id="14" name="Picture 13" descr="CFA-ChildFund Alliance_Member_Logos_OUTLINED.ai"/>
          <p:cNvPicPr>
            <a:picLocks noChangeAspect="1"/>
          </p:cNvPicPr>
          <p:nvPr/>
        </p:nvPicPr>
        <p:blipFill>
          <a:blip r:embed="rId4"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718528" y="6381329"/>
            <a:ext cx="1086804" cy="298871"/>
          </a:xfrm>
          <a:prstGeom prst="rect">
            <a:avLst/>
          </a:prstGeom>
        </p:spPr>
      </p:pic>
      <p:sp>
        <p:nvSpPr>
          <p:cNvPr id="7" name="TextBox 6"/>
          <p:cNvSpPr txBox="1"/>
          <p:nvPr/>
        </p:nvSpPr>
        <p:spPr>
          <a:xfrm>
            <a:off x="1384133" y="1625124"/>
            <a:ext cx="6648697" cy="3323987"/>
          </a:xfrm>
          <a:prstGeom prst="rect">
            <a:avLst/>
          </a:prstGeom>
          <a:noFill/>
        </p:spPr>
        <p:txBody>
          <a:bodyPr wrap="square" rtlCol="0">
            <a:spAutoFit/>
          </a:bodyPr>
          <a:lstStyle/>
          <a:p>
            <a:endParaRPr lang="en-US" sz="2400" b="1" dirty="0" smtClean="0">
              <a:solidFill>
                <a:srgbClr val="007A45"/>
              </a:solidFill>
              <a:latin typeface="Arial" panose="020B0604020202020204" pitchFamily="34" charset="0"/>
              <a:cs typeface="Arial" panose="020B0604020202020204" pitchFamily="34" charset="0"/>
            </a:endParaRPr>
          </a:p>
          <a:p>
            <a:r>
              <a:rPr lang="en-US" sz="2400" b="1" dirty="0" smtClean="0">
                <a:solidFill>
                  <a:srgbClr val="00844D"/>
                </a:solidFill>
                <a:latin typeface="Arial" panose="020B0604020202020204" pitchFamily="34" charset="0"/>
                <a:cs typeface="Arial" panose="020B0604020202020204" pitchFamily="34" charset="0"/>
              </a:rPr>
              <a:t>II. Building </a:t>
            </a:r>
            <a:r>
              <a:rPr lang="en-US" sz="2400" b="1" dirty="0">
                <a:solidFill>
                  <a:srgbClr val="00844D"/>
                </a:solidFill>
                <a:latin typeface="Arial" panose="020B0604020202020204" pitchFamily="34" charset="0"/>
                <a:cs typeface="Arial" panose="020B0604020202020204" pitchFamily="34" charset="0"/>
              </a:rPr>
              <a:t>a bridge between the Board/CEO Learning Day in May &amp; </a:t>
            </a:r>
            <a:r>
              <a:rPr lang="en-US" sz="2400" b="1" dirty="0" smtClean="0">
                <a:solidFill>
                  <a:srgbClr val="00844D"/>
                </a:solidFill>
                <a:latin typeface="Arial" panose="020B0604020202020204" pitchFamily="34" charset="0"/>
                <a:cs typeface="Arial" panose="020B0604020202020204" pitchFamily="34" charset="0"/>
              </a:rPr>
              <a:t>now</a:t>
            </a:r>
          </a:p>
          <a:p>
            <a:endParaRPr lang="en-US" sz="2400" b="1" dirty="0">
              <a:solidFill>
                <a:srgbClr val="00844D"/>
              </a:solidFill>
              <a:latin typeface="Arial" panose="020B0604020202020204" pitchFamily="34" charset="0"/>
              <a:cs typeface="Arial" panose="020B0604020202020204" pitchFamily="34" charset="0"/>
            </a:endParaRPr>
          </a:p>
          <a:p>
            <a:pPr marL="285750" indent="-285750">
              <a:buClr>
                <a:srgbClr val="00844D"/>
              </a:buClr>
              <a:buFont typeface="Wingdings" panose="05000000000000000000" pitchFamily="2" charset="2"/>
              <a:buChar char="§"/>
            </a:pPr>
            <a:r>
              <a:rPr lang="en-US" sz="2400" b="1" dirty="0">
                <a:latin typeface="Arial" panose="020B0604020202020204" pitchFamily="34" charset="0"/>
                <a:cs typeface="Arial" panose="020B0604020202020204" pitchFamily="34" charset="0"/>
              </a:rPr>
              <a:t>What were your conclusions since May? </a:t>
            </a:r>
          </a:p>
          <a:p>
            <a:pPr marL="285750" indent="-285750">
              <a:buClr>
                <a:srgbClr val="00844D"/>
              </a:buClr>
              <a:buFont typeface="Wingdings" panose="05000000000000000000" pitchFamily="2" charset="2"/>
              <a:buChar char="§"/>
            </a:pPr>
            <a:endParaRPr lang="en-US" sz="2400" b="1" dirty="0">
              <a:latin typeface="Arial" panose="020B0604020202020204" pitchFamily="34" charset="0"/>
              <a:cs typeface="Arial" panose="020B0604020202020204" pitchFamily="34" charset="0"/>
            </a:endParaRPr>
          </a:p>
          <a:p>
            <a:pPr marL="285750" indent="-285750">
              <a:buClr>
                <a:srgbClr val="00844D"/>
              </a:buClr>
              <a:buFont typeface="Wingdings" panose="05000000000000000000" pitchFamily="2" charset="2"/>
              <a:buChar char="§"/>
            </a:pPr>
            <a:r>
              <a:rPr lang="en-US" sz="2400" b="1" dirty="0">
                <a:latin typeface="Arial" panose="020B0604020202020204" pitchFamily="34" charset="0"/>
                <a:cs typeface="Arial" panose="020B0604020202020204" pitchFamily="34" charset="0"/>
              </a:rPr>
              <a:t>What developments have occurred based on learnings in May?</a:t>
            </a:r>
          </a:p>
          <a:p>
            <a:endParaRPr lang="en-US" dirty="0" smtClean="0">
              <a:solidFill>
                <a:srgbClr val="00844D"/>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2395" y="457200"/>
            <a:ext cx="1346200" cy="86360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775517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31094"/>
            <a:ext cx="7886700" cy="157547"/>
          </a:xfrm>
        </p:spPr>
        <p:txBody>
          <a:bodyPr>
            <a:normAutofit fontScale="90000"/>
          </a:bodyPr>
          <a:lstStyle/>
          <a:p>
            <a:pPr algn="ctr"/>
            <a:r>
              <a:rPr lang="en-US" dirty="0"/>
              <a:t/>
            </a:r>
            <a:br>
              <a:rPr lang="en-US" dirty="0"/>
            </a:br>
            <a:endParaRPr lang="en-US" dirty="0"/>
          </a:p>
        </p:txBody>
      </p:sp>
      <p:sp>
        <p:nvSpPr>
          <p:cNvPr id="3" name="Content Placeholder 2"/>
          <p:cNvSpPr>
            <a:spLocks noGrp="1"/>
          </p:cNvSpPr>
          <p:nvPr>
            <p:ph idx="1"/>
          </p:nvPr>
        </p:nvSpPr>
        <p:spPr>
          <a:xfrm>
            <a:off x="628650" y="1410314"/>
            <a:ext cx="7886700" cy="4079658"/>
          </a:xfrm>
        </p:spPr>
        <p:txBody>
          <a:bodyPr>
            <a:normAutofit/>
          </a:bodyPr>
          <a:lstStyle/>
          <a:p>
            <a:pPr marL="0" indent="0">
              <a:buNone/>
            </a:pPr>
            <a:r>
              <a:rPr lang="en-US" sz="2700" dirty="0">
                <a:solidFill>
                  <a:schemeClr val="accent2">
                    <a:lumMod val="75000"/>
                  </a:schemeClr>
                </a:solidFill>
                <a:latin typeface="Bernard MT Condensed" panose="02050806060905020404" pitchFamily="18" charset="0"/>
              </a:rPr>
              <a:t>Huge scale poverty alleviation</a:t>
            </a:r>
          </a:p>
          <a:p>
            <a:pPr marL="0" indent="0">
              <a:buNone/>
            </a:pPr>
            <a:r>
              <a:rPr lang="en-US" sz="2700" b="1" dirty="0">
                <a:solidFill>
                  <a:srgbClr val="0070C0"/>
                </a:solidFill>
                <a:latin typeface="Arial Black" panose="020B0A04020102020204" pitchFamily="34" charset="0"/>
              </a:rPr>
              <a:t>					Persistent poverty</a:t>
            </a:r>
          </a:p>
          <a:p>
            <a:pPr marL="0" indent="0">
              <a:buNone/>
            </a:pPr>
            <a:r>
              <a:rPr lang="en-US" b="1" dirty="0" smtClean="0">
                <a:solidFill>
                  <a:srgbClr val="FF0000"/>
                </a:solidFill>
                <a:latin typeface="Engravers MT" panose="02090707080505020304" pitchFamily="18" charset="0"/>
              </a:rPr>
              <a:t>		</a:t>
            </a:r>
            <a:r>
              <a:rPr lang="en-US" sz="3000" dirty="0">
                <a:latin typeface="Haettenschweiler" panose="020B0706040902060204" pitchFamily="34" charset="0"/>
              </a:rPr>
              <a:t>Rising urban child poverty</a:t>
            </a:r>
            <a:endParaRPr lang="en-US" sz="2700" dirty="0">
              <a:latin typeface="Haettenschweiler" panose="020B0706040902060204" pitchFamily="34" charset="0"/>
            </a:endParaRPr>
          </a:p>
          <a:p>
            <a:pPr marL="0" indent="0">
              <a:buNone/>
            </a:pPr>
            <a:r>
              <a:rPr lang="en-US" sz="2700" b="1" dirty="0">
                <a:solidFill>
                  <a:srgbClr val="FF0000"/>
                </a:solidFill>
                <a:latin typeface="Engravers MT" panose="02090707080505020304" pitchFamily="18" charset="0"/>
              </a:rPr>
              <a:t>Massive displacement</a:t>
            </a:r>
          </a:p>
          <a:p>
            <a:pPr marL="0" indent="0">
              <a:buNone/>
            </a:pPr>
            <a:r>
              <a:rPr lang="en-US" sz="2700" dirty="0">
                <a:latin typeface="Haettenschweiler" panose="020B0706040902060204" pitchFamily="34" charset="0"/>
              </a:rPr>
              <a:t>		</a:t>
            </a:r>
            <a:r>
              <a:rPr lang="en-US" sz="3000" b="1" dirty="0">
                <a:solidFill>
                  <a:srgbClr val="C00000"/>
                </a:solidFill>
                <a:latin typeface="Bradley Hand ITC" panose="03070402050302030203" pitchFamily="66" charset="0"/>
              </a:rPr>
              <a:t>Growing inequality/vulnerability</a:t>
            </a:r>
          </a:p>
        </p:txBody>
      </p:sp>
      <p:graphicFrame>
        <p:nvGraphicFramePr>
          <p:cNvPr id="4" name="Table 3"/>
          <p:cNvGraphicFramePr>
            <a:graphicFrameLocks noGrp="1"/>
          </p:cNvGraphicFramePr>
          <p:nvPr>
            <p:extLst/>
          </p:nvPr>
        </p:nvGraphicFramePr>
        <p:xfrm>
          <a:off x="3174591" y="4215622"/>
          <a:ext cx="2444546" cy="1410847"/>
        </p:xfrm>
        <a:graphic>
          <a:graphicData uri="http://schemas.openxmlformats.org/drawingml/2006/table">
            <a:tbl>
              <a:tblPr firstRow="1" firstCol="1" bandRow="1">
                <a:tableStyleId>{5C22544A-7EE6-4342-B048-85BDC9FD1C3A}</a:tableStyleId>
              </a:tblPr>
              <a:tblGrid>
                <a:gridCol w="967594">
                  <a:extLst>
                    <a:ext uri="{9D8B030D-6E8A-4147-A177-3AD203B41FA5}">
                      <a16:colId xmlns:a16="http://schemas.microsoft.com/office/drawing/2014/main" xmlns:p="http://schemas.openxmlformats.org/presentationml/2006/main" xmlns:r="http://schemas.openxmlformats.org/officeDocument/2006/relationships" xmlns:a="http://schemas.openxmlformats.org/drawingml/2006/main" xmlns="" val="20000"/>
                    </a:ext>
                  </a:extLst>
                </a:gridCol>
                <a:gridCol w="702662">
                  <a:extLst>
                    <a:ext uri="{9D8B030D-6E8A-4147-A177-3AD203B41FA5}">
                      <a16:colId xmlns:a16="http://schemas.microsoft.com/office/drawing/2014/main" xmlns:p="http://schemas.openxmlformats.org/presentationml/2006/main" xmlns:r="http://schemas.openxmlformats.org/officeDocument/2006/relationships" xmlns:a="http://schemas.openxmlformats.org/drawingml/2006/main" xmlns="" val="20001"/>
                    </a:ext>
                  </a:extLst>
                </a:gridCol>
                <a:gridCol w="774290">
                  <a:extLst>
                    <a:ext uri="{9D8B030D-6E8A-4147-A177-3AD203B41FA5}">
                      <a16:colId xmlns:a16="http://schemas.microsoft.com/office/drawing/2014/main" xmlns:p="http://schemas.openxmlformats.org/presentationml/2006/main" xmlns:r="http://schemas.openxmlformats.org/officeDocument/2006/relationships" xmlns:a="http://schemas.openxmlformats.org/drawingml/2006/main" xmlns="" val="20002"/>
                    </a:ext>
                  </a:extLst>
                </a:gridCol>
              </a:tblGrid>
              <a:tr h="597309">
                <a:tc>
                  <a:txBody>
                    <a:bodyPr/>
                    <a:lstStyle/>
                    <a:p>
                      <a:pPr marL="0" marR="0">
                        <a:lnSpc>
                          <a:spcPct val="107000"/>
                        </a:lnSpc>
                        <a:spcBef>
                          <a:spcPts val="0"/>
                        </a:spcBef>
                        <a:spcAft>
                          <a:spcPts val="0"/>
                        </a:spcAft>
                      </a:pPr>
                      <a:r>
                        <a:rPr lang="en-US" sz="800" dirty="0">
                          <a:effectLst/>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500">
                          <a:effectLst/>
                        </a:rPr>
                        <a:t>Well-funded</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500">
                          <a:effectLst/>
                        </a:rPr>
                        <a:t>Under-funded</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xmlns:p="http://schemas.openxmlformats.org/presentationml/2006/main" xmlns:r="http://schemas.openxmlformats.org/officeDocument/2006/relationships" xmlns:a="http://schemas.openxmlformats.org/drawingml/2006/main" xmlns="" val="10000"/>
                  </a:ext>
                </a:extLst>
              </a:tr>
              <a:tr h="398207">
                <a:tc>
                  <a:txBody>
                    <a:bodyPr/>
                    <a:lstStyle/>
                    <a:p>
                      <a:pPr marL="0" marR="0">
                        <a:lnSpc>
                          <a:spcPct val="107000"/>
                        </a:lnSpc>
                        <a:spcBef>
                          <a:spcPts val="0"/>
                        </a:spcBef>
                        <a:spcAft>
                          <a:spcPts val="0"/>
                        </a:spcAft>
                      </a:pPr>
                      <a:r>
                        <a:rPr lang="en-US" sz="1500">
                          <a:effectLst/>
                        </a:rPr>
                        <a:t>Issues</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500">
                          <a:effectLst/>
                        </a:rPr>
                        <a:t> </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500">
                          <a:effectLst/>
                        </a:rPr>
                        <a:t> </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xmlns:p="http://schemas.openxmlformats.org/presentationml/2006/main" xmlns:r="http://schemas.openxmlformats.org/officeDocument/2006/relationships" xmlns:a="http://schemas.openxmlformats.org/drawingml/2006/main" xmlns="" val="10001"/>
                  </a:ext>
                </a:extLst>
              </a:tr>
              <a:tr h="278835">
                <a:tc>
                  <a:txBody>
                    <a:bodyPr/>
                    <a:lstStyle/>
                    <a:p>
                      <a:pPr marL="0" marR="0">
                        <a:lnSpc>
                          <a:spcPct val="107000"/>
                        </a:lnSpc>
                        <a:spcBef>
                          <a:spcPts val="0"/>
                        </a:spcBef>
                        <a:spcAft>
                          <a:spcPts val="0"/>
                        </a:spcAft>
                      </a:pPr>
                      <a:r>
                        <a:rPr lang="en-US" sz="1500" dirty="0">
                          <a:effectLst/>
                        </a:rPr>
                        <a:t>Agencies </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500" dirty="0">
                          <a:effectLst/>
                        </a:rPr>
                        <a:t> </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500" dirty="0">
                          <a:effectLst/>
                        </a:rPr>
                        <a:t> </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xmlns:p="http://schemas.openxmlformats.org/presentationml/2006/main" xmlns:r="http://schemas.openxmlformats.org/officeDocument/2006/relationships" xmlns:a="http://schemas.openxmlformats.org/drawingml/2006/main" xmlns="" val="10002"/>
                  </a:ext>
                </a:extLst>
              </a:tr>
            </a:tbl>
          </a:graphicData>
        </a:graphic>
      </p:graphicFrame>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518955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 name="Content Placeholder 6"/>
          <p:cNvPicPr>
            <a:picLocks noGrp="1" noChangeAspect="1"/>
          </p:cNvPicPr>
          <p:nvPr>
            <p:ph sz="quarter" idx="4"/>
          </p:nvPr>
        </p:nvPicPr>
        <p:blipFill>
          <a:blip r:embed="rId3"/>
          <a:stretch>
            <a:fillRect/>
          </a:stretch>
        </p:blipFill>
        <p:spPr>
          <a:xfrm>
            <a:off x="4566963" y="2125267"/>
            <a:ext cx="3396877" cy="3374231"/>
          </a:xfrm>
          <a:prstGeom prst="rect">
            <a:avLst/>
          </a:prstGeom>
        </p:spPr>
      </p:pic>
      <p:pic>
        <p:nvPicPr>
          <p:cNvPr id="8" name="Picture 2" descr="Image result for holistic child development infographic"/>
          <p:cNvPicPr>
            <a:picLocks noGrp="1" noChangeAspect="1" noChangeArrowheads="1"/>
          </p:cNvPicPr>
          <p:nvPr>
            <p:ph sz="half" idx="2"/>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18971" y="1964156"/>
            <a:ext cx="3657478" cy="3672108"/>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148326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263830"/>
            <a:ext cx="7886700" cy="1142001"/>
          </a:xfrm>
        </p:spPr>
        <p:txBody>
          <a:bodyPr>
            <a:normAutofit fontScale="90000"/>
          </a:bodyPr>
          <a:lstStyle/>
          <a:p>
            <a:pPr algn="ctr"/>
            <a:r>
              <a:rPr lang="en-US" sz="4500" b="1" dirty="0">
                <a:solidFill>
                  <a:srgbClr val="FF0000"/>
                </a:solidFill>
                <a:latin typeface="Arial Black" panose="020B0A04020102020204" pitchFamily="34" charset="0"/>
              </a:rPr>
              <a:t/>
            </a:r>
            <a:br>
              <a:rPr lang="en-US" sz="4500" b="1" dirty="0">
                <a:solidFill>
                  <a:srgbClr val="FF0000"/>
                </a:solidFill>
                <a:latin typeface="Arial Black" panose="020B0A04020102020204" pitchFamily="34" charset="0"/>
              </a:rPr>
            </a:br>
            <a:r>
              <a:rPr lang="en-US" sz="4500" b="1" dirty="0">
                <a:solidFill>
                  <a:srgbClr val="FF0000"/>
                </a:solidFill>
                <a:latin typeface="Arial Black" panose="020B0A04020102020204" pitchFamily="34" charset="0"/>
              </a:rPr>
              <a:t>Current funding reality 2017</a:t>
            </a:r>
            <a:r>
              <a:rPr lang="en-US" dirty="0"/>
              <a:t/>
            </a:r>
            <a:br>
              <a:rPr lang="en-US" dirty="0"/>
            </a:br>
            <a:endParaRPr lang="en-US" dirty="0"/>
          </a:p>
        </p:txBody>
      </p:sp>
      <p:sp>
        <p:nvSpPr>
          <p:cNvPr id="3" name="Content Placeholder 2"/>
          <p:cNvSpPr>
            <a:spLocks noGrp="1"/>
          </p:cNvSpPr>
          <p:nvPr>
            <p:ph idx="1"/>
          </p:nvPr>
        </p:nvSpPr>
        <p:spPr>
          <a:xfrm>
            <a:off x="1039761" y="3102692"/>
            <a:ext cx="7475589" cy="2387280"/>
          </a:xfrm>
          <a:solidFill>
            <a:schemeClr val="accent3">
              <a:lumMod val="60000"/>
              <a:lumOff val="40000"/>
            </a:schemeClr>
          </a:solidFill>
        </p:spPr>
        <p:txBody>
          <a:bodyPr>
            <a:normAutofit/>
          </a:bodyPr>
          <a:lstStyle/>
          <a:p>
            <a:pPr marL="0" indent="0">
              <a:buNone/>
            </a:pPr>
            <a:r>
              <a:rPr lang="en-US" sz="3300" b="1" dirty="0">
                <a:solidFill>
                  <a:schemeClr val="bg1">
                    <a:lumMod val="50000"/>
                  </a:schemeClr>
                </a:solidFill>
                <a:latin typeface="Engravers MT" panose="02090707080505020304" pitchFamily="18" charset="0"/>
              </a:rPr>
              <a:t>   		</a:t>
            </a:r>
            <a:endParaRPr lang="en-US" dirty="0" smtClean="0"/>
          </a:p>
          <a:p>
            <a:pPr marL="0" indent="0">
              <a:buNone/>
            </a:pPr>
            <a:r>
              <a:rPr lang="en-US" sz="3600" dirty="0">
                <a:solidFill>
                  <a:srgbClr val="0070C0"/>
                </a:solidFill>
                <a:latin typeface="Bernard MT Condensed" panose="02050806060905020404" pitchFamily="18" charset="0"/>
              </a:rPr>
              <a:t>ODA ups/downs</a:t>
            </a:r>
          </a:p>
          <a:p>
            <a:pPr marL="0" indent="0">
              <a:buNone/>
            </a:pPr>
            <a:r>
              <a:rPr lang="en-US" dirty="0"/>
              <a:t> 	</a:t>
            </a:r>
            <a:r>
              <a:rPr lang="en-US" dirty="0" smtClean="0"/>
              <a:t>					</a:t>
            </a:r>
            <a:r>
              <a:rPr lang="en-US" sz="4050" b="1" dirty="0">
                <a:solidFill>
                  <a:schemeClr val="accent2">
                    <a:lumMod val="75000"/>
                  </a:schemeClr>
                </a:solidFill>
                <a:latin typeface="Forte" panose="03060902040502070203" pitchFamily="66" charset="0"/>
              </a:rPr>
              <a:t>Philanthropy</a:t>
            </a:r>
          </a:p>
          <a:p>
            <a:pPr marL="0" indent="0">
              <a:buNone/>
            </a:pP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361714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876300"/>
            <a:ext cx="9144000" cy="514350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623856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653144"/>
            <a:ext cx="9892935" cy="5564776"/>
          </a:xfr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9038195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FA Lime 1">
      <a:dk1>
        <a:sysClr val="windowText" lastClr="000000"/>
      </a:dk1>
      <a:lt1>
        <a:sysClr val="window" lastClr="FFFFFF"/>
      </a:lt1>
      <a:dk2>
        <a:srgbClr val="1F497D"/>
      </a:dk2>
      <a:lt2>
        <a:srgbClr val="EEECE1"/>
      </a:lt2>
      <a:accent1>
        <a:srgbClr val="4F81BD"/>
      </a:accent1>
      <a:accent2>
        <a:srgbClr val="C0504D"/>
      </a:accent2>
      <a:accent3>
        <a:srgbClr val="7FB53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a="http://schemas.openxmlformats.org/drawingml/2006/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a="http://schemas.openxmlformats.org/drawingml/2006/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FFA0CA75900AA4AAA955F0B8D5C7DFE" ma:contentTypeVersion="4" ma:contentTypeDescription="Create a new document." ma:contentTypeScope="" ma:versionID="efed80aa1d9d3c7934970628328f27e5">
  <xsd:schema xmlns:xsd="http://www.w3.org/2001/XMLSchema" xmlns:xs="http://www.w3.org/2001/XMLSchema" xmlns:p="http://schemas.microsoft.com/office/2006/metadata/properties" xmlns:ns2="a0730863-5ed0-43a2-a3bd-b8ef401af2f5" xmlns:ns3="5e8b647f-3277-4c1b-9a17-e6572ca2157d" targetNamespace="http://schemas.microsoft.com/office/2006/metadata/properties" ma:root="true" ma:fieldsID="2861e7d6880a866974fdba42d3e8b080" ns2:_="" ns3:_="">
    <xsd:import namespace="a0730863-5ed0-43a2-a3bd-b8ef401af2f5"/>
    <xsd:import namespace="5e8b647f-3277-4c1b-9a17-e6572ca2157d"/>
    <xsd:element name="properties">
      <xsd:complexType>
        <xsd:sequence>
          <xsd:element name="documentManagement">
            <xsd:complexType>
              <xsd:all>
                <xsd:element ref="ns2:SharedWithUsers" minOccurs="0"/>
                <xsd:element ref="ns2:SharedWithDetails" minOccurs="0"/>
                <xsd:element ref="ns3:LastSharedByUser" minOccurs="0"/>
                <xsd:element ref="ns3:LastSharedBy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0730863-5ed0-43a2-a3bd-b8ef401af2f5"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e8b647f-3277-4c1b-9a17-e6572ca2157d" elementFormDefault="qualified">
    <xsd:import namespace="http://schemas.microsoft.com/office/2006/documentManagement/types"/>
    <xsd:import namespace="http://schemas.microsoft.com/office/infopath/2007/PartnerControls"/>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3A41417-B20D-489E-BB52-E4AF20055889}">
  <ds:schemaRefs>
    <ds:schemaRef ds:uri="http://schemas.microsoft.com/sharepoint/v3/contenttype/forms"/>
  </ds:schemaRefs>
</ds:datastoreItem>
</file>

<file path=customXml/itemProps2.xml><?xml version="1.0" encoding="utf-8"?>
<ds:datastoreItem xmlns:ds="http://schemas.openxmlformats.org/officeDocument/2006/customXml" ds:itemID="{4C0217F5-662C-4700-9708-8D5D5E538238}">
  <ds:schemaRefs>
    <ds:schemaRef ds:uri="http://schemas.openxmlformats.org/package/2006/metadata/core-properties"/>
    <ds:schemaRef ds:uri="http://purl.org/dc/terms/"/>
    <ds:schemaRef ds:uri="http://schemas.microsoft.com/office/infopath/2007/PartnerControls"/>
    <ds:schemaRef ds:uri="http://schemas.microsoft.com/office/2006/documentManagement/types"/>
    <ds:schemaRef ds:uri="http://schemas.microsoft.com/office/2006/metadata/properties"/>
    <ds:schemaRef ds:uri="http://purl.org/dc/elements/1.1/"/>
    <ds:schemaRef ds:uri="5e8b647f-3277-4c1b-9a17-e6572ca2157d"/>
    <ds:schemaRef ds:uri="a0730863-5ed0-43a2-a3bd-b8ef401af2f5"/>
    <ds:schemaRef ds:uri="http://www.w3.org/XML/1998/namespace"/>
    <ds:schemaRef ds:uri="http://purl.org/dc/dcmitype/"/>
  </ds:schemaRefs>
</ds:datastoreItem>
</file>

<file path=customXml/itemProps3.xml><?xml version="1.0" encoding="utf-8"?>
<ds:datastoreItem xmlns:ds="http://schemas.openxmlformats.org/officeDocument/2006/customXml" ds:itemID="{CB95DEFB-0E8F-4A9A-A54C-F243B623AE3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0730863-5ed0-43a2-a3bd-b8ef401af2f5"/>
    <ds:schemaRef ds:uri="5e8b647f-3277-4c1b-9a17-e6572ca2157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9116</TotalTime>
  <Words>2000</Words>
  <Application>Microsoft Office PowerPoint</Application>
  <PresentationFormat>On-screen Show (4:3)</PresentationFormat>
  <Paragraphs>190</Paragraphs>
  <Slides>17</Slides>
  <Notes>17</Notes>
  <HiddenSlides>0</HiddenSlides>
  <MMClips>0</MMClips>
  <ScaleCrop>false</ScaleCrop>
  <HeadingPairs>
    <vt:vector size="4" baseType="variant">
      <vt:variant>
        <vt:lpstr>Design Template</vt:lpstr>
      </vt:variant>
      <vt:variant>
        <vt:i4>1</vt:i4>
      </vt:variant>
      <vt:variant>
        <vt:lpstr>Slide Titles</vt:lpstr>
      </vt:variant>
      <vt:variant>
        <vt:i4>17</vt:i4>
      </vt:variant>
    </vt:vector>
  </HeadingPairs>
  <TitlesOfParts>
    <vt:vector size="18" baseType="lpstr">
      <vt:lpstr>Office Theme</vt:lpstr>
      <vt:lpstr>Slide 1</vt:lpstr>
      <vt:lpstr>Slide 2</vt:lpstr>
      <vt:lpstr>Slide 3</vt:lpstr>
      <vt:lpstr>Slide 4</vt:lpstr>
      <vt:lpstr> </vt:lpstr>
      <vt:lpstr>Slide 6</vt:lpstr>
      <vt:lpstr> Current funding reality 2017 </vt:lpstr>
      <vt:lpstr>Slide 8</vt:lpstr>
      <vt:lpstr>Slide 9</vt:lpstr>
      <vt:lpstr>Slide 10</vt:lpstr>
      <vt:lpstr>Slide 11</vt:lpstr>
      <vt:lpstr>Slide 12</vt:lpstr>
      <vt:lpstr>Slide 13</vt:lpstr>
      <vt:lpstr>Slide 14</vt:lpstr>
      <vt:lpstr>Slide 15</vt:lpstr>
      <vt:lpstr>Slide 16</vt:lpstr>
      <vt:lpstr>Slide 17</vt:lpstr>
    </vt:vector>
  </TitlesOfParts>
  <Company>Green Communication Design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Sandra Green</dc:creator>
  <cp:lastModifiedBy>Diana Quick</cp:lastModifiedBy>
  <cp:revision>547</cp:revision>
  <cp:lastPrinted>2017-10-17T20:35:16Z</cp:lastPrinted>
  <dcterms:created xsi:type="dcterms:W3CDTF">2017-11-07T02:14:19Z</dcterms:created>
  <dcterms:modified xsi:type="dcterms:W3CDTF">2017-11-07T02:17:26Z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0x0101003FFA0CA75900AA4AAA955F0B8D5C7DFE</vt:lpwstr>
  </property>
</Properties>
</file>