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91" r:id="rId4"/>
    <p:sldId id="293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D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0"/>
    <p:restoredTop sz="93910" autoAdjust="0"/>
  </p:normalViewPr>
  <p:slideViewPr>
    <p:cSldViewPr snapToGrid="0" snapToObjects="1">
      <p:cViewPr varScale="1">
        <p:scale>
          <a:sx n="160" d="100"/>
          <a:sy n="160" d="100"/>
        </p:scale>
        <p:origin x="1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5E405-8714-8844-90FC-6074068E87D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A5F6-0242-2D4F-ABD4-75C31E6A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A5F6-0242-2D4F-ABD4-75C31E6A4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2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FB56-AF57-B343-87C4-DF057F95746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01F5-A195-C949-BD01-28DA0B35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unenfantparlamain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949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10216"/>
            <a:ext cx="12192000" cy="2293423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ENFANT PAR LA MAIN 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 Bar : a solution to increase the effectiveness of our website</a:t>
            </a:r>
            <a:endParaRPr lang="en-US" sz="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9224B9-9C16-452A-8C33-CA4FD07B3ED3}"/>
              </a:ext>
            </a:extLst>
          </p:cNvPr>
          <p:cNvSpPr/>
          <p:nvPr/>
        </p:nvSpPr>
        <p:spPr>
          <a:xfrm>
            <a:off x="503944" y="181621"/>
            <a:ext cx="1188932" cy="1560682"/>
          </a:xfrm>
          <a:prstGeom prst="rect">
            <a:avLst/>
          </a:prstGeom>
          <a:solidFill>
            <a:srgbClr val="009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83DBFC-AB5D-4EF4-AB34-7C55A5C424BA}"/>
              </a:ext>
            </a:extLst>
          </p:cNvPr>
          <p:cNvSpPr txBox="1"/>
          <p:nvPr/>
        </p:nvSpPr>
        <p:spPr>
          <a:xfrm>
            <a:off x="1809755" y="181621"/>
            <a:ext cx="99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 BAR- a plugin for 15$/</a:t>
            </a:r>
            <a:r>
              <a:rPr lang="fr-FR" sz="2800" b="1" dirty="0" err="1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</a:t>
            </a:r>
            <a:endParaRPr lang="fr-FR" sz="2800" dirty="0">
              <a:solidFill>
                <a:srgbClr val="007A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32" y="704841"/>
            <a:ext cx="100101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sz="2000" b="1" dirty="0" smtClean="0">
                <a:solidFill>
                  <a:srgbClr val="006600"/>
                </a:solidFill>
              </a:rPr>
              <a:t>Our new digital test to drive </a:t>
            </a:r>
            <a:r>
              <a:rPr lang="en-US" sz="2000" b="1" dirty="0">
                <a:solidFill>
                  <a:srgbClr val="006600"/>
                </a:solidFill>
              </a:rPr>
              <a:t>traffic and </a:t>
            </a:r>
            <a:r>
              <a:rPr lang="en-US" sz="2000" b="1" dirty="0" smtClean="0">
                <a:solidFill>
                  <a:srgbClr val="006600"/>
                </a:solidFill>
              </a:rPr>
              <a:t>collect emails to convert </a:t>
            </a:r>
            <a:r>
              <a:rPr lang="en-US" sz="2000" b="1" dirty="0">
                <a:solidFill>
                  <a:srgbClr val="006600"/>
                </a:solidFill>
              </a:rPr>
              <a:t>more visitors into </a:t>
            </a:r>
            <a:r>
              <a:rPr lang="en-US" sz="2000" b="1" dirty="0" smtClean="0">
                <a:solidFill>
                  <a:srgbClr val="006600"/>
                </a:solidFill>
              </a:rPr>
              <a:t>donors</a:t>
            </a:r>
          </a:p>
          <a:p>
            <a:pPr marL="73660" lvl="0">
              <a:lnSpc>
                <a:spcPct val="80000"/>
              </a:lnSpc>
              <a:buClr>
                <a:prstClr val="black"/>
              </a:buClr>
              <a:buSzPct val="100000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86471" y="1281925"/>
            <a:ext cx="10499124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dirty="0" smtClean="0"/>
              <a:t>Few days ago, Un Enfant par la Main has chosen to integrate 3 banners in its website </a:t>
            </a:r>
            <a:r>
              <a:rPr lang="en-US" dirty="0" smtClean="0">
                <a:hlinkClick r:id="rId2"/>
              </a:rPr>
              <a:t>www.unenfantparlamain.org</a:t>
            </a:r>
            <a:r>
              <a:rPr lang="en-US" dirty="0" smtClean="0"/>
              <a:t>  </a:t>
            </a:r>
          </a:p>
          <a:p>
            <a:pPr marL="73660" lvl="0">
              <a:lnSpc>
                <a:spcPct val="80000"/>
              </a:lnSpc>
              <a:buClr>
                <a:prstClr val="black"/>
              </a:buClr>
              <a:buSzPct val="100000"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469" y="2963279"/>
            <a:ext cx="5910251" cy="3310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538" y="2221418"/>
            <a:ext cx="83889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goal </a:t>
            </a:r>
            <a:r>
              <a:rPr lang="en-US" dirty="0" smtClean="0"/>
              <a:t>: get opt in contacts by leading visitors to download our presentation leaflet. </a:t>
            </a:r>
          </a:p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503944" y="2063092"/>
            <a:ext cx="1837189" cy="155196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fr-FR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8640022" y="3277767"/>
            <a:ext cx="3439486" cy="3005558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6400" y="3995716"/>
            <a:ext cx="2127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days</a:t>
            </a: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sz="14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10 773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views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110 </a:t>
            </a: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1% Conversion </a:t>
            </a:r>
          </a:p>
          <a:p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rate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587" y="4029458"/>
            <a:ext cx="3013253" cy="1421928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73660" lvl="0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dirty="0"/>
              <a:t>The </a:t>
            </a:r>
            <a:r>
              <a:rPr lang="en-US" dirty="0" smtClean="0"/>
              <a:t>banner </a:t>
            </a:r>
            <a:r>
              <a:rPr lang="en-US" dirty="0"/>
              <a:t>automatically appears on the top of the screen, then the visitors are offered to give their names and email addresses to download the leaflet</a:t>
            </a:r>
          </a:p>
        </p:txBody>
      </p:sp>
    </p:spTree>
    <p:extLst>
      <p:ext uri="{BB962C8B-B14F-4D97-AF65-F5344CB8AC3E}">
        <p14:creationId xmlns:p14="http://schemas.microsoft.com/office/powerpoint/2010/main" val="459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342" y="2251630"/>
            <a:ext cx="7120186" cy="4489031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8390034" y="2251630"/>
            <a:ext cx="3481431" cy="2894202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35559" y="1306384"/>
            <a:ext cx="1837189" cy="155196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fr-FR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748" y="1182451"/>
            <a:ext cx="8388991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b="1" dirty="0" smtClean="0"/>
              <a:t>2nd goal </a:t>
            </a:r>
            <a:r>
              <a:rPr lang="en-US" dirty="0" smtClean="0"/>
              <a:t>: get opt in contacts by leading visitors to subscribe to our newsletter  </a:t>
            </a:r>
          </a:p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8587" y="4029458"/>
            <a:ext cx="3013253" cy="76264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73660" lvl="0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dirty="0"/>
              <a:t>The </a:t>
            </a:r>
            <a:r>
              <a:rPr lang="en-US" dirty="0" smtClean="0"/>
              <a:t>banner </a:t>
            </a:r>
            <a:r>
              <a:rPr lang="en-US" dirty="0"/>
              <a:t>automatically </a:t>
            </a:r>
            <a:r>
              <a:rPr lang="en-US" dirty="0" smtClean="0"/>
              <a:t>pops up in </a:t>
            </a:r>
            <a:r>
              <a:rPr lang="en-US" dirty="0"/>
              <a:t>the </a:t>
            </a:r>
            <a:r>
              <a:rPr lang="en-US" dirty="0" smtClean="0"/>
              <a:t>middle of </a:t>
            </a:r>
            <a:r>
              <a:rPr lang="en-US" dirty="0"/>
              <a:t>the screen, </a:t>
            </a:r>
            <a:r>
              <a:rPr lang="en-US" dirty="0" smtClean="0"/>
              <a:t>after 5 seconds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33095" y="2194257"/>
            <a:ext cx="1978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days</a:t>
            </a: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23 624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views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67 emails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collected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0,3%  conversion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rate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436227" y="1691678"/>
            <a:ext cx="1837189" cy="155196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fr-FR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481" y="2489982"/>
            <a:ext cx="7371022" cy="3826975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8786071" y="1630472"/>
            <a:ext cx="3405929" cy="3036748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278587" y="4029458"/>
            <a:ext cx="3013253" cy="984244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73660" lvl="0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dirty="0"/>
              <a:t>The </a:t>
            </a:r>
            <a:r>
              <a:rPr lang="en-US" dirty="0" smtClean="0"/>
              <a:t>banner </a:t>
            </a:r>
            <a:r>
              <a:rPr lang="en-US" dirty="0"/>
              <a:t>automatically </a:t>
            </a:r>
            <a:r>
              <a:rPr lang="en-US" dirty="0" smtClean="0"/>
              <a:t>shows up in </a:t>
            </a:r>
            <a:r>
              <a:rPr lang="en-US" dirty="0"/>
              <a:t>the </a:t>
            </a:r>
            <a:r>
              <a:rPr lang="en-US" dirty="0" smtClean="0"/>
              <a:t>middle of </a:t>
            </a:r>
            <a:r>
              <a:rPr lang="en-US" dirty="0"/>
              <a:t>the </a:t>
            </a:r>
            <a:r>
              <a:rPr lang="en-US" dirty="0" smtClean="0"/>
              <a:t>screen</a:t>
            </a:r>
            <a:r>
              <a:rPr lang="en-US" dirty="0"/>
              <a:t> </a:t>
            </a:r>
            <a:r>
              <a:rPr lang="en-US" dirty="0" smtClean="0"/>
              <a:t>when the visitor intends to leave the website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72748" y="1182451"/>
            <a:ext cx="8388991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b="1" dirty="0" smtClean="0"/>
              <a:t>3rd goal </a:t>
            </a:r>
            <a:r>
              <a:rPr lang="en-US" dirty="0" smtClean="0"/>
              <a:t>: get opt in contacts when visitors to subscribe to our newsletter  </a:t>
            </a:r>
          </a:p>
          <a:p>
            <a:pPr marL="73660" lvl="0" algn="ctr">
              <a:lnSpc>
                <a:spcPct val="80000"/>
              </a:lnSpc>
              <a:buClr>
                <a:prstClr val="black"/>
              </a:buClr>
              <a:buSzPct val="100000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680163" y="1982685"/>
            <a:ext cx="1763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days</a:t>
            </a: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34 120 </a:t>
            </a:r>
            <a:r>
              <a:rPr lang="fr-FR" sz="1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views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  </a:t>
            </a: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emails </a:t>
            </a:r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fr-FR" sz="14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collected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0,6% conversion </a:t>
            </a:r>
            <a:r>
              <a:rPr lang="fr-FR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rate</a:t>
            </a:r>
            <a:endParaRPr lang="fr-FR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9224B9-9C16-452A-8C33-CA4FD07B3ED3}"/>
              </a:ext>
            </a:extLst>
          </p:cNvPr>
          <p:cNvSpPr/>
          <p:nvPr/>
        </p:nvSpPr>
        <p:spPr>
          <a:xfrm>
            <a:off x="503944" y="181621"/>
            <a:ext cx="1188932" cy="1560682"/>
          </a:xfrm>
          <a:prstGeom prst="rect">
            <a:avLst/>
          </a:prstGeom>
          <a:solidFill>
            <a:srgbClr val="009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83DBFC-AB5D-4EF4-AB34-7C55A5C424BA}"/>
              </a:ext>
            </a:extLst>
          </p:cNvPr>
          <p:cNvSpPr txBox="1"/>
          <p:nvPr/>
        </p:nvSpPr>
        <p:spPr>
          <a:xfrm>
            <a:off x="1952368" y="583829"/>
            <a:ext cx="9928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fr-FR" sz="2800" b="1" dirty="0" err="1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fr-FR" sz="2800" b="1" dirty="0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b="1" dirty="0" err="1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</a:t>
            </a:r>
            <a:r>
              <a:rPr lang="fr-FR" sz="2800" b="1" dirty="0" smtClean="0">
                <a:solidFill>
                  <a:srgbClr val="DDD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far</a:t>
            </a:r>
          </a:p>
          <a:p>
            <a:endParaRPr lang="fr-FR" sz="2800" dirty="0">
              <a:solidFill>
                <a:srgbClr val="007A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71" y="1831450"/>
            <a:ext cx="10058400" cy="3803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0745" y="1117017"/>
            <a:ext cx="100101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lvl="0">
              <a:lnSpc>
                <a:spcPct val="80000"/>
              </a:lnSpc>
              <a:buClr>
                <a:prstClr val="black"/>
              </a:buClr>
              <a:buSzPct val="100000"/>
            </a:pPr>
            <a:r>
              <a:rPr lang="en-US" sz="2000" b="1" dirty="0" smtClean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one month of testing</a:t>
            </a:r>
            <a:endParaRPr lang="en-US" sz="2000" dirty="0">
              <a:solidFill>
                <a:srgbClr val="00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071" y="5363837"/>
            <a:ext cx="113769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222222"/>
                </a:solidFill>
                <a:latin typeface="&amp;quot"/>
              </a:rPr>
              <a:t>FYI about  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HELLO BAR </a:t>
            </a:r>
          </a:p>
          <a:p>
            <a:endParaRPr lang="fr-FR" sz="1600" dirty="0">
              <a:solidFill>
                <a:srgbClr val="222222"/>
              </a:solidFill>
              <a:latin typeface="&amp;quo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222222"/>
                </a:solidFill>
                <a:latin typeface="&amp;quot"/>
              </a:rPr>
              <a:t>We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can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create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the 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pluggin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as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we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want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: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color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, image,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typography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2222"/>
              </a:solidFill>
              <a:latin typeface="&amp;quo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2222"/>
                </a:solidFill>
                <a:latin typeface="&amp;quot"/>
              </a:rPr>
              <a:t>The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opt’ins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are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implemented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directly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on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Mailchimp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(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our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 marketing automation </a:t>
            </a:r>
            <a:r>
              <a:rPr lang="fr-FR" sz="1600" dirty="0" err="1">
                <a:solidFill>
                  <a:srgbClr val="222222"/>
                </a:solidFill>
                <a:latin typeface="&amp;quot"/>
              </a:rPr>
              <a:t>tool</a:t>
            </a:r>
            <a:r>
              <a:rPr lang="fr-FR" sz="1600" dirty="0">
                <a:solidFill>
                  <a:srgbClr val="222222"/>
                </a:solidFill>
                <a:latin typeface="&amp;quo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883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243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&amp;quot</vt:lpstr>
      <vt:lpstr>Arial</vt:lpstr>
      <vt:lpstr>Calibri</vt:lpstr>
      <vt:lpstr>Calibri Light</vt:lpstr>
      <vt:lpstr>Open Sans</vt:lpstr>
      <vt:lpstr>Office Theme</vt:lpstr>
      <vt:lpstr>UN ENFANT PAR LA MAIN  Hello Bar : a solution to increase the effectiveness of our website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Diana Quick</cp:lastModifiedBy>
  <cp:revision>207</cp:revision>
  <dcterms:created xsi:type="dcterms:W3CDTF">2017-04-09T14:19:21Z</dcterms:created>
  <dcterms:modified xsi:type="dcterms:W3CDTF">2018-04-25T16:30:44Z</dcterms:modified>
</cp:coreProperties>
</file>