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342" r:id="rId6"/>
    <p:sldId id="322" r:id="rId7"/>
    <p:sldId id="297" r:id="rId8"/>
    <p:sldId id="343" r:id="rId9"/>
    <p:sldId id="344" r:id="rId10"/>
    <p:sldId id="346" r:id="rId11"/>
    <p:sldId id="349" r:id="rId12"/>
    <p:sldId id="350" r:id="rId13"/>
    <p:sldId id="351" r:id="rId14"/>
    <p:sldId id="352" r:id="rId15"/>
    <p:sldId id="347" r:id="rId16"/>
    <p:sldId id="348" r:id="rId17"/>
    <p:sldId id="345" r:id="rId18"/>
    <p:sldId id="355" r:id="rId19"/>
    <p:sldId id="356" r:id="rId20"/>
    <p:sldId id="357" r:id="rId21"/>
    <p:sldId id="358" r:id="rId22"/>
    <p:sldId id="359" r:id="rId23"/>
    <p:sldId id="360" r:id="rId24"/>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45"/>
    <a:srgbClr val="FFAB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04" autoAdjust="0"/>
    <p:restoredTop sz="77731" autoAdjust="0"/>
  </p:normalViewPr>
  <p:slideViewPr>
    <p:cSldViewPr snapToGrid="0" snapToObjects="1">
      <p:cViewPr varScale="1">
        <p:scale>
          <a:sx n="127" d="100"/>
          <a:sy n="127" d="100"/>
        </p:scale>
        <p:origin x="36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20" d="100"/>
          <a:sy n="120" d="100"/>
        </p:scale>
        <p:origin x="503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atin typeface="Arial" panose="020B0604020202020204" pitchFamily="34" charset="0"/>
              </a:defRPr>
            </a:lvl1pPr>
          </a:lstStyle>
          <a:p>
            <a:fld id="{7263F8DD-6D0A-4EDE-ABDD-4D973E1FA9DD}" type="datetimeFigureOut">
              <a:rPr lang="en-US" smtClean="0"/>
              <a:pPr/>
              <a:t>9/18/2017</a:t>
            </a:fld>
            <a:endParaRPr lang="en-US" dirty="0"/>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atin typeface="Arial" panose="020B0604020202020204" pitchFamily="34" charset="0"/>
              </a:defRPr>
            </a:lvl1pPr>
          </a:lstStyle>
          <a:p>
            <a:fld id="{C415EED6-8AA8-4B54-9544-E951E1D06FB9}" type="slidenum">
              <a:rPr lang="en-US" smtClean="0"/>
              <a:pPr/>
              <a:t>‹#›</a:t>
            </a:fld>
            <a:endParaRPr lang="en-US" dirty="0"/>
          </a:p>
        </p:txBody>
      </p:sp>
    </p:spTree>
    <p:extLst>
      <p:ext uri="{BB962C8B-B14F-4D97-AF65-F5344CB8AC3E}">
        <p14:creationId xmlns:p14="http://schemas.microsoft.com/office/powerpoint/2010/main" val="190779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5EED6-8AA8-4B54-9544-E951E1D06FB9}" type="slidenum">
              <a:rPr lang="en-US" smtClean="0"/>
              <a:t>1</a:t>
            </a:fld>
            <a:endParaRPr lang="en-US"/>
          </a:p>
        </p:txBody>
      </p:sp>
    </p:spTree>
    <p:extLst>
      <p:ext uri="{BB962C8B-B14F-4D97-AF65-F5344CB8AC3E}">
        <p14:creationId xmlns:p14="http://schemas.microsoft.com/office/powerpoint/2010/main" val="35212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1" i="1" u="none" strike="noStrike" kern="1200" dirty="0" smtClean="0">
                <a:solidFill>
                  <a:schemeClr val="tx1"/>
                </a:solidFill>
                <a:effectLst/>
                <a:ea typeface="+mn-ea"/>
                <a:cs typeface="+mn-cs"/>
              </a:rPr>
              <a:t>The importance of preparatory actions: </a:t>
            </a:r>
            <a:r>
              <a:rPr lang="en-US" sz="1200" u="none" strike="noStrike" kern="1200" dirty="0" smtClean="0">
                <a:solidFill>
                  <a:schemeClr val="tx1"/>
                </a:solidFill>
                <a:effectLst/>
                <a:ea typeface="+mn-ea"/>
                <a:cs typeface="+mn-cs"/>
              </a:rPr>
              <a:t>Preparatory actions must be fully and carefully implemented, particularly (a) the context assessment, (b) putting in place a sound referral network and (c) ensuring that there is adult by-in.</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11</a:t>
            </a:fld>
            <a:endParaRPr lang="en-US"/>
          </a:p>
        </p:txBody>
      </p:sp>
    </p:spTree>
    <p:extLst>
      <p:ext uri="{BB962C8B-B14F-4D97-AF65-F5344CB8AC3E}">
        <p14:creationId xmlns:p14="http://schemas.microsoft.com/office/powerpoint/2010/main" val="418201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1" i="1" u="none" strike="noStrike" kern="1200" dirty="0" smtClean="0">
                <a:solidFill>
                  <a:schemeClr val="tx1"/>
                </a:solidFill>
                <a:effectLst/>
                <a:ea typeface="+mn-ea"/>
                <a:cs typeface="+mn-cs"/>
              </a:rPr>
              <a:t>That training and trouble-shooting is essential:</a:t>
            </a:r>
            <a:r>
              <a:rPr lang="en-US" sz="1200" u="none" strike="noStrike" kern="1200" dirty="0" smtClean="0">
                <a:solidFill>
                  <a:schemeClr val="tx1"/>
                </a:solidFill>
                <a:effectLst/>
                <a:ea typeface="+mn-ea"/>
                <a:cs typeface="+mn-cs"/>
              </a:rPr>
              <a:t> We are working to ensure that CFA adequately prepares field staff and implementers to ensure that child safeguarding is ensured throughout CFA activities and that children are provided with quality support and information related to child rights and child protection. In a few cases during the pilot phase, important safeguarding steps were not adequately understood by implementers.</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12</a:t>
            </a:fld>
            <a:endParaRPr lang="en-US"/>
          </a:p>
        </p:txBody>
      </p:sp>
    </p:spTree>
    <p:extLst>
      <p:ext uri="{BB962C8B-B14F-4D97-AF65-F5344CB8AC3E}">
        <p14:creationId xmlns:p14="http://schemas.microsoft.com/office/powerpoint/2010/main" val="141694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1" i="1" u="none" strike="noStrike" kern="1200" dirty="0" smtClean="0">
                <a:solidFill>
                  <a:schemeClr val="tx1"/>
                </a:solidFill>
                <a:effectLst/>
                <a:ea typeface="+mn-ea"/>
                <a:cs typeface="+mn-cs"/>
              </a:rPr>
              <a:t>Local adaptation of CFA materials is key: </a:t>
            </a:r>
            <a:r>
              <a:rPr lang="en-US" sz="1200" u="none" strike="noStrike" kern="1200" dirty="0" smtClean="0">
                <a:solidFill>
                  <a:schemeClr val="tx1"/>
                </a:solidFill>
                <a:effectLst/>
                <a:ea typeface="+mn-ea"/>
                <a:cs typeface="+mn-cs"/>
              </a:rPr>
              <a:t>We are looking at how best to encourage and support and enable local adaptation of CFA materials.</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13</a:t>
            </a:fld>
            <a:endParaRPr lang="en-US"/>
          </a:p>
        </p:txBody>
      </p:sp>
    </p:spTree>
    <p:extLst>
      <p:ext uri="{BB962C8B-B14F-4D97-AF65-F5344CB8AC3E}">
        <p14:creationId xmlns:p14="http://schemas.microsoft.com/office/powerpoint/2010/main" val="231080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1" i="1" u="none" strike="noStrike" kern="1200" dirty="0" smtClean="0">
                <a:solidFill>
                  <a:schemeClr val="tx1"/>
                </a:solidFill>
                <a:effectLst/>
                <a:ea typeface="+mn-ea"/>
                <a:cs typeface="+mn-cs"/>
              </a:rPr>
              <a:t>The phased approach is critical: </a:t>
            </a:r>
            <a:r>
              <a:rPr lang="en-US" sz="1200" u="none" strike="noStrike" kern="1200" dirty="0" smtClean="0">
                <a:solidFill>
                  <a:schemeClr val="tx1"/>
                </a:solidFill>
                <a:effectLst/>
                <a:ea typeface="+mn-ea"/>
                <a:cs typeface="+mn-cs"/>
              </a:rPr>
              <a:t>To ensure that children are not overwhelmed by information, it is important that we maintain a phased approach to implementation, starting in a specific setting (e.g. schools) and working on issues directly related to that setting.</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14</a:t>
            </a:fld>
            <a:endParaRPr lang="en-US"/>
          </a:p>
        </p:txBody>
      </p:sp>
    </p:spTree>
    <p:extLst>
      <p:ext uri="{BB962C8B-B14F-4D97-AF65-F5344CB8AC3E}">
        <p14:creationId xmlns:p14="http://schemas.microsoft.com/office/powerpoint/2010/main" val="369273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1" i="1" u="none" strike="noStrike" kern="1200" dirty="0" smtClean="0">
                <a:solidFill>
                  <a:schemeClr val="tx1"/>
                </a:solidFill>
                <a:effectLst/>
                <a:ea typeface="+mn-ea"/>
                <a:cs typeface="+mn-cs"/>
              </a:rPr>
              <a:t>Youth like to have fun! </a:t>
            </a:r>
            <a:r>
              <a:rPr lang="en-US" sz="1200" u="none" strike="noStrike" kern="1200" dirty="0" smtClean="0">
                <a:solidFill>
                  <a:schemeClr val="tx1"/>
                </a:solidFill>
                <a:effectLst/>
                <a:ea typeface="+mn-ea"/>
                <a:cs typeface="+mn-cs"/>
              </a:rPr>
              <a:t>The youth provided us with very useful feedback and information about what activities were enjoyable and engaging and which activities need to be improved.</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15</a:t>
            </a:fld>
            <a:endParaRPr lang="en-US"/>
          </a:p>
        </p:txBody>
      </p:sp>
    </p:spTree>
    <p:extLst>
      <p:ext uri="{BB962C8B-B14F-4D97-AF65-F5344CB8AC3E}">
        <p14:creationId xmlns:p14="http://schemas.microsoft.com/office/powerpoint/2010/main" val="132171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dirty="0" smtClean="0">
                <a:solidFill>
                  <a:schemeClr val="tx1"/>
                </a:solidFill>
                <a:effectLst/>
                <a:ea typeface="+mn-ea"/>
                <a:cs typeface="+mn-cs"/>
              </a:rPr>
              <a:t>Building on the success and lessons-learned from the pilot, we are moving towards global roll out which requires:</a:t>
            </a:r>
            <a:endParaRPr lang="en-US" sz="1200" b="0" u="non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16</a:t>
            </a:fld>
            <a:endParaRPr lang="en-US"/>
          </a:p>
        </p:txBody>
      </p:sp>
    </p:spTree>
    <p:extLst>
      <p:ext uri="{BB962C8B-B14F-4D97-AF65-F5344CB8AC3E}">
        <p14:creationId xmlns:p14="http://schemas.microsoft.com/office/powerpoint/2010/main" val="98392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ea typeface="+mn-ea"/>
                <a:cs typeface="+mn-cs"/>
              </a:rPr>
              <a:t>Revision of the toolbox and field manual and development of training material for implementers and facilitators (</a:t>
            </a:r>
            <a:r>
              <a:rPr lang="en-US" sz="1200" i="1" u="none" strike="noStrike" kern="1200" dirty="0" smtClean="0">
                <a:solidFill>
                  <a:schemeClr val="tx1"/>
                </a:solidFill>
                <a:effectLst/>
                <a:ea typeface="+mn-ea"/>
                <a:cs typeface="+mn-cs"/>
              </a:rPr>
              <a:t>September and October</a:t>
            </a:r>
            <a:r>
              <a:rPr lang="en-US" sz="1200" u="none" strike="noStrike" kern="1200" dirty="0" smtClean="0">
                <a:solidFill>
                  <a:schemeClr val="tx1"/>
                </a:solidFill>
                <a:effectLst/>
                <a:ea typeface="+mn-ea"/>
                <a:cs typeface="+mn-cs"/>
              </a:rPr>
              <a:t>)</a:t>
            </a:r>
          </a:p>
          <a:p>
            <a:pPr lvl="0" fontAlgn="base"/>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17</a:t>
            </a:fld>
            <a:endParaRPr lang="en-US"/>
          </a:p>
        </p:txBody>
      </p:sp>
    </p:spTree>
    <p:extLst>
      <p:ext uri="{BB962C8B-B14F-4D97-AF65-F5344CB8AC3E}">
        <p14:creationId xmlns:p14="http://schemas.microsoft.com/office/powerpoint/2010/main" val="245785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u="none" strike="noStrike" kern="1200" dirty="0" smtClean="0">
                <a:solidFill>
                  <a:schemeClr val="tx1"/>
                </a:solidFill>
                <a:effectLst/>
                <a:ea typeface="+mn-ea"/>
                <a:cs typeface="+mn-cs"/>
              </a:rPr>
              <a:t>Development of an ICT tool to support roll-out (web-based until App can be funded)</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18</a:t>
            </a:fld>
            <a:endParaRPr lang="en-US"/>
          </a:p>
        </p:txBody>
      </p:sp>
    </p:spTree>
    <p:extLst>
      <p:ext uri="{BB962C8B-B14F-4D97-AF65-F5344CB8AC3E}">
        <p14:creationId xmlns:p14="http://schemas.microsoft.com/office/powerpoint/2010/main" val="3664476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u="none" strike="noStrike" kern="1200" dirty="0" smtClean="0">
                <a:solidFill>
                  <a:schemeClr val="tx1"/>
                </a:solidFill>
                <a:effectLst/>
                <a:ea typeface="+mn-ea"/>
                <a:cs typeface="+mn-cs"/>
              </a:rPr>
              <a:t>Training of Trainers on Preparatory actions organized for first three – five roll-out countries (</a:t>
            </a:r>
            <a:r>
              <a:rPr lang="en-US" sz="1200" i="1" u="none" strike="noStrike" kern="1200" dirty="0" smtClean="0">
                <a:solidFill>
                  <a:schemeClr val="tx1"/>
                </a:solidFill>
                <a:effectLst/>
                <a:ea typeface="+mn-ea"/>
                <a:cs typeface="+mn-cs"/>
              </a:rPr>
              <a:t>mid-November</a:t>
            </a:r>
            <a:r>
              <a:rPr lang="en-US" sz="1200" u="none" strike="noStrike" kern="1200" dirty="0" smtClean="0">
                <a:solidFill>
                  <a:schemeClr val="tx1"/>
                </a:solidFill>
                <a:effectLst/>
                <a:ea typeface="+mn-ea"/>
                <a:cs typeface="+mn-cs"/>
              </a:rPr>
              <a:t>)</a:t>
            </a:r>
          </a:p>
          <a:p>
            <a:r>
              <a:rPr lang="en-US" sz="1200" kern="1200" dirty="0" smtClean="0">
                <a:solidFill>
                  <a:schemeClr val="tx1"/>
                </a:solidFill>
                <a:effectLst/>
                <a:ea typeface="+mn-ea"/>
                <a:cs typeface="+mn-cs"/>
              </a:rPr>
              <a:t> </a:t>
            </a:r>
          </a:p>
          <a:p>
            <a:pPr lvl="0" fontAlgn="base"/>
            <a:r>
              <a:rPr lang="en-US" sz="1200" u="none" strike="noStrike" kern="1200" dirty="0" smtClean="0">
                <a:solidFill>
                  <a:schemeClr val="tx1"/>
                </a:solidFill>
                <a:effectLst/>
                <a:ea typeface="+mn-ea"/>
                <a:cs typeface="+mn-cs"/>
              </a:rPr>
              <a:t>Training of trainers on Implementation organized for first three – five roll-out countries (</a:t>
            </a:r>
            <a:r>
              <a:rPr lang="en-US" sz="1200" i="1" u="none" strike="noStrike" kern="1200" dirty="0" smtClean="0">
                <a:solidFill>
                  <a:schemeClr val="tx1"/>
                </a:solidFill>
                <a:effectLst/>
                <a:ea typeface="+mn-ea"/>
                <a:cs typeface="+mn-cs"/>
              </a:rPr>
              <a:t>mid-December</a:t>
            </a:r>
            <a:r>
              <a:rPr lang="en-US" sz="1200" u="none" strike="noStrike" kern="1200" dirty="0" smtClean="0">
                <a:solidFill>
                  <a:schemeClr val="tx1"/>
                </a:solidFill>
                <a:effectLst/>
                <a:ea typeface="+mn-ea"/>
                <a:cs typeface="+mn-cs"/>
              </a:rPr>
              <a:t>)</a:t>
            </a:r>
          </a:p>
          <a:p>
            <a:r>
              <a:rPr lang="en-US" sz="1200" kern="1200" dirty="0" smtClean="0">
                <a:solidFill>
                  <a:schemeClr val="tx1"/>
                </a:solidFill>
                <a:effectLst/>
                <a:ea typeface="+mn-ea"/>
                <a:cs typeface="+mn-cs"/>
              </a:rPr>
              <a:t> </a:t>
            </a:r>
          </a:p>
          <a:p>
            <a:pPr lvl="0" fontAlgn="base"/>
            <a:r>
              <a:rPr lang="en-US" sz="1200" u="none" strike="noStrike" kern="1200" dirty="0" smtClean="0">
                <a:solidFill>
                  <a:schemeClr val="tx1"/>
                </a:solidFill>
                <a:effectLst/>
                <a:ea typeface="+mn-ea"/>
                <a:cs typeface="+mn-cs"/>
              </a:rPr>
              <a:t>Every three months we expect to begin operations in three – five new roll-out countries</a:t>
            </a:r>
          </a:p>
          <a:p>
            <a:pPr lvl="0" fontAlgn="base"/>
            <a:endParaRPr lang="en-US" sz="1200" u="none" strike="noStrike" kern="1200" dirty="0" smtClean="0">
              <a:solidFill>
                <a:schemeClr val="tx1"/>
              </a:solidFill>
              <a:effectLs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ea typeface="+mn-ea"/>
                <a:cs typeface="+mn-cs"/>
              </a:rPr>
              <a:t>Troubleshooting / Child safe-guarding support</a:t>
            </a:r>
          </a:p>
          <a:p>
            <a:pPr lvl="0" fontAlgn="base"/>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19</a:t>
            </a:fld>
            <a:endParaRPr lang="en-US"/>
          </a:p>
        </p:txBody>
      </p:sp>
    </p:spTree>
    <p:extLst>
      <p:ext uri="{BB962C8B-B14F-4D97-AF65-F5344CB8AC3E}">
        <p14:creationId xmlns:p14="http://schemas.microsoft.com/office/powerpoint/2010/main" val="94637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20</a:t>
            </a:fld>
            <a:endParaRPr lang="en-US"/>
          </a:p>
        </p:txBody>
      </p:sp>
    </p:spTree>
    <p:extLst>
      <p:ext uri="{BB962C8B-B14F-4D97-AF65-F5344CB8AC3E}">
        <p14:creationId xmlns:p14="http://schemas.microsoft.com/office/powerpoint/2010/main" val="414652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rPr>
              <a:t>These have been highly successful pilots. We have learned that we are on the right track.</a:t>
            </a:r>
          </a:p>
          <a:p>
            <a:endParaRPr lang="en-US" sz="1600" kern="1200" dirty="0" smtClean="0">
              <a:solidFill>
                <a:schemeClr val="tx1"/>
              </a:solidFill>
              <a:effectLst/>
              <a:ea typeface="+mn-ea"/>
              <a:cs typeface="+mn-cs"/>
            </a:endParaRPr>
          </a:p>
          <a:p>
            <a:r>
              <a:rPr lang="en-US" sz="1600" kern="1200" dirty="0" smtClean="0">
                <a:solidFill>
                  <a:schemeClr val="tx1"/>
                </a:solidFill>
                <a:effectLst/>
                <a:ea typeface="+mn-ea"/>
                <a:cs typeface="+mn-cs"/>
              </a:rPr>
              <a:t>Quite frankly, we have all been thrilled with the results of the four country pilots. Not only were children &amp; youth excited about participating and engaged in all parts of the pilot, they were able to achieve concrete change within the 3-month period of the pilots. In all countries, the children &amp; youth are eager to carry on working together on child protection and have requested that Child-friendly Accountability projects continue.</a:t>
            </a:r>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3</a:t>
            </a:fld>
            <a:endParaRPr lang="en-US"/>
          </a:p>
        </p:txBody>
      </p:sp>
    </p:spTree>
    <p:extLst>
      <p:ext uri="{BB962C8B-B14F-4D97-AF65-F5344CB8AC3E}">
        <p14:creationId xmlns:p14="http://schemas.microsoft.com/office/powerpoint/2010/main" val="240985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Children &amp; youth have been excited about participating in the pilots in all 4 countries and took exceptional steps to make sure that they were able to participate.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Arial" panose="020B0604020202020204" pitchFamily="34" charset="0"/>
                <a:cs typeface="Arial" panose="020B0604020202020204" pitchFamily="34" charset="0"/>
              </a:rPr>
              <a:t>Example: girl in Vietnam who </a:t>
            </a:r>
            <a:r>
              <a:rPr lang="en-US" sz="1200" i="1" dirty="0" smtClean="0">
                <a:latin typeface="Arial" panose="020B0604020202020204" pitchFamily="34" charset="0"/>
                <a:cs typeface="Arial" panose="020B0604020202020204" pitchFamily="34" charset="0"/>
              </a:rPr>
              <a:t>got up at 5:00 a.m. and walked 5km </a:t>
            </a:r>
            <a:r>
              <a:rPr lang="en-US" sz="1200" i="1" dirty="0" smtClean="0">
                <a:latin typeface="Arial" panose="020B0604020202020204" pitchFamily="34" charset="0"/>
                <a:cs typeface="Arial" panose="020B0604020202020204" pitchFamily="34" charset="0"/>
              </a:rPr>
              <a:t>to join CFA activities.</a:t>
            </a:r>
          </a:p>
          <a:p>
            <a:endParaRPr lang="en-US" dirty="0" smtClean="0"/>
          </a:p>
        </p:txBody>
      </p:sp>
      <p:sp>
        <p:nvSpPr>
          <p:cNvPr id="4" name="Slide Number Placeholder 3"/>
          <p:cNvSpPr>
            <a:spLocks noGrp="1"/>
          </p:cNvSpPr>
          <p:nvPr>
            <p:ph type="sldNum" sz="quarter" idx="10"/>
          </p:nvPr>
        </p:nvSpPr>
        <p:spPr/>
        <p:txBody>
          <a:bodyPr/>
          <a:lstStyle/>
          <a:p>
            <a:fld id="{C415EED6-8AA8-4B54-9544-E951E1D06FB9}" type="slidenum">
              <a:rPr lang="en-US" smtClean="0"/>
              <a:t>4</a:t>
            </a:fld>
            <a:endParaRPr lang="en-US"/>
          </a:p>
        </p:txBody>
      </p:sp>
    </p:spTree>
    <p:extLst>
      <p:ext uri="{BB962C8B-B14F-4D97-AF65-F5344CB8AC3E}">
        <p14:creationId xmlns:p14="http://schemas.microsoft.com/office/powerpoint/2010/main" val="393300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rPr>
              <a:t>Child-friendly Accountability activities brought children together.</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 In India children from different castes were able to overcome their discrimination and work together</a:t>
            </a:r>
            <a:endParaRPr lang="en-US" sz="1200" u="none" strike="noStrike" kern="1200" dirty="0" smtClean="0">
              <a:solidFill>
                <a:schemeClr val="tx1"/>
              </a:solidFill>
              <a:effectLs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C415EED6-8AA8-4B54-9544-E951E1D06FB9}" type="slidenum">
              <a:rPr lang="en-US" smtClean="0"/>
              <a:t>5</a:t>
            </a:fld>
            <a:endParaRPr lang="en-US"/>
          </a:p>
        </p:txBody>
      </p:sp>
    </p:spTree>
    <p:extLst>
      <p:ext uri="{BB962C8B-B14F-4D97-AF65-F5344CB8AC3E}">
        <p14:creationId xmlns:p14="http://schemas.microsoft.com/office/powerpoint/2010/main" val="189638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In all countries youth and adults saw significant increase in knowledge about universality of child rights and child protection.</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 In both Paraguay and India children organized ‘information’ sharing sessions for their peers (and teachers) on child rights and child protection, as a result of participating in CFA activities</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6</a:t>
            </a:fld>
            <a:endParaRPr lang="en-US"/>
          </a:p>
        </p:txBody>
      </p:sp>
    </p:spTree>
    <p:extLst>
      <p:ext uri="{BB962C8B-B14F-4D97-AF65-F5344CB8AC3E}">
        <p14:creationId xmlns:p14="http://schemas.microsoft.com/office/powerpoint/2010/main" val="48399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In all countries, stakeholders (including children &amp; youth themselves) reported increased confidence because of participation in CFA activities.</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 In Mexico before CFA activities one girl was experiencing bullying because of her ‘good grades’ and had stopped trying to participate in specific activities at school that drew attention to her. Because of CFA, she felt confident enough by the end of the pilot to take part in the ‘march’ for good grades.</a:t>
            </a:r>
          </a:p>
          <a:p>
            <a:pPr lvl="0" fontAlgn="base"/>
            <a:endParaRPr lang="en-US" sz="1200" i="1" u="none" strike="noStrike" kern="1200" dirty="0" smtClean="0">
              <a:solidFill>
                <a:schemeClr val="tx1"/>
              </a:solidFill>
              <a:effectLs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u="none" strike="noStrike" kern="1200" dirty="0" smtClean="0">
                <a:solidFill>
                  <a:schemeClr val="tx1"/>
                </a:solidFill>
                <a:effectLst/>
                <a:ea typeface="+mn-ea"/>
                <a:cs typeface="+mn-cs"/>
              </a:rPr>
              <a:t>Example: In Vietnam, a girl reported that CFA changed her life, gave her confidence and made her feel free. She was able to participate and be recognized for activities, particularly drawing, which she loved to do but did not have the chance to engage in before.</a:t>
            </a:r>
            <a:endParaRPr lang="en-US" sz="1200" u="none" strike="noStrike"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7</a:t>
            </a:fld>
            <a:endParaRPr lang="en-US"/>
          </a:p>
        </p:txBody>
      </p:sp>
    </p:spTree>
    <p:extLst>
      <p:ext uri="{BB962C8B-B14F-4D97-AF65-F5344CB8AC3E}">
        <p14:creationId xmlns:p14="http://schemas.microsoft.com/office/powerpoint/2010/main" val="4931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In all countries children &amp; youth reported that they wanted to continue CFA activities.</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 In all pilot countries initiatives have been started that will continue to improve child protection at the local level, such as the boy in India who is working with his peers to address child </a:t>
            </a:r>
            <a:r>
              <a:rPr lang="en-US" sz="1200" i="1" u="none" strike="noStrike" kern="1200" dirty="0" err="1" smtClean="0">
                <a:solidFill>
                  <a:schemeClr val="tx1"/>
                </a:solidFill>
                <a:effectLst/>
                <a:ea typeface="+mn-ea"/>
                <a:cs typeface="+mn-cs"/>
              </a:rPr>
              <a:t>labour</a:t>
            </a:r>
            <a:r>
              <a:rPr lang="en-US" sz="1200" i="1" u="none" strike="noStrike" kern="1200" dirty="0" smtClean="0">
                <a:solidFill>
                  <a:schemeClr val="tx1"/>
                </a:solidFill>
                <a:effectLst/>
                <a:ea typeface="+mn-ea"/>
                <a:cs typeface="+mn-cs"/>
              </a:rPr>
              <a:t> in his community.</a:t>
            </a:r>
            <a:endParaRPr lang="en-US" sz="1200" u="none" strike="noStrike"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C415EED6-8AA8-4B54-9544-E951E1D06FB9}" type="slidenum">
              <a:rPr lang="en-US" smtClean="0"/>
              <a:t>8</a:t>
            </a:fld>
            <a:endParaRPr lang="en-US"/>
          </a:p>
        </p:txBody>
      </p:sp>
    </p:spTree>
    <p:extLst>
      <p:ext uri="{BB962C8B-B14F-4D97-AF65-F5344CB8AC3E}">
        <p14:creationId xmlns:p14="http://schemas.microsoft.com/office/powerpoint/2010/main" val="148681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Adults stakeholders across the pilot countries were, in general, engaged and supportive.</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Examples: Principal in Paraguay who has been pushing 7 other schools to adopt CFA and has requested that the Minister of Education roll-out CFA in all schools in the region</a:t>
            </a:r>
            <a:endParaRPr lang="en-US" sz="1200" u="none" strike="noStrike" kern="1200" dirty="0" smtClean="0">
              <a:solidFill>
                <a:schemeClr val="tx1"/>
              </a:solidFill>
              <a:effectLs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C415EED6-8AA8-4B54-9544-E951E1D06FB9}" type="slidenum">
              <a:rPr lang="en-US" smtClean="0"/>
              <a:t>9</a:t>
            </a:fld>
            <a:endParaRPr lang="en-US"/>
          </a:p>
        </p:txBody>
      </p:sp>
    </p:spTree>
    <p:extLst>
      <p:ext uri="{BB962C8B-B14F-4D97-AF65-F5344CB8AC3E}">
        <p14:creationId xmlns:p14="http://schemas.microsoft.com/office/powerpoint/2010/main" val="135392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Within the short timeframe of the pilots, we have seen concrete results.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Most importantly, within the short timeframe of the pilots we have seen concrete results.</a:t>
            </a:r>
          </a:p>
          <a:p>
            <a:pPr lvl="0" fontAlgn="base"/>
            <a:endParaRPr lang="en-US" sz="1200" i="1"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Examples: Murals and open sessions organized by youth in Paraguay with contact details for child protection mechanism and child protection messages </a:t>
            </a:r>
            <a:endParaRPr lang="en-US" sz="1200" i="0" u="none" strike="noStrike" kern="1200" dirty="0" smtClean="0">
              <a:solidFill>
                <a:schemeClr val="tx1"/>
              </a:solidFill>
              <a:effectLst/>
              <a:ea typeface="+mn-ea"/>
              <a:cs typeface="+mn-cs"/>
            </a:endParaRPr>
          </a:p>
          <a:p>
            <a:pPr lvl="0" fontAlgn="base"/>
            <a:endParaRPr lang="en-US" sz="1200" i="0" u="none" strike="noStrike" kern="1200" dirty="0" smtClean="0">
              <a:solidFill>
                <a:schemeClr val="tx1"/>
              </a:solidFill>
              <a:effectLst/>
              <a:ea typeface="+mn-ea"/>
              <a:cs typeface="+mn-cs"/>
            </a:endParaRPr>
          </a:p>
          <a:p>
            <a:pPr lvl="0" fontAlgn="base"/>
            <a:r>
              <a:rPr lang="en-US" sz="1200" i="1" u="none" strike="noStrike" kern="1200" dirty="0" smtClean="0">
                <a:solidFill>
                  <a:schemeClr val="tx1"/>
                </a:solidFill>
                <a:effectLst/>
                <a:ea typeface="+mn-ea"/>
                <a:cs typeface="+mn-cs"/>
              </a:rPr>
              <a:t>Example: Commitment from local authorities in India  to train teachers in child rights</a:t>
            </a:r>
            <a:endParaRPr lang="en-US" sz="1200" u="none" strike="noStrike" kern="1200" dirty="0" smtClean="0">
              <a:solidFill>
                <a:schemeClr val="tx1"/>
              </a:solidFill>
              <a:effectLs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C415EED6-8AA8-4B54-9544-E951E1D06FB9}" type="slidenum">
              <a:rPr lang="en-US" smtClean="0"/>
              <a:t>10</a:t>
            </a:fld>
            <a:endParaRPr lang="en-US"/>
          </a:p>
        </p:txBody>
      </p:sp>
    </p:spTree>
    <p:extLst>
      <p:ext uri="{BB962C8B-B14F-4D97-AF65-F5344CB8AC3E}">
        <p14:creationId xmlns:p14="http://schemas.microsoft.com/office/powerpoint/2010/main" val="11728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5540FC48-6711-8649-ABFC-BC676DF9BD7D}"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223148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540FC48-6711-8649-ABFC-BC676DF9BD7D}"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397092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540FC48-6711-8649-ABFC-BC676DF9BD7D}"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412083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540FC48-6711-8649-ABFC-BC676DF9BD7D}"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389416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540FC48-6711-8649-ABFC-BC676DF9BD7D}"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2086969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5540FC48-6711-8649-ABFC-BC676DF9BD7D}"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2545697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5540FC48-6711-8649-ABFC-BC676DF9BD7D}" type="datetimeFigureOut">
              <a:rPr lang="en-US" smtClean="0"/>
              <a:t>9/18/2017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233157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5540FC48-6711-8649-ABFC-BC676DF9BD7D}" type="datetimeFigureOut">
              <a:rPr lang="en-US" smtClean="0"/>
              <a:t>9/18/2017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50110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0FC48-6711-8649-ABFC-BC676DF9BD7D}" type="datetimeFigureOut">
              <a:rPr lang="en-US" smtClean="0"/>
              <a:t>9/18/2017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380281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540FC48-6711-8649-ABFC-BC676DF9BD7D}"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8061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540FC48-6711-8649-ABFC-BC676DF9BD7D}"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92952-5601-484C-A776-004CE2B40A2F}" type="slidenum">
              <a:rPr lang="en-US" smtClean="0"/>
              <a:t>‹#›</a:t>
            </a:fld>
            <a:endParaRPr lang="en-US"/>
          </a:p>
        </p:txBody>
      </p:sp>
    </p:spTree>
    <p:extLst>
      <p:ext uri="{BB962C8B-B14F-4D97-AF65-F5344CB8AC3E}">
        <p14:creationId xmlns:p14="http://schemas.microsoft.com/office/powerpoint/2010/main" val="289970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540FC48-6711-8649-ABFC-BC676DF9BD7D}" type="datetimeFigureOut">
              <a:rPr lang="en-US" smtClean="0"/>
              <a:pPr/>
              <a:t>9/18/2017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75192952-5601-484C-A776-004CE2B40A2F}" type="slidenum">
              <a:rPr lang="en-US" smtClean="0"/>
              <a:pPr/>
              <a:t>‹#›</a:t>
            </a:fld>
            <a:endParaRPr lang="en-US" dirty="0"/>
          </a:p>
        </p:txBody>
      </p:sp>
    </p:spTree>
    <p:extLst>
      <p:ext uri="{BB962C8B-B14F-4D97-AF65-F5344CB8AC3E}">
        <p14:creationId xmlns:p14="http://schemas.microsoft.com/office/powerpoint/2010/main" val="2786095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emf"/><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emf"/><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2.jp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3.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emf"/><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25.jp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emf"/><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emf"/><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6.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emf"/><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451"/>
            <a:ext cx="9144000" cy="6057207"/>
          </a:xfrm>
          <a:prstGeom prst="rect">
            <a:avLst/>
          </a:prstGeom>
        </p:spPr>
      </p:pic>
      <p:sp>
        <p:nvSpPr>
          <p:cNvPr id="5" name="Rectangle 4"/>
          <p:cNvSpPr/>
          <p:nvPr/>
        </p:nvSpPr>
        <p:spPr>
          <a:xfrm>
            <a:off x="0" y="5892800"/>
            <a:ext cx="9144000" cy="96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panose="020B0604020202020204" pitchFamily="34" charset="0"/>
              </a:rPr>
              <a:t> </a:t>
            </a:r>
            <a:endParaRPr lang="en-US" dirty="0">
              <a:latin typeface="Arial" panose="020B0604020202020204" pitchFamily="34" charset="0"/>
            </a:endParaRPr>
          </a:p>
        </p:txBody>
      </p:sp>
      <p:pic>
        <p:nvPicPr>
          <p:cNvPr id="10" name="Picture 9" descr="CFA-ChildFund Alliance_Member_Logos_OUTLINED.ai"/>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0272" y="6183486"/>
            <a:ext cx="1806227" cy="496713"/>
          </a:xfrm>
          <a:prstGeom prst="rect">
            <a:avLst/>
          </a:prstGeom>
        </p:spPr>
      </p:pic>
      <p:pic>
        <p:nvPicPr>
          <p:cNvPr id="11" name="Picture 10"/>
          <p:cNvPicPr>
            <a:picLocks noChangeAspect="1"/>
          </p:cNvPicPr>
          <p:nvPr/>
        </p:nvPicPr>
        <p:blipFill>
          <a:blip r:embed="rId5"/>
          <a:stretch>
            <a:fillRect/>
          </a:stretch>
        </p:blipFill>
        <p:spPr>
          <a:xfrm>
            <a:off x="482599" y="6189135"/>
            <a:ext cx="3377459" cy="354540"/>
          </a:xfrm>
          <a:prstGeom prst="rect">
            <a:avLst/>
          </a:prstGeom>
        </p:spPr>
      </p:pic>
      <p:sp>
        <p:nvSpPr>
          <p:cNvPr id="12" name="Rectangle 11"/>
          <p:cNvSpPr/>
          <p:nvPr/>
        </p:nvSpPr>
        <p:spPr>
          <a:xfrm>
            <a:off x="4686301" y="1765313"/>
            <a:ext cx="4267199" cy="683264"/>
          </a:xfrm>
          <a:prstGeom prst="rect">
            <a:avLst/>
          </a:prstGeom>
        </p:spPr>
        <p:txBody>
          <a:bodyPr wrap="square">
            <a:spAutoFit/>
          </a:bodyPr>
          <a:lstStyle/>
          <a:p>
            <a:pPr rtl="0">
              <a:lnSpc>
                <a:spcPct val="90000"/>
              </a:lnSpc>
            </a:pPr>
            <a:endParaRPr lang="en-US" sz="3200" baseline="30000" dirty="0">
              <a:latin typeface="Arial" panose="020B0604020202020204" pitchFamily="34" charset="0"/>
              <a:cs typeface="Arial" panose="020B0604020202020204" pitchFamily="34" charset="0"/>
            </a:endParaRPr>
          </a:p>
          <a:p>
            <a:pPr rtl="0">
              <a:lnSpc>
                <a:spcPct val="90000"/>
              </a:lnSpc>
            </a:pPr>
            <a:endParaRPr lang="en-US" sz="3200" b="0" i="0" u="none" strike="noStrike" kern="1200" baseline="30000" dirty="0" smtClean="0">
              <a:latin typeface="Arial" panose="020B0604020202020204" pitchFamily="34" charset="0"/>
              <a:cs typeface="Arial" panose="020B0604020202020204" pitchFamily="34" charset="0"/>
            </a:endParaRPr>
          </a:p>
        </p:txBody>
      </p:sp>
      <p:sp>
        <p:nvSpPr>
          <p:cNvPr id="4" name="TextBox 3"/>
          <p:cNvSpPr txBox="1"/>
          <p:nvPr/>
        </p:nvSpPr>
        <p:spPr>
          <a:xfrm>
            <a:off x="4908884" y="156397"/>
            <a:ext cx="4415590" cy="1338828"/>
          </a:xfrm>
          <a:prstGeom prst="rect">
            <a:avLst/>
          </a:prstGeom>
          <a:solidFill>
            <a:srgbClr val="FFAB2F"/>
          </a:solidFill>
        </p:spPr>
        <p:txBody>
          <a:bodyPr wrap="square" rtlCol="0">
            <a:spAutoFit/>
          </a:bodyPr>
          <a:lstStyle/>
          <a:p>
            <a:r>
              <a:rPr lang="en-US" b="1" dirty="0">
                <a:latin typeface="Arial" panose="020B0604020202020204" pitchFamily="34" charset="0"/>
                <a:cs typeface="Arial" panose="020B0604020202020204" pitchFamily="34" charset="0"/>
              </a:rPr>
              <a:t>Prevention. Protection. Participation:</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Addressing SDG 16.2 through </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Child-friendly Accountability</a:t>
            </a:r>
          </a:p>
          <a:p>
            <a:endParaRPr lang="en-US" sz="1100" b="1" dirty="0" smtClean="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Briefing</a:t>
            </a:r>
            <a:r>
              <a:rPr lang="en-US" sz="1600" b="1" dirty="0">
                <a:latin typeface="Arial" panose="020B0604020202020204" pitchFamily="34" charset="0"/>
                <a:cs typeface="Arial" panose="020B0604020202020204" pitchFamily="34" charset="0"/>
              </a:rPr>
              <a:t>, 19 September 2017</a:t>
            </a:r>
            <a:endParaRPr lang="en-US" sz="16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4781896" y="890998"/>
            <a:ext cx="4415003" cy="317500"/>
          </a:xfrm>
          <a:prstGeom prst="rect">
            <a:avLst/>
          </a:prstGeom>
        </p:spPr>
      </p:pic>
    </p:spTree>
    <p:extLst>
      <p:ext uri="{BB962C8B-B14F-4D97-AF65-F5344CB8AC3E}">
        <p14:creationId xmlns:p14="http://schemas.microsoft.com/office/powerpoint/2010/main" val="2199858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5" name="Picture 14"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39" y="1671741"/>
            <a:ext cx="7436018" cy="4957345"/>
          </a:xfrm>
          <a:prstGeom prst="rect">
            <a:avLst/>
          </a:prstGeom>
        </p:spPr>
      </p:pic>
      <p:sp>
        <p:nvSpPr>
          <p:cNvPr id="23" name="TextBox 22"/>
          <p:cNvSpPr txBox="1"/>
          <p:nvPr/>
        </p:nvSpPr>
        <p:spPr>
          <a:xfrm>
            <a:off x="6051885" y="1696008"/>
            <a:ext cx="2849704" cy="1938992"/>
          </a:xfrm>
          <a:prstGeom prst="rect">
            <a:avLst/>
          </a:prstGeom>
          <a:solidFill>
            <a:schemeClr val="bg1"/>
          </a:solidFill>
        </p:spPr>
        <p:txBody>
          <a:bodyPr wrap="square" rtlCol="0">
            <a:spAutoFit/>
          </a:bodyPr>
          <a:lstStyle/>
          <a:p>
            <a:pPr>
              <a:buClr>
                <a:schemeClr val="accent3">
                  <a:lumMod val="75000"/>
                </a:schemeClr>
              </a:buClr>
            </a:pPr>
            <a:r>
              <a:rPr lang="en-US" sz="2400" dirty="0" smtClean="0">
                <a:latin typeface="Arial" panose="020B0604020202020204" pitchFamily="34" charset="0"/>
                <a:cs typeface="Arial" panose="020B0604020202020204" pitchFamily="34" charset="0"/>
              </a:rPr>
              <a:t>Within </a:t>
            </a:r>
            <a:r>
              <a:rPr lang="en-US" sz="2400" dirty="0">
                <a:latin typeface="Arial" panose="020B0604020202020204" pitchFamily="34" charset="0"/>
                <a:cs typeface="Arial" panose="020B0604020202020204" pitchFamily="34" charset="0"/>
              </a:rPr>
              <a:t>the short timeframe </a:t>
            </a: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pilots, </a:t>
            </a:r>
            <a:r>
              <a:rPr lang="en-US" sz="2400" dirty="0">
                <a:latin typeface="Arial" panose="020B0604020202020204" pitchFamily="34" charset="0"/>
                <a:cs typeface="Arial" panose="020B0604020202020204" pitchFamily="34" charset="0"/>
              </a:rPr>
              <a:t>we have seen concrete </a:t>
            </a:r>
            <a:r>
              <a:rPr lang="en-US" sz="2400" dirty="0" smtClean="0">
                <a:latin typeface="Arial" panose="020B0604020202020204" pitchFamily="34" charset="0"/>
                <a:cs typeface="Arial" panose="020B0604020202020204" pitchFamily="34" charset="0"/>
              </a:rPr>
              <a:t>results.</a:t>
            </a:r>
            <a:endParaRPr lang="en-US" sz="2400" dirty="0">
              <a:latin typeface="Arial" panose="020B0604020202020204" pitchFamily="34" charset="0"/>
              <a:cs typeface="Arial" panose="020B0604020202020204" pitchFamily="34" charset="0"/>
            </a:endParaRPr>
          </a:p>
        </p:txBody>
      </p:sp>
      <p:sp>
        <p:nvSpPr>
          <p:cNvPr id="14" name="TextBox 13"/>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17" name="Group 16"/>
          <p:cNvGrpSpPr/>
          <p:nvPr/>
        </p:nvGrpSpPr>
        <p:grpSpPr>
          <a:xfrm>
            <a:off x="1726227" y="457931"/>
            <a:ext cx="7357614" cy="863600"/>
            <a:chOff x="1752600" y="457931"/>
            <a:chExt cx="7470021" cy="863600"/>
          </a:xfrm>
        </p:grpSpPr>
        <p:sp>
          <p:nvSpPr>
            <p:cNvPr id="21"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7"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9901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59568" y="457931"/>
            <a:ext cx="8013032" cy="863600"/>
            <a:chOff x="1380339" y="457931"/>
            <a:chExt cx="8135453" cy="863600"/>
          </a:xfrm>
        </p:grpSpPr>
        <p:sp>
          <p:nvSpPr>
            <p:cNvPr id="19"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18" name="Title Placeholder 4"/>
            <p:cNvSpPr txBox="1">
              <a:spLocks/>
            </p:cNvSpPr>
            <p:nvPr/>
          </p:nvSpPr>
          <p:spPr>
            <a:xfrm>
              <a:off x="1380339" y="457931"/>
              <a:ext cx="8135453"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Lessons Learned for Full Implementation</a:t>
              </a:r>
              <a:endParaRPr lang="en-US" sz="2400" dirty="0">
                <a:solidFill>
                  <a:srgbClr val="007A45"/>
                </a:solidFill>
                <a:latin typeface="Arial" panose="020B0604020202020204" pitchFamily="34" charset="0"/>
                <a:cs typeface="Arial" panose="020B0604020202020204" pitchFamily="34" charset="0"/>
              </a:endParaRPr>
            </a:p>
          </p:txBody>
        </p:sp>
      </p:gr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407" y="1432070"/>
            <a:ext cx="7146758" cy="5522496"/>
          </a:xfrm>
          <a:prstGeom prst="rect">
            <a:avLst/>
          </a:prstGeom>
        </p:spPr>
      </p:pic>
    </p:spTree>
    <p:extLst>
      <p:ext uri="{BB962C8B-B14F-4D97-AF65-F5344CB8AC3E}">
        <p14:creationId xmlns:p14="http://schemas.microsoft.com/office/powerpoint/2010/main" val="45938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4"/>
          <p:cNvSpPr txBox="1">
            <a:spLocks/>
          </p:cNvSpPr>
          <p:nvPr/>
        </p:nvSpPr>
        <p:spPr>
          <a:xfrm>
            <a:off x="1726227" y="700217"/>
            <a:ext cx="3141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185611" y="1671741"/>
            <a:ext cx="2863515" cy="1200329"/>
          </a:xfrm>
          <a:prstGeom prst="rect">
            <a:avLst/>
          </a:prstGeom>
          <a:noFill/>
        </p:spPr>
        <p:txBody>
          <a:bodyPr wrap="square" rtlCol="0">
            <a:spAutoFit/>
          </a:bodyPr>
          <a:lstStyle/>
          <a:p>
            <a:pPr lvl="0" fontAlgn="base"/>
            <a:r>
              <a:rPr lang="en-US" sz="2400" dirty="0" smtClean="0">
                <a:latin typeface="Arial" panose="020B0604020202020204" pitchFamily="34" charset="0"/>
                <a:cs typeface="Arial" panose="020B0604020202020204" pitchFamily="34" charset="0"/>
              </a:rPr>
              <a:t>Training </a:t>
            </a:r>
            <a:r>
              <a:rPr lang="en-US" sz="2400" dirty="0">
                <a:latin typeface="Arial" panose="020B0604020202020204" pitchFamily="34" charset="0"/>
                <a:cs typeface="Arial" panose="020B0604020202020204" pitchFamily="34" charset="0"/>
              </a:rPr>
              <a:t>and trouble-shooting </a:t>
            </a:r>
            <a:r>
              <a:rPr lang="en-US" sz="2400" dirty="0" smtClean="0">
                <a:latin typeface="Arial" panose="020B0604020202020204" pitchFamily="34" charset="0"/>
                <a:cs typeface="Arial" panose="020B0604020202020204" pitchFamily="34" charset="0"/>
              </a:rPr>
              <a:t>are essential.</a:t>
            </a: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5" name="Picture 14"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203" y="1564631"/>
            <a:ext cx="4082193" cy="5281337"/>
          </a:xfrm>
          <a:prstGeom prst="rect">
            <a:avLst/>
          </a:prstGeom>
          <a:ln>
            <a:solidFill>
              <a:schemeClr val="bg1">
                <a:lumMod val="65000"/>
              </a:schemeClr>
            </a:solidFill>
          </a:ln>
        </p:spPr>
      </p:pic>
      <p:sp>
        <p:nvSpPr>
          <p:cNvPr id="14" name="Title Placeholder 4"/>
          <p:cNvSpPr txBox="1">
            <a:spLocks/>
          </p:cNvSpPr>
          <p:nvPr/>
        </p:nvSpPr>
        <p:spPr>
          <a:xfrm>
            <a:off x="1545753" y="447134"/>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Lessons Learned for Full Implementation</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124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85094" y="1671740"/>
            <a:ext cx="2579212" cy="1200329"/>
          </a:xfrm>
          <a:prstGeom prst="rect">
            <a:avLst/>
          </a:prstGeom>
          <a:noFill/>
        </p:spPr>
        <p:txBody>
          <a:bodyPr wrap="square" rtlCol="0">
            <a:spAutoFit/>
          </a:bodyPr>
          <a:lstStyle/>
          <a:p>
            <a:pPr>
              <a:buClr>
                <a:schemeClr val="accent3">
                  <a:lumMod val="75000"/>
                </a:schemeClr>
              </a:buClr>
            </a:pPr>
            <a:r>
              <a:rPr lang="en-US" sz="2400" dirty="0" smtClean="0">
                <a:latin typeface="Arial" panose="020B0604020202020204" pitchFamily="34" charset="0"/>
                <a:cs typeface="Arial" panose="020B0604020202020204" pitchFamily="34" charset="0"/>
              </a:rPr>
              <a:t>Local </a:t>
            </a:r>
            <a:r>
              <a:rPr lang="en-US" sz="2400" dirty="0">
                <a:latin typeface="Arial" panose="020B0604020202020204" pitchFamily="34" charset="0"/>
                <a:cs typeface="Arial" panose="020B0604020202020204" pitchFamily="34" charset="0"/>
              </a:rPr>
              <a:t>adaptation of CFA materials is </a:t>
            </a:r>
            <a:r>
              <a:rPr lang="en-US" sz="2400" dirty="0" smtClean="0">
                <a:latin typeface="Arial" panose="020B0604020202020204" pitchFamily="34" charset="0"/>
                <a:cs typeface="Arial" panose="020B0604020202020204" pitchFamily="34" charset="0"/>
              </a:rPr>
              <a:t>key.</a:t>
            </a:r>
            <a:endParaRPr lang="en-US" sz="24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166" y="1556736"/>
            <a:ext cx="5517675" cy="4102886"/>
          </a:xfrm>
          <a:prstGeom prst="rect">
            <a:avLst/>
          </a:prstGeom>
        </p:spPr>
      </p:pic>
      <p:sp>
        <p:nvSpPr>
          <p:cNvPr id="13"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Lessons Learned for Full Implementation</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924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4"/>
          <p:cNvSpPr txBox="1">
            <a:spLocks/>
          </p:cNvSpPr>
          <p:nvPr/>
        </p:nvSpPr>
        <p:spPr>
          <a:xfrm>
            <a:off x="1726227" y="700217"/>
            <a:ext cx="3141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6661039" y="2384891"/>
            <a:ext cx="2314519" cy="1200329"/>
          </a:xfrm>
          <a:prstGeom prst="rect">
            <a:avLst/>
          </a:prstGeom>
          <a:noFill/>
        </p:spPr>
        <p:txBody>
          <a:bodyPr wrap="square" rtlCol="0">
            <a:spAutoFit/>
          </a:bodyPr>
          <a:lstStyle/>
          <a:p>
            <a:pPr>
              <a:buClr>
                <a:schemeClr val="accent3">
                  <a:lumMod val="75000"/>
                </a:schemeClr>
              </a:buClr>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phased approach is </a:t>
            </a:r>
            <a:r>
              <a:rPr lang="en-US" sz="2400" dirty="0" smtClean="0">
                <a:latin typeface="Arial" panose="020B0604020202020204" pitchFamily="34" charset="0"/>
                <a:cs typeface="Arial" panose="020B0604020202020204" pitchFamily="34" charset="0"/>
              </a:rPr>
              <a:t>critical</a:t>
            </a:r>
            <a:r>
              <a:rPr lang="en-US" sz="2400" dirty="0">
                <a:latin typeface="Arial" panose="020B0604020202020204" pitchFamily="34" charset="0"/>
                <a:cs typeface="Arial" panose="020B0604020202020204" pitchFamily="34" charset="0"/>
              </a:rPr>
              <a:t>.</a:t>
            </a: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316" y="1745094"/>
            <a:ext cx="7567863" cy="5013136"/>
          </a:xfrm>
          <a:prstGeom prst="rect">
            <a:avLst/>
          </a:prstGeom>
        </p:spPr>
      </p:pic>
      <p:pic>
        <p:nvPicPr>
          <p:cNvPr id="17" name="Picture 16" descr="CFA-ChildFund Alliance_Member_Logos_OUTLINED.ai"/>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sp>
        <p:nvSpPr>
          <p:cNvPr id="14"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Lessons Learned for Full Implementation</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044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85094" y="1671740"/>
            <a:ext cx="2579212" cy="830997"/>
          </a:xfrm>
          <a:prstGeom prst="rect">
            <a:avLst/>
          </a:prstGeom>
          <a:noFill/>
        </p:spPr>
        <p:txBody>
          <a:bodyPr wrap="square" rtlCol="0">
            <a:spAutoFit/>
          </a:bodyPr>
          <a:lstStyle/>
          <a:p>
            <a:pPr>
              <a:buClr>
                <a:schemeClr val="accent3">
                  <a:lumMod val="75000"/>
                </a:schemeClr>
              </a:buClr>
            </a:pPr>
            <a:r>
              <a:rPr lang="en-US" sz="2400" dirty="0" smtClean="0">
                <a:latin typeface="Arial" panose="020B0604020202020204" pitchFamily="34" charset="0"/>
                <a:cs typeface="Arial" panose="020B0604020202020204" pitchFamily="34" charset="0"/>
              </a:rPr>
              <a:t>Youth </a:t>
            </a:r>
            <a:r>
              <a:rPr lang="en-US" sz="2400" dirty="0">
                <a:latin typeface="Arial" panose="020B0604020202020204" pitchFamily="34" charset="0"/>
                <a:cs typeface="Arial" panose="020B0604020202020204" pitchFamily="34" charset="0"/>
              </a:rPr>
              <a:t>like to have fun! </a:t>
            </a: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134" y="1516205"/>
            <a:ext cx="6660739" cy="4412235"/>
          </a:xfrm>
          <a:prstGeom prst="rect">
            <a:avLst/>
          </a:prstGeom>
        </p:spPr>
      </p:pic>
      <p:pic>
        <p:nvPicPr>
          <p:cNvPr id="14" name="Picture 13" descr="CFA-ChildFund Alliance_Member_Logos_OUTLINED.ai"/>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sp>
        <p:nvSpPr>
          <p:cNvPr id="15"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Lessons Learned for Full Implementation</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784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143" y="1869047"/>
            <a:ext cx="7486557" cy="3751093"/>
          </a:xfrm>
          <a:prstGeom prst="rect">
            <a:avLst/>
          </a:prstGeom>
        </p:spPr>
      </p:pic>
      <p:sp>
        <p:nvSpPr>
          <p:cNvPr id="13"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Global Roll-out</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635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385011" y="1626905"/>
            <a:ext cx="8590547" cy="830997"/>
          </a:xfrm>
          <a:prstGeom prst="rect">
            <a:avLst/>
          </a:prstGeom>
          <a:noFill/>
        </p:spPr>
        <p:txBody>
          <a:bodyPr wrap="square" rtlCol="0">
            <a:spAutoFit/>
          </a:bodyPr>
          <a:lstStyle/>
          <a:p>
            <a:pPr>
              <a:buClr>
                <a:schemeClr val="accent3">
                  <a:lumMod val="75000"/>
                </a:schemeClr>
              </a:buClr>
            </a:pPr>
            <a:r>
              <a:rPr lang="en-US" sz="2400" dirty="0">
                <a:latin typeface="Arial" panose="020B0604020202020204" pitchFamily="34" charset="0"/>
                <a:cs typeface="Arial" panose="020B0604020202020204" pitchFamily="34" charset="0"/>
              </a:rPr>
              <a:t>Revision of the toolbox and field manual and development of training material for implementers and </a:t>
            </a:r>
            <a:r>
              <a:rPr lang="en-US" sz="2400" dirty="0" smtClean="0">
                <a:latin typeface="Arial" panose="020B0604020202020204" pitchFamily="34" charset="0"/>
                <a:cs typeface="Arial" panose="020B0604020202020204" pitchFamily="34" charset="0"/>
              </a:rPr>
              <a:t>facilitators.</a:t>
            </a:r>
            <a:endParaRPr lang="en-US" sz="24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descr="CFA-ChildFund Alliance_Member_Logos_OUTLINED.ai"/>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076" y="2936220"/>
            <a:ext cx="4197639" cy="3490668"/>
          </a:xfrm>
          <a:prstGeom prst="rect">
            <a:avLst/>
          </a:prstGeom>
        </p:spPr>
      </p:pic>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sp>
        <p:nvSpPr>
          <p:cNvPr id="14"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Global Roll-out</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665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1234797" y="2095830"/>
            <a:ext cx="2314519" cy="830997"/>
          </a:xfrm>
          <a:prstGeom prst="rect">
            <a:avLst/>
          </a:prstGeom>
          <a:noFill/>
        </p:spPr>
        <p:txBody>
          <a:bodyPr wrap="square" rtlCol="0">
            <a:spAutoFit/>
          </a:bodyPr>
          <a:lstStyle/>
          <a:p>
            <a:pPr>
              <a:buClr>
                <a:schemeClr val="accent3">
                  <a:lumMod val="75000"/>
                </a:schemeClr>
              </a:buClr>
            </a:pPr>
            <a:r>
              <a:rPr lang="en-US" sz="2400" dirty="0" smtClean="0">
                <a:latin typeface="Arial" panose="020B0604020202020204" pitchFamily="34" charset="0"/>
                <a:cs typeface="Arial" panose="020B0604020202020204" pitchFamily="34" charset="0"/>
              </a:rPr>
              <a:t>Development </a:t>
            </a:r>
            <a:r>
              <a:rPr lang="en-US" sz="2400" dirty="0">
                <a:latin typeface="Arial" panose="020B0604020202020204" pitchFamily="34" charset="0"/>
                <a:cs typeface="Arial" panose="020B0604020202020204" pitchFamily="34" charset="0"/>
              </a:rPr>
              <a:t>of an ICT </a:t>
            </a:r>
            <a:r>
              <a:rPr lang="en-US" sz="2400" dirty="0" smtClean="0">
                <a:latin typeface="Arial" panose="020B0604020202020204" pitchFamily="34" charset="0"/>
                <a:cs typeface="Arial" panose="020B0604020202020204" pitchFamily="34" charset="0"/>
              </a:rPr>
              <a:t>tool.</a:t>
            </a:r>
            <a:endParaRPr lang="en-US" sz="24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301" y="1746596"/>
            <a:ext cx="4252800" cy="4252800"/>
          </a:xfrm>
          <a:prstGeom prst="rect">
            <a:avLst/>
          </a:prstGeom>
        </p:spPr>
      </p:pic>
      <p:sp>
        <p:nvSpPr>
          <p:cNvPr id="14"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Global Roll-out</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67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sp>
        <p:nvSpPr>
          <p:cNvPr id="3" name="TextBox 2"/>
          <p:cNvSpPr txBox="1"/>
          <p:nvPr/>
        </p:nvSpPr>
        <p:spPr>
          <a:xfrm>
            <a:off x="1409076" y="1864895"/>
            <a:ext cx="6676145" cy="3693319"/>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The </a:t>
            </a:r>
            <a:r>
              <a:rPr lang="en-US" dirty="0" smtClean="0">
                <a:solidFill>
                  <a:srgbClr val="000000"/>
                </a:solidFill>
                <a:latin typeface="Arial" panose="020B0604020202020204" pitchFamily="34" charset="0"/>
                <a:cs typeface="Arial" panose="020B0604020202020204" pitchFamily="34" charset="0"/>
              </a:rPr>
              <a:t>following additional </a:t>
            </a:r>
            <a:r>
              <a:rPr lang="en-US" dirty="0">
                <a:solidFill>
                  <a:srgbClr val="000000"/>
                </a:solidFill>
                <a:latin typeface="Arial" panose="020B0604020202020204" pitchFamily="34" charset="0"/>
                <a:cs typeface="Arial" panose="020B0604020202020204" pitchFamily="34" charset="0"/>
              </a:rPr>
              <a:t>countries </a:t>
            </a:r>
            <a:r>
              <a:rPr lang="en-US" dirty="0" smtClean="0">
                <a:solidFill>
                  <a:srgbClr val="000000"/>
                </a:solidFill>
                <a:latin typeface="Arial" panose="020B0604020202020204" pitchFamily="34" charset="0"/>
                <a:cs typeface="Arial" panose="020B0604020202020204" pitchFamily="34" charset="0"/>
              </a:rPr>
              <a:t>are expected to implement </a:t>
            </a:r>
            <a:r>
              <a:rPr lang="en-US" dirty="0">
                <a:solidFill>
                  <a:srgbClr val="000000"/>
                </a:solidFill>
                <a:latin typeface="Arial" panose="020B0604020202020204" pitchFamily="34" charset="0"/>
                <a:cs typeface="Arial" panose="020B0604020202020204" pitchFamily="34" charset="0"/>
              </a:rPr>
              <a:t>Child-friendly </a:t>
            </a:r>
            <a:r>
              <a:rPr lang="en-US" dirty="0" smtClean="0">
                <a:solidFill>
                  <a:srgbClr val="000000"/>
                </a:solidFill>
                <a:latin typeface="Arial" panose="020B0604020202020204" pitchFamily="34" charset="0"/>
                <a:cs typeface="Arial" panose="020B0604020202020204" pitchFamily="34" charset="0"/>
              </a:rPr>
              <a:t>Accountability in FY2018:</a:t>
            </a:r>
            <a:r>
              <a:rPr lang="en-US" dirty="0">
                <a:solidFill>
                  <a:srgbClr val="000000"/>
                </a:solidFill>
                <a:latin typeface="Arial" panose="020B0604020202020204" pitchFamily="34" charset="0"/>
                <a:cs typeface="Arial" panose="020B0604020202020204" pitchFamily="34" charset="0"/>
              </a:rPr>
              <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342900" indent="-342900">
              <a:buClr>
                <a:srgbClr val="007A45"/>
              </a:buClr>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Cambodia</a:t>
            </a:r>
          </a:p>
          <a:p>
            <a:pPr marL="342900" indent="-342900">
              <a:buClr>
                <a:srgbClr val="007A45"/>
              </a:buClr>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El </a:t>
            </a:r>
            <a:r>
              <a:rPr lang="en-US" dirty="0">
                <a:solidFill>
                  <a:srgbClr val="000000"/>
                </a:solidFill>
                <a:latin typeface="Arial" panose="020B0604020202020204" pitchFamily="34" charset="0"/>
                <a:cs typeface="Arial" panose="020B0604020202020204" pitchFamily="34" charset="0"/>
              </a:rPr>
              <a:t>Salvador		</a:t>
            </a:r>
          </a:p>
          <a:p>
            <a:pPr marL="342900" indent="-342900">
              <a:buClr>
                <a:srgbClr val="007A45"/>
              </a:buClr>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Indonesia</a:t>
            </a:r>
            <a:endParaRPr lang="en-US" dirty="0">
              <a:solidFill>
                <a:srgbClr val="000000"/>
              </a:solidFill>
              <a:latin typeface="Arial" panose="020B0604020202020204" pitchFamily="34" charset="0"/>
              <a:cs typeface="Arial" panose="020B0604020202020204" pitchFamily="34" charset="0"/>
            </a:endParaRPr>
          </a:p>
          <a:p>
            <a:pPr marL="342900" indent="-342900">
              <a:buClr>
                <a:srgbClr val="007A45"/>
              </a:buClr>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Kiribati</a:t>
            </a:r>
          </a:p>
          <a:p>
            <a:pPr marL="342900" indent="-342900">
              <a:buClr>
                <a:srgbClr val="007A45"/>
              </a:buClr>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Papua </a:t>
            </a:r>
            <a:r>
              <a:rPr lang="en-US" dirty="0">
                <a:solidFill>
                  <a:srgbClr val="000000"/>
                </a:solidFill>
                <a:latin typeface="Arial" panose="020B0604020202020204" pitchFamily="34" charset="0"/>
                <a:cs typeface="Arial" panose="020B0604020202020204" pitchFamily="34" charset="0"/>
              </a:rPr>
              <a:t>New Guinea (pending confirmation)</a:t>
            </a:r>
          </a:p>
          <a:p>
            <a:pPr marL="342900" indent="-342900">
              <a:buClr>
                <a:srgbClr val="007A45"/>
              </a:buClr>
              <a:buFont typeface="Wingdings" panose="05000000000000000000" pitchFamily="2" charset="2"/>
              <a:buChar char="§"/>
            </a:pPr>
            <a:r>
              <a:rPr lang="en-US" dirty="0" smtClean="0">
                <a:solidFill>
                  <a:srgbClr val="000000"/>
                </a:solidFill>
                <a:latin typeface="Arial" panose="020B0604020202020204" pitchFamily="34" charset="0"/>
                <a:cs typeface="Arial" panose="020B0604020202020204" pitchFamily="34" charset="0"/>
              </a:rPr>
              <a:t>Philippines</a:t>
            </a:r>
            <a:endParaRPr lang="en-US" dirty="0">
              <a:solidFill>
                <a:srgbClr val="000000"/>
              </a:solidFill>
              <a:latin typeface="Arial" panose="020B0604020202020204" pitchFamily="34" charset="0"/>
              <a:cs typeface="Arial" panose="020B0604020202020204" pitchFamily="34" charset="0"/>
            </a:endParaRPr>
          </a:p>
          <a:p>
            <a:pPr marL="342900" indent="-342900">
              <a:buClr>
                <a:srgbClr val="007A45"/>
              </a:buClr>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South Korea (pending confirmation)</a:t>
            </a:r>
          </a:p>
          <a:p>
            <a:pPr marL="342900" indent="-342900">
              <a:buClr>
                <a:srgbClr val="007A45"/>
              </a:buClr>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Sri Lanka</a:t>
            </a:r>
          </a:p>
          <a:p>
            <a:pPr marL="342900" indent="-342900">
              <a:buClr>
                <a:srgbClr val="007A45"/>
              </a:buClr>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Uganda</a:t>
            </a:r>
          </a:p>
          <a:p>
            <a:endParaRPr lang="en-US" dirty="0">
              <a:latin typeface="Arial" panose="020B0604020202020204" pitchFamily="34" charset="0"/>
            </a:endParaRPr>
          </a:p>
        </p:txBody>
      </p:sp>
      <p:sp>
        <p:nvSpPr>
          <p:cNvPr id="13" name="Title Placeholder 4"/>
          <p:cNvSpPr txBox="1">
            <a:spLocks/>
          </p:cNvSpPr>
          <p:nvPr/>
        </p:nvSpPr>
        <p:spPr>
          <a:xfrm>
            <a:off x="1359568" y="457931"/>
            <a:ext cx="8013032" cy="863600"/>
          </a:xfrm>
          <a:prstGeom prst="rect">
            <a:avLst/>
          </a:prstGeom>
          <a:ln>
            <a:solidFill>
              <a:srgbClr val="007A45"/>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Global Roll-out</a:t>
            </a:r>
            <a:endParaRPr lang="en-US" sz="2400" dirty="0">
              <a:solidFill>
                <a:srgbClr val="007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63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924" y="166255"/>
            <a:ext cx="4365711" cy="6521618"/>
          </a:xfrm>
          <a:prstGeom prst="rect">
            <a:avLst/>
          </a:prstGeom>
        </p:spPr>
      </p:pic>
      <p:sp>
        <p:nvSpPr>
          <p:cNvPr id="3" name="TextBox 2"/>
          <p:cNvSpPr txBox="1"/>
          <p:nvPr/>
        </p:nvSpPr>
        <p:spPr>
          <a:xfrm>
            <a:off x="5522495" y="1176010"/>
            <a:ext cx="315227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Dr. Nicholas </a:t>
            </a:r>
            <a:r>
              <a:rPr lang="en-US" sz="2800" dirty="0" err="1" smtClean="0">
                <a:latin typeface="Arial" panose="020B0604020202020204" pitchFamily="34" charset="0"/>
                <a:cs typeface="Arial" panose="020B0604020202020204" pitchFamily="34" charset="0"/>
              </a:rPr>
              <a:t>Alipui</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393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09077" y="450850"/>
            <a:ext cx="7929796" cy="369332"/>
          </a:xfrm>
          <a:prstGeom prst="rect">
            <a:avLst/>
          </a:prstGeom>
          <a:solidFill>
            <a:schemeClr val="bg1"/>
          </a:solidFill>
          <a:ln>
            <a:solidFill>
              <a:srgbClr val="007A45"/>
            </a:solidFill>
          </a:ln>
        </p:spPr>
        <p:txBody>
          <a:bodyPr wrap="square" rtlCol="0">
            <a:spAutoFit/>
          </a:bodyPr>
          <a:lstStyle/>
          <a:p>
            <a:endParaRPr lang="en-US" dirty="0">
              <a:latin typeface="Arial" panose="020B0604020202020204" pitchFamily="34" charset="0"/>
            </a:endParaRPr>
          </a:p>
        </p:txBody>
      </p:sp>
      <p:grpSp>
        <p:nvGrpSpPr>
          <p:cNvPr id="5" name="Group 4"/>
          <p:cNvGrpSpPr/>
          <p:nvPr/>
        </p:nvGrpSpPr>
        <p:grpSpPr>
          <a:xfrm>
            <a:off x="1726227" y="457931"/>
            <a:ext cx="7357614" cy="863600"/>
            <a:chOff x="1752600" y="457931"/>
            <a:chExt cx="7470021" cy="863600"/>
          </a:xfrm>
        </p:grpSpPr>
        <p:sp>
          <p:nvSpPr>
            <p:cNvPr id="19"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18"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A45"/>
                  </a:solidFill>
                  <a:latin typeface="Arial" panose="020B0604020202020204" pitchFamily="34" charset="0"/>
                  <a:cs typeface="Arial" panose="020B0604020202020204" pitchFamily="34" charset="0"/>
                </a:rPr>
                <a:t>							Global Roll-out</a:t>
              </a:r>
              <a:endParaRPr lang="en-US" sz="2400" dirty="0">
                <a:solidFill>
                  <a:srgbClr val="007A45"/>
                </a:solidFill>
                <a:latin typeface="Arial" panose="020B0604020202020204" pitchFamily="34" charset="0"/>
                <a:cs typeface="Arial" panose="020B0604020202020204" pitchFamily="34" charset="0"/>
              </a:endParaRPr>
            </a:p>
          </p:txBody>
        </p:sp>
      </p:gr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7" name="Picture 16"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0876"/>
            <a:ext cx="9144000" cy="6556248"/>
          </a:xfrm>
          <a:prstGeom prst="rect">
            <a:avLst/>
          </a:prstGeom>
        </p:spPr>
      </p:pic>
    </p:spTree>
    <p:extLst>
      <p:ext uri="{BB962C8B-B14F-4D97-AF65-F5344CB8AC3E}">
        <p14:creationId xmlns:p14="http://schemas.microsoft.com/office/powerpoint/2010/main" val="2975727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323474" y="450850"/>
            <a:ext cx="8015399" cy="369332"/>
          </a:xfrm>
          <a:prstGeom prst="rect">
            <a:avLst/>
          </a:prstGeom>
          <a:solidFill>
            <a:srgbClr val="007A45"/>
          </a:solidFill>
        </p:spPr>
        <p:txBody>
          <a:bodyPr wrap="square" rtlCol="0">
            <a:spAutoFit/>
          </a:bodyPr>
          <a:lstStyle/>
          <a:p>
            <a:endParaRPr lang="en-US" dirty="0">
              <a:latin typeface="Arial" panose="020B0604020202020204" pitchFamily="34" charset="0"/>
            </a:endParaRPr>
          </a:p>
        </p:txBody>
      </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970105" y="1589117"/>
            <a:ext cx="7776856" cy="400110"/>
          </a:xfrm>
          <a:prstGeom prst="rect">
            <a:avLst/>
          </a:prstGeom>
          <a:noFill/>
        </p:spPr>
        <p:txBody>
          <a:bodyPr wrap="square" rtlCol="0">
            <a:spAutoFit/>
          </a:bodyPr>
          <a:lstStyle/>
          <a:p>
            <a:r>
              <a:rPr lang="en-US" sz="2000" dirty="0" smtClean="0">
                <a:latin typeface="Arial" panose="020B0604020202020204" pitchFamily="34" charset="0"/>
              </a:rPr>
              <a:t>Pilots have been </a:t>
            </a:r>
            <a:r>
              <a:rPr lang="en-US" sz="2000" dirty="0">
                <a:latin typeface="Arial" panose="020B0604020202020204" pitchFamily="34" charset="0"/>
              </a:rPr>
              <a:t>highly </a:t>
            </a:r>
            <a:r>
              <a:rPr lang="en-US" sz="2000" dirty="0" smtClean="0">
                <a:latin typeface="Arial" panose="020B0604020202020204" pitchFamily="34" charset="0"/>
              </a:rPr>
              <a:t>successful. </a:t>
            </a:r>
            <a:r>
              <a:rPr lang="en-US" sz="2000" dirty="0">
                <a:latin typeface="Arial" panose="020B0604020202020204" pitchFamily="34" charset="0"/>
              </a:rPr>
              <a:t>We </a:t>
            </a:r>
            <a:r>
              <a:rPr lang="en-US" sz="2000" dirty="0" smtClean="0">
                <a:latin typeface="Arial" panose="020B0604020202020204" pitchFamily="34" charset="0"/>
              </a:rPr>
              <a:t>are </a:t>
            </a:r>
            <a:r>
              <a:rPr lang="en-US" sz="2000" dirty="0">
                <a:latin typeface="Arial" panose="020B0604020202020204" pitchFamily="34" charset="0"/>
              </a:rPr>
              <a:t>on the right </a:t>
            </a:r>
            <a:r>
              <a:rPr lang="en-US" sz="2000" dirty="0" smtClean="0">
                <a:latin typeface="Arial" panose="020B0604020202020204" pitchFamily="34" charset="0"/>
              </a:rPr>
              <a:t>track</a:t>
            </a:r>
            <a:r>
              <a:rPr lang="en-US" sz="2000" dirty="0">
                <a:latin typeface="Arial" panose="020B0604020202020204" pitchFamily="34" charset="0"/>
              </a:rPr>
              <a:t>.</a:t>
            </a:r>
          </a:p>
        </p:txBody>
      </p:sp>
      <p:sp>
        <p:nvSpPr>
          <p:cNvPr id="20" name="Title Placeholder 4"/>
          <p:cNvSpPr txBox="1">
            <a:spLocks/>
          </p:cNvSpPr>
          <p:nvPr/>
        </p:nvSpPr>
        <p:spPr>
          <a:xfrm>
            <a:off x="1323475" y="390048"/>
            <a:ext cx="8181472" cy="863600"/>
          </a:xfrm>
          <a:prstGeom prst="rect">
            <a:avLst/>
          </a:prstGeom>
          <a:solidFill>
            <a:srgbClr val="007A45"/>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rial" panose="020B0604020202020204" pitchFamily="34" charset="0"/>
                <a:cs typeface="Arial" panose="020B0604020202020204" pitchFamily="34" charset="0"/>
              </a:rPr>
              <a:t>			Findings from the Pilot Projects</a:t>
            </a:r>
            <a:endParaRPr lang="en-US" sz="28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79" y="2436656"/>
            <a:ext cx="3271664" cy="21672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738" y="2436657"/>
            <a:ext cx="3214660" cy="214310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309" y="4771505"/>
            <a:ext cx="3314934" cy="186255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738" y="4741094"/>
            <a:ext cx="3214660" cy="2143107"/>
          </a:xfrm>
          <a:prstGeom prst="rect">
            <a:avLst/>
          </a:prstGeom>
        </p:spPr>
      </p:pic>
      <p:sp>
        <p:nvSpPr>
          <p:cNvPr id="2" name="TextBox 1"/>
          <p:cNvSpPr txBox="1"/>
          <p:nvPr/>
        </p:nvSpPr>
        <p:spPr>
          <a:xfrm>
            <a:off x="695246" y="6634063"/>
            <a:ext cx="7889534" cy="409084"/>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8097266" y="2936220"/>
            <a:ext cx="350118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Paraguay</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1" y="5573718"/>
            <a:ext cx="350118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Mexico</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0" y="3345324"/>
            <a:ext cx="350118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Vietnam</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8145398" y="5360367"/>
            <a:ext cx="350118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India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82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5" name="Group 4"/>
          <p:cNvGrpSpPr/>
          <p:nvPr/>
        </p:nvGrpSpPr>
        <p:grpSpPr>
          <a:xfrm>
            <a:off x="1726227" y="457931"/>
            <a:ext cx="7357614" cy="863600"/>
            <a:chOff x="1752600" y="457931"/>
            <a:chExt cx="7470021" cy="863600"/>
          </a:xfrm>
        </p:grpSpPr>
        <p:sp>
          <p:nvSpPr>
            <p:cNvPr id="19"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18"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1136407" y="1683773"/>
            <a:ext cx="7066299" cy="1015663"/>
          </a:xfrm>
          <a:prstGeom prst="rect">
            <a:avLst/>
          </a:prstGeom>
          <a:noFill/>
        </p:spPr>
        <p:txBody>
          <a:bodyPr wrap="square" rtlCol="0">
            <a:spAutoFit/>
          </a:bodyPr>
          <a:lstStyle/>
          <a:p>
            <a:pPr>
              <a:buClr>
                <a:schemeClr val="accent3">
                  <a:lumMod val="75000"/>
                </a:schemeClr>
              </a:buClr>
            </a:pPr>
            <a:r>
              <a:rPr lang="en-US" sz="2000" dirty="0" smtClean="0">
                <a:latin typeface="Arial" panose="020B0604020202020204" pitchFamily="34" charset="0"/>
                <a:cs typeface="Arial" panose="020B0604020202020204" pitchFamily="34" charset="0"/>
              </a:rPr>
              <a:t>Children </a:t>
            </a:r>
            <a:r>
              <a:rPr lang="en-US" sz="2000" dirty="0">
                <a:latin typeface="Arial" panose="020B0604020202020204" pitchFamily="34" charset="0"/>
                <a:cs typeface="Arial" panose="020B0604020202020204" pitchFamily="34" charset="0"/>
              </a:rPr>
              <a:t>&amp; youth have been excited about participating in the pilots in all 4 countries and took exceptional steps to make sure that they were able to </a:t>
            </a:r>
            <a:r>
              <a:rPr lang="en-US" sz="2000" dirty="0" smtClean="0">
                <a:latin typeface="Arial" panose="020B0604020202020204" pitchFamily="34" charset="0"/>
                <a:cs typeface="Arial" panose="020B0604020202020204" pitchFamily="34" charset="0"/>
              </a:rPr>
              <a:t>participate.</a:t>
            </a:r>
            <a:endParaRPr lang="en-US" sz="20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794" y="2936220"/>
            <a:ext cx="6769608" cy="4488455"/>
          </a:xfrm>
          <a:prstGeom prst="rect">
            <a:avLst/>
          </a:prstGeom>
        </p:spPr>
      </p:pic>
      <p:sp>
        <p:nvSpPr>
          <p:cNvPr id="6" name="TextBox 5"/>
          <p:cNvSpPr txBox="1"/>
          <p:nvPr/>
        </p:nvSpPr>
        <p:spPr>
          <a:xfrm>
            <a:off x="1131794" y="5534528"/>
            <a:ext cx="3067227" cy="954107"/>
          </a:xfrm>
          <a:prstGeom prst="rect">
            <a:avLst/>
          </a:prstGeom>
          <a:solidFill>
            <a:srgbClr val="92D050"/>
          </a:solidFill>
        </p:spPr>
        <p:txBody>
          <a:bodyPr wrap="square" rtlCol="0">
            <a:spAutoFit/>
          </a:bodyPr>
          <a:lstStyle/>
          <a:p>
            <a:r>
              <a:rPr lang="en-US" sz="1400" dirty="0">
                <a:latin typeface="Arial" panose="020B0604020202020204" pitchFamily="34" charset="0"/>
                <a:cs typeface="Arial" panose="020B0604020202020204" pitchFamily="34" charset="0"/>
              </a:rPr>
              <a:t>I’m really interested in the CFA project as I have gained new knowledge on children’s rights and know who to talk to when needed. </a:t>
            </a:r>
          </a:p>
        </p:txBody>
      </p:sp>
      <p:sp>
        <p:nvSpPr>
          <p:cNvPr id="4" name="TextBox 3"/>
          <p:cNvSpPr txBox="1"/>
          <p:nvPr/>
        </p:nvSpPr>
        <p:spPr>
          <a:xfrm>
            <a:off x="433137" y="6484621"/>
            <a:ext cx="11285621" cy="923330"/>
          </a:xfrm>
          <a:prstGeom prst="rect">
            <a:avLst/>
          </a:prstGeom>
          <a:solidFill>
            <a:schemeClr val="bg1"/>
          </a:solidFill>
        </p:spPr>
        <p:txBody>
          <a:bodyPr wrap="square" rtlCol="0">
            <a:spAutoFit/>
          </a:bodyPr>
          <a:lstStyle/>
          <a:p>
            <a:endParaRPr lang="en-US" dirty="0" smtClean="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spTree>
    <p:extLst>
      <p:ext uri="{BB962C8B-B14F-4D97-AF65-F5344CB8AC3E}">
        <p14:creationId xmlns:p14="http://schemas.microsoft.com/office/powerpoint/2010/main" val="886764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4"/>
          <p:cNvSpPr txBox="1">
            <a:spLocks/>
          </p:cNvSpPr>
          <p:nvPr/>
        </p:nvSpPr>
        <p:spPr>
          <a:xfrm>
            <a:off x="1726227" y="700217"/>
            <a:ext cx="3141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24933" y="1527357"/>
            <a:ext cx="7677773" cy="400110"/>
          </a:xfrm>
          <a:prstGeom prst="rect">
            <a:avLst/>
          </a:prstGeom>
          <a:noFill/>
        </p:spPr>
        <p:txBody>
          <a:bodyPr wrap="square" rtlCol="0">
            <a:spAutoFit/>
          </a:bodyPr>
          <a:lstStyle/>
          <a:p>
            <a:pPr lvl="0" fontAlgn="base"/>
            <a:r>
              <a:rPr lang="en-US" sz="2000" dirty="0">
                <a:latin typeface="Arial" panose="020B0604020202020204" pitchFamily="34" charset="0"/>
              </a:rPr>
              <a:t>Child-friendly Accountability activities brought children </a:t>
            </a:r>
            <a:r>
              <a:rPr lang="en-US" sz="2000" dirty="0" smtClean="0">
                <a:latin typeface="Arial" panose="020B0604020202020204" pitchFamily="34" charset="0"/>
              </a:rPr>
              <a:t>together.</a:t>
            </a:r>
            <a:endParaRPr lang="en-US" sz="2000" dirty="0">
              <a:latin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15481"/>
            <a:ext cx="9144000" cy="5113020"/>
          </a:xfrm>
          <a:prstGeom prst="rect">
            <a:avLst/>
          </a:prstGeom>
        </p:spPr>
      </p:pic>
      <p:sp>
        <p:nvSpPr>
          <p:cNvPr id="14" name="TextBox 13"/>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15" name="Group 14"/>
          <p:cNvGrpSpPr/>
          <p:nvPr/>
        </p:nvGrpSpPr>
        <p:grpSpPr>
          <a:xfrm>
            <a:off x="1726227" y="457931"/>
            <a:ext cx="7357614" cy="863600"/>
            <a:chOff x="1752600" y="457931"/>
            <a:chExt cx="7470021" cy="863600"/>
          </a:xfrm>
        </p:grpSpPr>
        <p:sp>
          <p:nvSpPr>
            <p:cNvPr id="17"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1"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5208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24933" y="1671741"/>
            <a:ext cx="8090075" cy="707886"/>
          </a:xfrm>
          <a:prstGeom prst="rect">
            <a:avLst/>
          </a:prstGeom>
          <a:noFill/>
        </p:spPr>
        <p:txBody>
          <a:bodyPr wrap="square" rtlCol="0">
            <a:spAutoFit/>
          </a:bodyPr>
          <a:lstStyle/>
          <a:p>
            <a:pPr>
              <a:buClr>
                <a:schemeClr val="accent3">
                  <a:lumMod val="75000"/>
                </a:schemeClr>
              </a:buClr>
            </a:pPr>
            <a:r>
              <a:rPr lang="en-US" sz="2000" dirty="0">
                <a:latin typeface="Arial" panose="020B0604020202020204" pitchFamily="34" charset="0"/>
                <a:cs typeface="Arial" panose="020B0604020202020204" pitchFamily="34" charset="0"/>
              </a:rPr>
              <a:t>In all countries youth and adults saw significant increase in knowledge about </a:t>
            </a:r>
            <a:r>
              <a:rPr lang="en-US" sz="2000" dirty="0" smtClean="0">
                <a:latin typeface="Arial" panose="020B0604020202020204" pitchFamily="34" charset="0"/>
                <a:cs typeface="Arial" panose="020B0604020202020204" pitchFamily="34" charset="0"/>
              </a:rPr>
              <a:t>the universality </a:t>
            </a:r>
            <a:r>
              <a:rPr lang="en-US" sz="2000" dirty="0">
                <a:latin typeface="Arial" panose="020B0604020202020204" pitchFamily="34" charset="0"/>
                <a:cs typeface="Arial" panose="020B0604020202020204" pitchFamily="34" charset="0"/>
              </a:rPr>
              <a:t>of child rights and child </a:t>
            </a:r>
            <a:r>
              <a:rPr lang="en-US" sz="2000" dirty="0" smtClean="0">
                <a:latin typeface="Arial" panose="020B0604020202020204" pitchFamily="34" charset="0"/>
                <a:cs typeface="Arial" panose="020B0604020202020204" pitchFamily="34" charset="0"/>
              </a:rPr>
              <a:t>protection.</a:t>
            </a:r>
            <a:endParaRPr lang="en-US" sz="20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33" y="2582277"/>
            <a:ext cx="8198898" cy="4778513"/>
          </a:xfrm>
          <a:prstGeom prst="rect">
            <a:avLst/>
          </a:prstGeom>
        </p:spPr>
      </p:pic>
      <p:sp>
        <p:nvSpPr>
          <p:cNvPr id="13" name="TextBox 12"/>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14" name="Group 13"/>
          <p:cNvGrpSpPr/>
          <p:nvPr/>
        </p:nvGrpSpPr>
        <p:grpSpPr>
          <a:xfrm>
            <a:off x="1726227" y="457931"/>
            <a:ext cx="7357614" cy="863600"/>
            <a:chOff x="1752600" y="457931"/>
            <a:chExt cx="7470021" cy="863600"/>
          </a:xfrm>
        </p:grpSpPr>
        <p:sp>
          <p:nvSpPr>
            <p:cNvPr id="15"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17"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1591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524934" y="1658947"/>
            <a:ext cx="2683404" cy="2554545"/>
          </a:xfrm>
          <a:prstGeom prst="rect">
            <a:avLst/>
          </a:prstGeom>
          <a:noFill/>
        </p:spPr>
        <p:txBody>
          <a:bodyPr wrap="square" rtlCol="0">
            <a:spAutoFit/>
          </a:bodyPr>
          <a:lstStyle/>
          <a:p>
            <a:pPr>
              <a:buClr>
                <a:schemeClr val="accent3">
                  <a:lumMod val="75000"/>
                </a:schemeClr>
              </a:buClr>
            </a:pPr>
            <a:r>
              <a:rPr lang="en-US" sz="2000" dirty="0">
                <a:latin typeface="Arial" panose="020B0604020202020204" pitchFamily="34" charset="0"/>
                <a:cs typeface="Arial" panose="020B0604020202020204" pitchFamily="34" charset="0"/>
              </a:rPr>
              <a:t>In all countries, stakeholders (including children &amp; youth themselves) reported increased confidence because of participation in CFA </a:t>
            </a:r>
            <a:r>
              <a:rPr lang="en-US" sz="2000" dirty="0" smtClean="0">
                <a:latin typeface="Arial" panose="020B0604020202020204" pitchFamily="34" charset="0"/>
                <a:cs typeface="Arial" panose="020B0604020202020204" pitchFamily="34" charset="0"/>
              </a:rPr>
              <a:t>activities.</a:t>
            </a:r>
            <a:endParaRPr lang="en-US" sz="20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794" y="0"/>
            <a:ext cx="5643563" cy="6858000"/>
          </a:xfrm>
          <a:prstGeom prst="rect">
            <a:avLst/>
          </a:prstGeom>
        </p:spPr>
      </p:pic>
    </p:spTree>
    <p:extLst>
      <p:ext uri="{BB962C8B-B14F-4D97-AF65-F5344CB8AC3E}">
        <p14:creationId xmlns:p14="http://schemas.microsoft.com/office/powerpoint/2010/main" val="1047479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4"/>
          <p:cNvSpPr txBox="1">
            <a:spLocks/>
          </p:cNvSpPr>
          <p:nvPr/>
        </p:nvSpPr>
        <p:spPr>
          <a:xfrm>
            <a:off x="1726227" y="700217"/>
            <a:ext cx="3141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4752474" y="1671741"/>
            <a:ext cx="3450232" cy="1323439"/>
          </a:xfrm>
          <a:prstGeom prst="rect">
            <a:avLst/>
          </a:prstGeom>
          <a:noFill/>
        </p:spPr>
        <p:txBody>
          <a:bodyPr wrap="square" rtlCol="0">
            <a:spAutoFit/>
          </a:bodyPr>
          <a:lstStyle/>
          <a:p>
            <a:pPr>
              <a:buClr>
                <a:schemeClr val="accent3">
                  <a:lumMod val="75000"/>
                </a:schemeClr>
              </a:buClr>
            </a:pPr>
            <a:r>
              <a:rPr lang="en-US" sz="2000" dirty="0">
                <a:latin typeface="Arial" panose="020B0604020202020204" pitchFamily="34" charset="0"/>
                <a:cs typeface="Arial" panose="020B0604020202020204" pitchFamily="34" charset="0"/>
              </a:rPr>
              <a:t>In all countries children &amp; youth reported that they wanted to continue CFA </a:t>
            </a:r>
            <a:r>
              <a:rPr lang="en-US" sz="2000" dirty="0" smtClean="0">
                <a:latin typeface="Arial" panose="020B0604020202020204" pitchFamily="34" charset="0"/>
                <a:cs typeface="Arial" panose="020B0604020202020204" pitchFamily="34" charset="0"/>
              </a:rPr>
              <a:t>activities.</a:t>
            </a:r>
            <a:endParaRPr lang="en-US" sz="20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203" y="1570898"/>
            <a:ext cx="3534176" cy="5301264"/>
          </a:xfrm>
          <a:prstGeom prst="rect">
            <a:avLst/>
          </a:prstGeom>
        </p:spPr>
      </p:pic>
      <p:pic>
        <p:nvPicPr>
          <p:cNvPr id="17" name="Picture 16" descr="CFA-ChildFund Alliance_Member_Logos_OUTLINED.ai"/>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sp>
        <p:nvSpPr>
          <p:cNvPr id="14" name="TextBox 13"/>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15" name="Group 14"/>
          <p:cNvGrpSpPr/>
          <p:nvPr/>
        </p:nvGrpSpPr>
        <p:grpSpPr>
          <a:xfrm>
            <a:off x="1726227" y="457931"/>
            <a:ext cx="7357614" cy="863600"/>
            <a:chOff x="1752600" y="457931"/>
            <a:chExt cx="7470021" cy="863600"/>
          </a:xfrm>
        </p:grpSpPr>
        <p:sp>
          <p:nvSpPr>
            <p:cNvPr id="21"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7"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5474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394700" y="2228334"/>
            <a:ext cx="457200" cy="707886"/>
          </a:xfrm>
          <a:prstGeom prst="rect">
            <a:avLst/>
          </a:prstGeom>
        </p:spPr>
        <p:txBody>
          <a:bodyPr wrap="square">
            <a:spAutoFit/>
          </a:bodyPr>
          <a:lstStyle/>
          <a:p>
            <a:endParaRPr lang="en-US" sz="4000" dirty="0">
              <a:latin typeface="Arial" panose="020B0604020202020204" pitchFamily="34" charset="0"/>
            </a:endParaRPr>
          </a:p>
        </p:txBody>
      </p:sp>
      <p:sp>
        <p:nvSpPr>
          <p:cNvPr id="23" name="TextBox 22"/>
          <p:cNvSpPr txBox="1"/>
          <p:nvPr/>
        </p:nvSpPr>
        <p:spPr>
          <a:xfrm>
            <a:off x="368517" y="1671740"/>
            <a:ext cx="2446179" cy="1631216"/>
          </a:xfrm>
          <a:prstGeom prst="rect">
            <a:avLst/>
          </a:prstGeom>
          <a:noFill/>
        </p:spPr>
        <p:txBody>
          <a:bodyPr wrap="square" rtlCol="0">
            <a:spAutoFit/>
          </a:bodyPr>
          <a:lstStyle/>
          <a:p>
            <a:pPr>
              <a:buClr>
                <a:schemeClr val="accent3">
                  <a:lumMod val="75000"/>
                </a:schemeClr>
              </a:buClr>
            </a:pPr>
            <a:r>
              <a:rPr lang="en-US" sz="2000" dirty="0">
                <a:latin typeface="Arial" panose="020B0604020202020204" pitchFamily="34" charset="0"/>
                <a:cs typeface="Arial" panose="020B0604020202020204" pitchFamily="34" charset="0"/>
              </a:rPr>
              <a:t>Adults stakeholders across the pilot countries were, in general, engaged and </a:t>
            </a:r>
            <a:r>
              <a:rPr lang="en-US" sz="2000" dirty="0" smtClean="0">
                <a:latin typeface="Arial" panose="020B0604020202020204" pitchFamily="34" charset="0"/>
                <a:cs typeface="Arial" panose="020B0604020202020204" pitchFamily="34" charset="0"/>
              </a:rPr>
              <a:t>supportive.</a:t>
            </a:r>
            <a:endParaRPr lang="en-US" sz="2000" dirty="0">
              <a:latin typeface="Arial" panose="020B0604020202020204" pitchFamily="34" charset="0"/>
              <a:cs typeface="Arial" panose="020B0604020202020204" pitchFamily="34" charset="0"/>
            </a:endParaRPr>
          </a:p>
        </p:txBody>
      </p:sp>
      <p:grpSp>
        <p:nvGrpSpPr>
          <p:cNvPr id="24" name="Group 23"/>
          <p:cNvGrpSpPr/>
          <p:nvPr/>
        </p:nvGrpSpPr>
        <p:grpSpPr>
          <a:xfrm>
            <a:off x="0" y="6183558"/>
            <a:ext cx="9144000" cy="276999"/>
            <a:chOff x="0" y="6183558"/>
            <a:chExt cx="9144000" cy="276999"/>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2379"/>
              <a:ext cx="9144000" cy="170688"/>
            </a:xfrm>
            <a:prstGeom prst="rect">
              <a:avLst/>
            </a:prstGeom>
          </p:spPr>
        </p:pic>
        <p:sp>
          <p:nvSpPr>
            <p:cNvPr id="26" name="TextBox 25"/>
            <p:cNvSpPr txBox="1"/>
            <p:nvPr/>
          </p:nvSpPr>
          <p:spPr>
            <a:xfrm>
              <a:off x="524933" y="6183558"/>
              <a:ext cx="414867" cy="276999"/>
            </a:xfrm>
            <a:prstGeom prst="rect">
              <a:avLst/>
            </a:prstGeom>
            <a:noFill/>
          </p:spPr>
          <p:txBody>
            <a:bodyPr wrap="square" rtlCol="0">
              <a:spAutoFit/>
            </a:bodyPr>
            <a:lstStyle/>
            <a:p>
              <a:endParaRPr lang="en-US" sz="1200" dirty="0">
                <a:solidFill>
                  <a:srgbClr val="008000"/>
                </a:solidFill>
                <a:latin typeface="Frutiger LT Std 65 Bold"/>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0759"/>
            <a:ext cx="1136407" cy="853691"/>
          </a:xfrm>
          <a:prstGeom prst="rect">
            <a:avLst/>
          </a:prstGeom>
        </p:spPr>
      </p:pic>
      <p:pic>
        <p:nvPicPr>
          <p:cNvPr id="15" name="Picture 14" descr="CFA-ChildFund Alliance_Member_Logos_OUTLINE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8528" y="6381327"/>
            <a:ext cx="1086804" cy="2988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112" y="1555153"/>
            <a:ext cx="6172888" cy="4629666"/>
          </a:xfrm>
          <a:prstGeom prst="rect">
            <a:avLst/>
          </a:prstGeom>
        </p:spPr>
      </p:pic>
      <p:sp>
        <p:nvSpPr>
          <p:cNvPr id="14" name="TextBox 13"/>
          <p:cNvSpPr txBox="1"/>
          <p:nvPr/>
        </p:nvSpPr>
        <p:spPr>
          <a:xfrm>
            <a:off x="1409077" y="450850"/>
            <a:ext cx="7929796" cy="861774"/>
          </a:xfrm>
          <a:prstGeom prst="rect">
            <a:avLst/>
          </a:prstGeom>
          <a:solidFill>
            <a:schemeClr val="bg1"/>
          </a:solidFill>
          <a:ln>
            <a:solidFill>
              <a:srgbClr val="007A45"/>
            </a:solidFill>
          </a:ln>
        </p:spPr>
        <p:txBody>
          <a:bodyPr wrap="square" rtlCol="0">
            <a:spAutoFit/>
          </a:bodyPr>
          <a:lstStyle/>
          <a:p>
            <a:endParaRPr lang="en-US" sz="3200" dirty="0" smtClean="0">
              <a:latin typeface="Arial" panose="020B0604020202020204" pitchFamily="34" charset="0"/>
            </a:endParaRPr>
          </a:p>
          <a:p>
            <a:endParaRPr lang="en-US" dirty="0">
              <a:latin typeface="Arial" panose="020B0604020202020204" pitchFamily="34" charset="0"/>
            </a:endParaRPr>
          </a:p>
        </p:txBody>
      </p:sp>
      <p:grpSp>
        <p:nvGrpSpPr>
          <p:cNvPr id="17" name="Group 16"/>
          <p:cNvGrpSpPr/>
          <p:nvPr/>
        </p:nvGrpSpPr>
        <p:grpSpPr>
          <a:xfrm>
            <a:off x="1726227" y="457931"/>
            <a:ext cx="7357614" cy="863600"/>
            <a:chOff x="1752600" y="457931"/>
            <a:chExt cx="7470021" cy="863600"/>
          </a:xfrm>
        </p:grpSpPr>
        <p:sp>
          <p:nvSpPr>
            <p:cNvPr id="21" name="Title Placeholder 4"/>
            <p:cNvSpPr txBox="1">
              <a:spLocks/>
            </p:cNvSpPr>
            <p:nvPr/>
          </p:nvSpPr>
          <p:spPr>
            <a:xfrm>
              <a:off x="1752600" y="700217"/>
              <a:ext cx="3189817" cy="518582"/>
            </a:xfrm>
            <a:prstGeom prst="rect">
              <a:avLst/>
            </a:prstGeom>
          </p:spPr>
          <p:txBody>
            <a:bodyPr vert="horz" lIns="91440" tIns="45720" rIns="91440" bIns="45720" rtlCol="0" anchor="ctr">
              <a:normAutofit/>
            </a:bodyPr>
            <a:lstStyle>
              <a:lvl1pPr algn="r" defTabSz="457182" rtl="0" eaLnBrk="0" fontAlgn="base" hangingPunct="0">
                <a:spcBef>
                  <a:spcPct val="0"/>
                </a:spcBef>
                <a:spcAft>
                  <a:spcPct val="0"/>
                </a:spcAft>
                <a:defRPr sz="3500" b="0" kern="1200">
                  <a:solidFill>
                    <a:srgbClr val="000000"/>
                  </a:solidFill>
                  <a:latin typeface="Frutiger LT Std 65 Bold"/>
                  <a:ea typeface="+mj-ea"/>
                  <a:cs typeface="Frutiger LT Std 65 Bold"/>
                </a:defRPr>
              </a:lvl1pPr>
              <a:lvl2pPr algn="l" defTabSz="457182" rtl="0" eaLnBrk="0" fontAlgn="base" hangingPunct="0">
                <a:spcBef>
                  <a:spcPct val="0"/>
                </a:spcBef>
                <a:spcAft>
                  <a:spcPct val="0"/>
                </a:spcAft>
                <a:defRPr sz="3200">
                  <a:solidFill>
                    <a:schemeClr val="bg1"/>
                  </a:solidFill>
                  <a:latin typeface="Arial" charset="0"/>
                  <a:cs typeface="Arial" charset="0"/>
                </a:defRPr>
              </a:lvl2pPr>
              <a:lvl3pPr algn="l" defTabSz="457182" rtl="0" eaLnBrk="0" fontAlgn="base" hangingPunct="0">
                <a:spcBef>
                  <a:spcPct val="0"/>
                </a:spcBef>
                <a:spcAft>
                  <a:spcPct val="0"/>
                </a:spcAft>
                <a:defRPr sz="3200">
                  <a:solidFill>
                    <a:schemeClr val="bg1"/>
                  </a:solidFill>
                  <a:latin typeface="Arial" charset="0"/>
                  <a:cs typeface="Arial" charset="0"/>
                </a:defRPr>
              </a:lvl3pPr>
              <a:lvl4pPr algn="l" defTabSz="457182" rtl="0" eaLnBrk="0" fontAlgn="base" hangingPunct="0">
                <a:spcBef>
                  <a:spcPct val="0"/>
                </a:spcBef>
                <a:spcAft>
                  <a:spcPct val="0"/>
                </a:spcAft>
                <a:defRPr sz="3200">
                  <a:solidFill>
                    <a:schemeClr val="bg1"/>
                  </a:solidFill>
                  <a:latin typeface="Arial" charset="0"/>
                  <a:cs typeface="Arial" charset="0"/>
                </a:defRPr>
              </a:lvl4pPr>
              <a:lvl5pPr algn="l" defTabSz="457182" rtl="0" eaLnBrk="0" fontAlgn="base" hangingPunct="0">
                <a:spcBef>
                  <a:spcPct val="0"/>
                </a:spcBef>
                <a:spcAft>
                  <a:spcPct val="0"/>
                </a:spcAft>
                <a:defRPr sz="3200">
                  <a:solidFill>
                    <a:schemeClr val="bg1"/>
                  </a:solidFill>
                  <a:latin typeface="Arial" charset="0"/>
                  <a:cs typeface="Arial" charset="0"/>
                </a:defRPr>
              </a:lvl5pPr>
              <a:lvl6pPr marL="457182" algn="l" defTabSz="457182" rtl="0" fontAlgn="base">
                <a:spcBef>
                  <a:spcPct val="0"/>
                </a:spcBef>
                <a:spcAft>
                  <a:spcPct val="0"/>
                </a:spcAft>
                <a:defRPr sz="3200">
                  <a:solidFill>
                    <a:schemeClr val="bg1"/>
                  </a:solidFill>
                  <a:latin typeface="Arial" charset="0"/>
                  <a:cs typeface="Arial" charset="0"/>
                </a:defRPr>
              </a:lvl6pPr>
              <a:lvl7pPr marL="914363" algn="l" defTabSz="457182" rtl="0" fontAlgn="base">
                <a:spcBef>
                  <a:spcPct val="0"/>
                </a:spcBef>
                <a:spcAft>
                  <a:spcPct val="0"/>
                </a:spcAft>
                <a:defRPr sz="3200">
                  <a:solidFill>
                    <a:schemeClr val="bg1"/>
                  </a:solidFill>
                  <a:latin typeface="Arial" charset="0"/>
                  <a:cs typeface="Arial" charset="0"/>
                </a:defRPr>
              </a:lvl7pPr>
              <a:lvl8pPr marL="1371545" algn="l" defTabSz="457182" rtl="0" fontAlgn="base">
                <a:spcBef>
                  <a:spcPct val="0"/>
                </a:spcBef>
                <a:spcAft>
                  <a:spcPct val="0"/>
                </a:spcAft>
                <a:defRPr sz="3200">
                  <a:solidFill>
                    <a:schemeClr val="bg1"/>
                  </a:solidFill>
                  <a:latin typeface="Arial" charset="0"/>
                  <a:cs typeface="Arial" charset="0"/>
                </a:defRPr>
              </a:lvl8pPr>
              <a:lvl9pPr marL="1828727" algn="l" defTabSz="457182" rtl="0" fontAlgn="base">
                <a:spcBef>
                  <a:spcPct val="0"/>
                </a:spcBef>
                <a:spcAft>
                  <a:spcPct val="0"/>
                </a:spcAft>
                <a:defRPr sz="3200">
                  <a:solidFill>
                    <a:schemeClr val="bg1"/>
                  </a:solidFill>
                  <a:latin typeface="Arial" charset="0"/>
                  <a:cs typeface="Arial" charset="0"/>
                </a:defRPr>
              </a:lvl9pPr>
            </a:lstStyle>
            <a:p>
              <a:endParaRPr lang="en-US" sz="2000" dirty="0">
                <a:solidFill>
                  <a:schemeClr val="bg1"/>
                </a:solidFill>
                <a:latin typeface="Arial" panose="020B0604020202020204" pitchFamily="34" charset="0"/>
                <a:cs typeface="Arial" panose="020B0604020202020204" pitchFamily="34" charset="0"/>
              </a:endParaRPr>
            </a:p>
          </p:txBody>
        </p:sp>
        <p:sp>
          <p:nvSpPr>
            <p:cNvPr id="27" name="Title Placeholder 4"/>
            <p:cNvSpPr txBox="1">
              <a:spLocks/>
            </p:cNvSpPr>
            <p:nvPr/>
          </p:nvSpPr>
          <p:spPr>
            <a:xfrm>
              <a:off x="2239279" y="457931"/>
              <a:ext cx="6983342" cy="863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A45"/>
                  </a:solidFill>
                  <a:latin typeface="Arial" panose="020B0604020202020204" pitchFamily="34" charset="0"/>
                </a:rPr>
                <a:t>Findings from the Pilot Projects</a:t>
              </a:r>
              <a:endParaRPr lang="en-US" sz="3500" dirty="0">
                <a:solidFill>
                  <a:srgbClr val="007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71318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FA Lime 1">
      <a:dk1>
        <a:sysClr val="windowText" lastClr="000000"/>
      </a:dk1>
      <a:lt1>
        <a:sysClr val="window" lastClr="FFFFFF"/>
      </a:lt1>
      <a:dk2>
        <a:srgbClr val="1F497D"/>
      </a:dk2>
      <a:lt2>
        <a:srgbClr val="EEECE1"/>
      </a:lt2>
      <a:accent1>
        <a:srgbClr val="4F81BD"/>
      </a:accent1>
      <a:accent2>
        <a:srgbClr val="C0504D"/>
      </a:accent2>
      <a:accent3>
        <a:srgbClr val="7FB53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FA0CA75900AA4AAA955F0B8D5C7DFE" ma:contentTypeVersion="2" ma:contentTypeDescription="Create a new document." ma:contentTypeScope="" ma:versionID="11398c39fc2d5e5d5d8b432c83831674">
  <xsd:schema xmlns:xsd="http://www.w3.org/2001/XMLSchema" xmlns:xs="http://www.w3.org/2001/XMLSchema" xmlns:p="http://schemas.microsoft.com/office/2006/metadata/properties" xmlns:ns2="a0730863-5ed0-43a2-a3bd-b8ef401af2f5" targetNamespace="http://schemas.microsoft.com/office/2006/metadata/properties" ma:root="true" ma:fieldsID="23a4e5ada3b8a9279290ec146f07eab0" ns2:_="">
    <xsd:import namespace="a0730863-5ed0-43a2-a3bd-b8ef401af2f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30863-5ed0-43a2-a3bd-b8ef401af2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0217F5-662C-4700-9708-8D5D5E538238}">
  <ds:schemaRefs>
    <ds:schemaRef ds:uri="http://purl.org/dc/dcmitype/"/>
    <ds:schemaRef ds:uri="http://www.w3.org/XML/1998/namespac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a0730863-5ed0-43a2-a3bd-b8ef401af2f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5DA66D17-BB17-4C72-9D2D-65ABE732D7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30863-5ed0-43a2-a3bd-b8ef401af2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A41417-B20D-489E-BB52-E4AF200558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9285</TotalTime>
  <Words>1111</Words>
  <Application>Microsoft Office PowerPoint</Application>
  <PresentationFormat>On-screen Show (4:3)</PresentationFormat>
  <Paragraphs>117</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Frutiger LT Std 65 Bold</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 Communication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Green</dc:creator>
  <cp:lastModifiedBy>Diana Quick</cp:lastModifiedBy>
  <cp:revision>396</cp:revision>
  <cp:lastPrinted>2016-09-14T19:13:51Z</cp:lastPrinted>
  <dcterms:created xsi:type="dcterms:W3CDTF">2016-08-30T19:36:57Z</dcterms:created>
  <dcterms:modified xsi:type="dcterms:W3CDTF">2017-09-18T17:40:02Z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0x0101003FFA0CA75900AA4AAA955F0B8D5C7DFE</vt:lpwstr>
  </property>
</Properties>
</file>