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436" r:id="rId6"/>
    <p:sldId id="491" r:id="rId7"/>
    <p:sldId id="438" r:id="rId8"/>
    <p:sldId id="433" r:id="rId9"/>
  </p:sldIdLst>
  <p:sldSz cx="9144000" cy="6858000" type="screen4x3"/>
  <p:notesSz cx="7077075" cy="9383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Ronberg" initials="K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038" autoAdjust="0"/>
  </p:normalViewPr>
  <p:slideViewPr>
    <p:cSldViewPr snapToGrid="0" snapToObjects="1">
      <p:cViewPr>
        <p:scale>
          <a:sx n="75" d="100"/>
          <a:sy n="75" d="100"/>
        </p:scale>
        <p:origin x="1065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9360"/>
    </p:cViewPr>
  </p:sorterViewPr>
  <p:notesViewPr>
    <p:cSldViewPr snapToGrid="0" snapToObjects="1">
      <p:cViewPr>
        <p:scale>
          <a:sx n="100" d="100"/>
          <a:sy n="100" d="100"/>
        </p:scale>
        <p:origin x="294" y="-1224"/>
      </p:cViewPr>
      <p:guideLst>
        <p:guide orient="horz" pos="2956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7549" cy="471109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7894" y="1"/>
            <a:ext cx="3067548" cy="471109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B892C939-93DF-4C41-AD68-BB667A063C57}" type="datetimeFigureOut">
              <a:rPr lang="en-US" smtClean="0">
                <a:latin typeface="Arial" panose="020B0604020202020204" pitchFamily="34" charset="0"/>
              </a:rPr>
              <a:t>10/9/2017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2606"/>
            <a:ext cx="3067549" cy="471109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7894" y="8912606"/>
            <a:ext cx="3067548" cy="471109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5EA839C3-E9CE-4F5D-B329-8786273885B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2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7549" cy="471109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7894" y="1"/>
            <a:ext cx="3067548" cy="471109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E3763C-BE3C-4133-BFE6-75E33B8F3444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73163"/>
            <a:ext cx="4221163" cy="3165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523" y="4515593"/>
            <a:ext cx="5661660" cy="3695157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2606"/>
            <a:ext cx="3067549" cy="471109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7894" y="8912606"/>
            <a:ext cx="3067548" cy="471109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CACB2E6-854D-4A00-AE7C-1B7D02224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3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0" y="1173163"/>
            <a:ext cx="4221163" cy="3165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B2E6-854D-4A00-AE7C-1B7D02224B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8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0" y="1173163"/>
            <a:ext cx="4221163" cy="3165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B2E6-854D-4A00-AE7C-1B7D02224BD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3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0" y="1173163"/>
            <a:ext cx="4221163" cy="3165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B2E6-854D-4A00-AE7C-1B7D02224B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8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0" y="1173163"/>
            <a:ext cx="4221163" cy="3165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B2E6-854D-4A00-AE7C-1B7D02224B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3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0" y="1173163"/>
            <a:ext cx="4221163" cy="3165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B2E6-854D-4A00-AE7C-1B7D02224B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7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8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2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3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6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6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9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7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1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FC48-6711-8649-ABFC-BC676DF9BD7D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92952-5601-484C-A776-004CE2B40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0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540FC48-6711-8649-ABFC-BC676DF9BD7D}" type="datetimeFigureOut">
              <a:rPr lang="en-US" smtClean="0"/>
              <a:pPr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5192952-5601-484C-A776-004CE2B40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9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34602"/>
            <a:ext cx="9144000" cy="787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4256" y="1252023"/>
            <a:ext cx="3005670" cy="96436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rtl="0"/>
            <a:endParaRPr lang="en-US" sz="8500" b="0" i="0" u="none" strike="noStrike" kern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FA-ChildFund Alliance_Member_Logos_OUTLINED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45" y="5893257"/>
            <a:ext cx="1806227" cy="496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268" y="6183488"/>
            <a:ext cx="490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Area of Programme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125" y="462063"/>
            <a:ext cx="2550749" cy="12721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rtl="0"/>
            <a:r>
              <a:rPr lang="en-US" sz="11500" b="0" i="0" u="none" strike="noStrike" kern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APC</a:t>
            </a:r>
            <a:endParaRPr lang="en-US" sz="8500" b="0" i="0" u="none" strike="noStrike" kern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855706"/>
            <a:ext cx="1984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Report to </a:t>
            </a:r>
            <a:endParaRPr lang="en-US" sz="2800" b="1" dirty="0" smtClean="0">
              <a:latin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</a:rPr>
              <a:t>CEO </a:t>
            </a:r>
            <a:r>
              <a:rPr lang="en-US" sz="2800" b="1" dirty="0">
                <a:latin typeface="Arial" panose="020B0604020202020204" pitchFamily="34" charset="0"/>
              </a:rPr>
              <a:t>Forum</a:t>
            </a:r>
            <a:br>
              <a:rPr lang="en-US" sz="2800" b="1" dirty="0">
                <a:latin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</a:rPr>
              <a:t>Nov 2017</a:t>
            </a:r>
          </a:p>
        </p:txBody>
      </p:sp>
      <p:pic>
        <p:nvPicPr>
          <p:cNvPr id="11" name="コンテンツ プレースホルダー 6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19" y="922097"/>
            <a:ext cx="6440521" cy="489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0586" y="491320"/>
            <a:ext cx="7723414" cy="863109"/>
          </a:xfrm>
          <a:prstGeom prst="rect">
            <a:avLst/>
          </a:prstGeom>
          <a:solidFill>
            <a:srgbClr val="007A45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r"/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algn="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Actions/Progress 2016-2017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3600" spc="-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586" y="1801243"/>
            <a:ext cx="7328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Provided </a:t>
            </a:r>
            <a:r>
              <a:rPr lang="en-US" sz="2000" dirty="0" smtClean="0">
                <a:latin typeface="Arial" panose="020B0604020202020204" pitchFamily="34" charset="0"/>
              </a:rPr>
              <a:t>inputs to </a:t>
            </a:r>
            <a:r>
              <a:rPr lang="en-US" sz="2000" dirty="0">
                <a:latin typeface="Arial" panose="020B0604020202020204" pitchFamily="34" charset="0"/>
              </a:rPr>
              <a:t>the consolidated </a:t>
            </a:r>
            <a:r>
              <a:rPr lang="en-US" sz="2000" dirty="0" smtClean="0">
                <a:latin typeface="Arial" panose="020B0604020202020204" pitchFamily="34" charset="0"/>
              </a:rPr>
              <a:t>data </a:t>
            </a:r>
            <a:r>
              <a:rPr lang="en-US" sz="2000" dirty="0">
                <a:latin typeface="Arial" panose="020B0604020202020204" pitchFamily="34" charset="0"/>
              </a:rPr>
              <a:t>on members’ work.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</a:rPr>
              <a:t>Continue </a:t>
            </a:r>
            <a:r>
              <a:rPr lang="en-US" sz="2000" dirty="0" smtClean="0">
                <a:latin typeface="Arial" panose="020B0604020202020204" pitchFamily="34" charset="0"/>
              </a:rPr>
              <a:t>sharing </a:t>
            </a:r>
            <a:r>
              <a:rPr lang="en-US" sz="2000" dirty="0" smtClean="0">
                <a:latin typeface="Arial" panose="020B0604020202020204" pitchFamily="34" charset="0"/>
              </a:rPr>
              <a:t>information and raising </a:t>
            </a:r>
            <a:r>
              <a:rPr lang="en-US" sz="2000" dirty="0" smtClean="0">
                <a:latin typeface="Arial" panose="020B0604020202020204" pitchFamily="34" charset="0"/>
              </a:rPr>
              <a:t>issues re </a:t>
            </a:r>
            <a:r>
              <a:rPr lang="en-US" sz="2000" dirty="0" smtClean="0">
                <a:latin typeface="Arial" panose="020B0604020202020204" pitchFamily="34" charset="0"/>
              </a:rPr>
              <a:t>Program Standards most recently Child </a:t>
            </a:r>
            <a:r>
              <a:rPr lang="en-US" sz="2000" dirty="0">
                <a:latin typeface="Arial" panose="020B0604020202020204" pitchFamily="34" charset="0"/>
              </a:rPr>
              <a:t>Safe </a:t>
            </a:r>
            <a:r>
              <a:rPr lang="en-US" sz="2000" dirty="0" smtClean="0">
                <a:latin typeface="Arial" panose="020B0604020202020204" pitchFamily="34" charset="0"/>
              </a:rPr>
              <a:t>Guarding</a:t>
            </a:r>
            <a:r>
              <a:rPr lang="en-US" sz="2000" dirty="0" smtClean="0">
                <a:latin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</a:rPr>
              <a:t>Many members contributed to the Child Friendly Accountabilities pilot</a:t>
            </a:r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Identified and implemented joint initiatives of multiple members for EVAC, such as School Based Violence Prevention pilot.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Shared field staff </a:t>
            </a:r>
            <a:r>
              <a:rPr lang="en-US" sz="2000" dirty="0" smtClean="0">
                <a:latin typeface="Arial" panose="020B0604020202020204" pitchFamily="34" charset="0"/>
              </a:rPr>
              <a:t>training </a:t>
            </a:r>
            <a:r>
              <a:rPr lang="en-US" sz="2000" dirty="0">
                <a:latin typeface="Arial" panose="020B0604020202020204" pitchFamily="34" charset="0"/>
              </a:rPr>
              <a:t>opportunities (i.e. Trainers’ </a:t>
            </a:r>
            <a:r>
              <a:rPr lang="en-US" sz="2000" dirty="0" smtClean="0">
                <a:latin typeface="Arial" panose="020B0604020202020204" pitchFamily="34" charset="0"/>
              </a:rPr>
              <a:t>training </a:t>
            </a:r>
            <a:r>
              <a:rPr lang="en-US" sz="2000" dirty="0">
                <a:latin typeface="Arial" panose="020B0604020202020204" pitchFamily="34" charset="0"/>
              </a:rPr>
              <a:t>for Community Based Child Protection Mechanisms). </a:t>
            </a: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コンテンツ プレースホルダー 6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2" y="491320"/>
            <a:ext cx="1135224" cy="8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0586" y="491320"/>
            <a:ext cx="7723414" cy="863109"/>
          </a:xfrm>
          <a:prstGeom prst="rect">
            <a:avLst/>
          </a:prstGeom>
          <a:solidFill>
            <a:srgbClr val="007A45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r"/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algn="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APC: Opportunities	</a:t>
            </a:r>
            <a:endParaRPr lang="en-US" sz="3600" spc="-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586" y="1705550"/>
            <a:ext cx="7328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</a:rPr>
              <a:t>APC is the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</a:rPr>
              <a:t>core CF Alliance group best situated to provide practical implementation advice about program and key sector approaches </a:t>
            </a:r>
            <a:r>
              <a:rPr lang="en-US" sz="2000" dirty="0" smtClean="0">
                <a:latin typeface="Arial" panose="020B0604020202020204" pitchFamily="34" charset="0"/>
              </a:rPr>
              <a:t>(i.e. human </a:t>
            </a:r>
            <a:r>
              <a:rPr lang="en-US" sz="2000" dirty="0">
                <a:latin typeface="Arial" panose="020B0604020202020204" pitchFamily="34" charset="0"/>
              </a:rPr>
              <a:t>rights based approach, </a:t>
            </a:r>
            <a:r>
              <a:rPr lang="en-US" sz="2000" dirty="0" smtClean="0">
                <a:latin typeface="Arial" panose="020B0604020202020204" pitchFamily="34" charset="0"/>
              </a:rPr>
              <a:t>gender </a:t>
            </a:r>
            <a:r>
              <a:rPr lang="en-US" sz="2000" dirty="0">
                <a:latin typeface="Arial" panose="020B0604020202020204" pitchFamily="34" charset="0"/>
              </a:rPr>
              <a:t>equality approach) 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Opportunities for starting collaborative </a:t>
            </a:r>
            <a:r>
              <a:rPr lang="en-US" sz="2000" dirty="0" smtClean="0">
                <a:latin typeface="Arial" panose="020B0604020202020204" pitchFamily="34" charset="0"/>
              </a:rPr>
              <a:t>pr</a:t>
            </a:r>
            <a:r>
              <a:rPr lang="en-US" sz="2000" dirty="0" smtClean="0">
                <a:latin typeface="Arial" panose="020B0604020202020204" pitchFamily="34" charset="0"/>
              </a:rPr>
              <a:t>ogram </a:t>
            </a:r>
            <a:r>
              <a:rPr lang="en-US" sz="2000" dirty="0" smtClean="0">
                <a:latin typeface="Arial" panose="020B0604020202020204" pitchFamily="34" charset="0"/>
              </a:rPr>
              <a:t>learni</a:t>
            </a:r>
            <a:r>
              <a:rPr lang="en-US" sz="2000" dirty="0" smtClean="0">
                <a:latin typeface="Arial" panose="020B0604020202020204" pitchFamily="34" charset="0"/>
              </a:rPr>
              <a:t>ng </a:t>
            </a:r>
            <a:r>
              <a:rPr lang="en-US" sz="2000" dirty="0">
                <a:latin typeface="Arial" panose="020B0604020202020204" pitchFamily="34" charset="0"/>
              </a:rPr>
              <a:t>initiatives (i.e. pilot projects, staff </a:t>
            </a:r>
            <a:r>
              <a:rPr lang="en-US" sz="2000" dirty="0" smtClean="0">
                <a:latin typeface="Arial" panose="020B0604020202020204" pitchFamily="34" charset="0"/>
              </a:rPr>
              <a:t>training) </a:t>
            </a:r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</a:rPr>
              <a:t>Opportunity for exploring joint program grants submissions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Opportunities for sharing good practices (i.e. sharing programme policies and approaches)  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Opportunities for providing a more global perspective on the </a:t>
            </a:r>
            <a:r>
              <a:rPr lang="en-US" sz="2000" dirty="0" smtClean="0">
                <a:latin typeface="Arial" panose="020B0604020202020204" pitchFamily="34" charset="0"/>
              </a:rPr>
              <a:t>program </a:t>
            </a:r>
            <a:r>
              <a:rPr lang="en-US" sz="2000" dirty="0">
                <a:latin typeface="Arial" panose="020B0604020202020204" pitchFamily="34" charset="0"/>
              </a:rPr>
              <a:t>area which is not covered by specific thematic task </a:t>
            </a:r>
            <a:r>
              <a:rPr lang="en-US" sz="2000" dirty="0" smtClean="0">
                <a:latin typeface="Arial" panose="020B0604020202020204" pitchFamily="34" charset="0"/>
              </a:rPr>
              <a:t>forces (Education, adolescent development, </a:t>
            </a:r>
            <a:endParaRPr lang="en-US" sz="2000" dirty="0">
              <a:latin typeface="Arial" panose="020B0604020202020204" pitchFamily="34" charset="0"/>
            </a:endParaRPr>
          </a:p>
        </p:txBody>
      </p:sp>
      <p:pic>
        <p:nvPicPr>
          <p:cNvPr id="6" name="コンテンツ プレースホルダー 6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2" y="491320"/>
            <a:ext cx="1135224" cy="8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FA-ChildFund Alliance_Member_Logos_OUTLINED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28" y="6381329"/>
            <a:ext cx="1086804" cy="298871"/>
          </a:xfrm>
          <a:prstGeom prst="rect">
            <a:avLst/>
          </a:prstGeom>
        </p:spPr>
      </p:pic>
      <p:sp>
        <p:nvSpPr>
          <p:cNvPr id="13" name="Title Placeholder 4"/>
          <p:cNvSpPr txBox="1">
            <a:spLocks/>
          </p:cNvSpPr>
          <p:nvPr/>
        </p:nvSpPr>
        <p:spPr>
          <a:xfrm>
            <a:off x="4169383" y="457200"/>
            <a:ext cx="4462352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Priority 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433017"/>
            <a:ext cx="884555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New </a:t>
            </a:r>
            <a:r>
              <a:rPr lang="en-US" sz="2000" dirty="0">
                <a:latin typeface="Arial" panose="020B0604020202020204" pitchFamily="34" charset="0"/>
              </a:rPr>
              <a:t>co-chairs: Australia, Ireland, </a:t>
            </a:r>
            <a:r>
              <a:rPr lang="en-US" sz="2000" dirty="0" smtClean="0">
                <a:latin typeface="Arial" panose="020B0604020202020204" pitchFamily="34" charset="0"/>
              </a:rPr>
              <a:t>Japan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Proposal </a:t>
            </a:r>
            <a:r>
              <a:rPr lang="en-US" sz="2000" dirty="0">
                <a:latin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</a:rPr>
              <a:t>he </a:t>
            </a:r>
            <a:r>
              <a:rPr lang="en-US" sz="2000" dirty="0" smtClean="0">
                <a:latin typeface="Arial" panose="020B0604020202020204" pitchFamily="34" charset="0"/>
              </a:rPr>
              <a:t>APC be </a:t>
            </a:r>
            <a:r>
              <a:rPr lang="en-US" sz="2000" dirty="0" smtClean="0">
                <a:latin typeface="Arial" panose="020B0604020202020204" pitchFamily="34" charset="0"/>
              </a:rPr>
              <a:t>maintained/re-instated  an important mechanism for the Alliance members. </a:t>
            </a:r>
            <a:endParaRPr lang="en-US" sz="20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</a:rPr>
              <a:t>Rec</a:t>
            </a:r>
            <a:r>
              <a:rPr lang="en-US" sz="2000" dirty="0" smtClean="0">
                <a:latin typeface="Arial" panose="020B0604020202020204" pitchFamily="34" charset="0"/>
              </a:rPr>
              <a:t>ommendation that APC be subsumed </a:t>
            </a:r>
            <a:r>
              <a:rPr lang="en-US" sz="2000" dirty="0" smtClean="0">
                <a:latin typeface="Arial" panose="020B0604020202020204" pitchFamily="34" charset="0"/>
              </a:rPr>
              <a:t>wi</a:t>
            </a:r>
            <a:r>
              <a:rPr lang="en-US" sz="2000" dirty="0" smtClean="0">
                <a:latin typeface="Arial" panose="020B0604020202020204" pitchFamily="34" charset="0"/>
              </a:rPr>
              <a:t>thin </a:t>
            </a:r>
            <a:r>
              <a:rPr lang="en-US" sz="2000" dirty="0" smtClean="0">
                <a:latin typeface="Arial" panose="020B0604020202020204" pitchFamily="34" charset="0"/>
              </a:rPr>
              <a:t>the Child Friendly Accountabilities Task Force </a:t>
            </a:r>
            <a:endParaRPr lang="en-US" sz="2000" dirty="0" smtClean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</a:rPr>
              <a:t> Concern that we may losing opportunities for sharing further exploring program effectiveness</a:t>
            </a:r>
            <a:endParaRPr lang="en-US" sz="20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Face to face </a:t>
            </a:r>
            <a:r>
              <a:rPr lang="en-US" sz="2000" dirty="0" smtClean="0">
                <a:latin typeface="Arial" panose="020B0604020202020204" pitchFamily="34" charset="0"/>
              </a:rPr>
              <a:t>meeting proposed 2018 Vietnam</a:t>
            </a:r>
            <a:endParaRPr lang="en-US" sz="20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</a:rPr>
              <a:t>Suggested Agenda items:</a:t>
            </a:r>
            <a:endParaRPr lang="en-US" sz="2000" dirty="0">
              <a:latin typeface="Arial" panose="020B0604020202020204" pitchFamily="34" charset="0"/>
            </a:endParaRPr>
          </a:p>
          <a:p>
            <a:pPr marL="1257300" lvl="2" indent="-342900">
              <a:buClr>
                <a:srgbClr val="007A45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</a:rPr>
              <a:t>Program </a:t>
            </a:r>
            <a:r>
              <a:rPr lang="en-US" dirty="0">
                <a:latin typeface="Arial" panose="020B0604020202020204" pitchFamily="34" charset="0"/>
              </a:rPr>
              <a:t>standards learning and sharing</a:t>
            </a:r>
          </a:p>
          <a:p>
            <a:pPr marL="1257300" lvl="2" indent="-342900">
              <a:buClr>
                <a:srgbClr val="007A45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Joint implementation and coordination among implementing and non-implementing members</a:t>
            </a:r>
          </a:p>
          <a:p>
            <a:pPr marL="1257300" lvl="2" indent="-342900">
              <a:buClr>
                <a:srgbClr val="007A45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</a:rPr>
              <a:t>Strategic Collaboration opportunities: Replicating interventions and grant </a:t>
            </a:r>
            <a:r>
              <a:rPr lang="en-US" dirty="0" smtClean="0">
                <a:latin typeface="Arial" panose="020B0604020202020204" pitchFamily="34" charset="0"/>
              </a:rPr>
              <a:t>proposals</a:t>
            </a:r>
            <a:endParaRPr lang="en-US" dirty="0">
              <a:latin typeface="Arial" panose="020B0604020202020204" pitchFamily="34" charset="0"/>
            </a:endParaRPr>
          </a:p>
          <a:p>
            <a:pPr marL="1257300" lvl="2" indent="-342900">
              <a:buClr>
                <a:srgbClr val="007A45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Definition of terminologies around </a:t>
            </a:r>
            <a:r>
              <a:rPr lang="en-US" dirty="0" smtClean="0">
                <a:latin typeface="Arial" panose="020B0604020202020204" pitchFamily="34" charset="0"/>
              </a:rPr>
              <a:t>program </a:t>
            </a:r>
            <a:r>
              <a:rPr lang="en-US" dirty="0">
                <a:latin typeface="Arial" panose="020B0604020202020204" pitchFamily="34" charset="0"/>
              </a:rPr>
              <a:t>areas to </a:t>
            </a:r>
            <a:r>
              <a:rPr lang="en-US" dirty="0" smtClean="0">
                <a:latin typeface="Arial" panose="020B0604020202020204" pitchFamily="34" charset="0"/>
              </a:rPr>
              <a:t>enhance </a:t>
            </a:r>
            <a:r>
              <a:rPr lang="en-US" dirty="0">
                <a:latin typeface="Arial" panose="020B0604020202020204" pitchFamily="34" charset="0"/>
              </a:rPr>
              <a:t>consolidated data </a:t>
            </a:r>
            <a:r>
              <a:rPr lang="en-US" dirty="0" smtClean="0">
                <a:latin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</a:rPr>
              <a:t>demonstrate our evidence in a more aligned </a:t>
            </a:r>
            <a:r>
              <a:rPr lang="en-US" dirty="0" smtClean="0">
                <a:latin typeface="Arial" panose="020B0604020202020204" pitchFamily="34" charset="0"/>
              </a:rPr>
              <a:t>way</a:t>
            </a:r>
          </a:p>
          <a:p>
            <a:pPr marL="1257300" lvl="2" indent="-342900">
              <a:buClr>
                <a:srgbClr val="007A45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</a:rPr>
              <a:t>Mainstreaming DRR into development programs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</a:p>
          <a:p>
            <a:pPr marL="1257300" lvl="2" indent="-342900">
              <a:buClr>
                <a:srgbClr val="007A45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</a:rPr>
              <a:t>Ensuring EVAC has a program home at </a:t>
            </a:r>
            <a:r>
              <a:rPr lang="en-US" smtClean="0">
                <a:latin typeface="Arial" panose="020B0604020202020204" pitchFamily="34" charset="0"/>
              </a:rPr>
              <a:t>CO level</a:t>
            </a:r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0586" y="457200"/>
            <a:ext cx="7723414" cy="863109"/>
          </a:xfrm>
          <a:prstGeom prst="rect">
            <a:avLst/>
          </a:prstGeom>
          <a:solidFill>
            <a:srgbClr val="007A45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r"/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algn="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Actions: next steps			</a:t>
            </a:r>
            <a:endParaRPr lang="en-US" sz="3600" spc="-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コンテンツ プレースホルダー 6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2" y="491320"/>
            <a:ext cx="1135224" cy="8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SC_0166 (1).jpg" descr="DSC_0166 (1).jpg"/>
          <p:cNvPicPr>
            <a:picLocks noChangeAspect="1"/>
          </p:cNvPicPr>
          <p:nvPr/>
        </p:nvPicPr>
        <p:blipFill>
          <a:blip r:embed="rId3">
            <a:extLst/>
          </a:blip>
          <a:srcRect l="17" r="16"/>
          <a:stretch>
            <a:fillRect/>
          </a:stretch>
        </p:blipFill>
        <p:spPr>
          <a:xfrm>
            <a:off x="228873" y="329504"/>
            <a:ext cx="8875222" cy="591619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正方形/長方形 6"/>
          <p:cNvSpPr/>
          <p:nvPr/>
        </p:nvSpPr>
        <p:spPr>
          <a:xfrm>
            <a:off x="601045" y="4783015"/>
            <a:ext cx="3197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821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FA Lim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FB53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A0CA75900AA4AAA955F0B8D5C7DFE" ma:contentTypeVersion="2" ma:contentTypeDescription="Create a new document." ma:contentTypeScope="" ma:versionID="11398c39fc2d5e5d5d8b432c83831674">
  <xsd:schema xmlns:xsd="http://www.w3.org/2001/XMLSchema" xmlns:xs="http://www.w3.org/2001/XMLSchema" xmlns:p="http://schemas.microsoft.com/office/2006/metadata/properties" xmlns:ns2="a0730863-5ed0-43a2-a3bd-b8ef401af2f5" targetNamespace="http://schemas.microsoft.com/office/2006/metadata/properties" ma:root="true" ma:fieldsID="23a4e5ada3b8a9279290ec146f07eab0" ns2:_="">
    <xsd:import namespace="a0730863-5ed0-43a2-a3bd-b8ef401af2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30863-5ed0-43a2-a3bd-b8ef401af2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730863-5ed0-43a2-a3bd-b8ef401af2f5">
      <UserInfo>
        <DisplayName>Humberto Flaco</DisplayName>
        <AccountId>22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A66D17-BB17-4C72-9D2D-65ABE732D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30863-5ed0-43a2-a3bd-b8ef401af2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0217F5-662C-4700-9708-8D5D5E538238}">
  <ds:schemaRefs>
    <ds:schemaRef ds:uri="http://purl.org/dc/elements/1.1/"/>
    <ds:schemaRef ds:uri="http://schemas.microsoft.com/office/2006/metadata/properties"/>
    <ds:schemaRef ds:uri="a0730863-5ed0-43a2-a3bd-b8ef401af2f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A41417-B20D-489E-BB52-E4AF200558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16182</TotalTime>
  <Words>311</Words>
  <Application>Microsoft Office PowerPoint</Application>
  <PresentationFormat>On-screen Show (4:3)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Green Communication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Green</dc:creator>
  <cp:lastModifiedBy>Margaret Sheehan</cp:lastModifiedBy>
  <cp:revision>549</cp:revision>
  <cp:lastPrinted>2017-04-18T12:08:05Z</cp:lastPrinted>
  <dcterms:created xsi:type="dcterms:W3CDTF">2016-08-30T19:36:57Z</dcterms:created>
  <dcterms:modified xsi:type="dcterms:W3CDTF">2017-10-08T22:33:12Z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0x0101003FFA0CA75900AA4AAA955F0B8D5C7DFE</vt:lpwstr>
  </property>
</Properties>
</file>