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63" r:id="rId3"/>
    <p:sldId id="262" r:id="rId4"/>
    <p:sldId id="265"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24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7" d="100"/>
          <a:sy n="107" d="100"/>
        </p:scale>
        <p:origin x="12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hwoody\Documents\Reports\Digital%20Marketing%20Report\Attrition%20and%20Cost%20Analysis%20dat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hwoody\Documents\Reports\Digital%20Marketing%20Report\Attrition%20and%20Cost%20Analysis%20data.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Digital Sponsorships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'Dig. Attrition &amp; Retention Data'!$L$38</c:f>
              <c:strCache>
                <c:ptCount val="1"/>
                <c:pt idx="0">
                  <c:v>Loyalty </c:v>
                </c:pt>
              </c:strCache>
            </c:strRef>
          </c:tx>
          <c:spPr>
            <a:solidFill>
              <a:schemeClr val="accent1"/>
            </a:solidFill>
            <a:ln>
              <a:noFill/>
            </a:ln>
            <a:effectLst/>
          </c:spPr>
          <c:invertIfNegative val="0"/>
          <c:cat>
            <c:strRef>
              <c:f>'Dig. Attrition &amp; Retention Data'!$K$39:$K$49</c:f>
              <c:strCache>
                <c:ptCount val="11"/>
                <c:pt idx="0">
                  <c:v>Jun-17</c:v>
                </c:pt>
                <c:pt idx="1">
                  <c:v>Jul-17</c:v>
                </c:pt>
                <c:pt idx="2">
                  <c:v>Aug-17</c:v>
                </c:pt>
                <c:pt idx="3">
                  <c:v>Sep-17</c:v>
                </c:pt>
                <c:pt idx="4">
                  <c:v>Oct-18</c:v>
                </c:pt>
                <c:pt idx="5">
                  <c:v>Nov-17</c:v>
                </c:pt>
                <c:pt idx="6">
                  <c:v>Dec-17</c:v>
                </c:pt>
                <c:pt idx="7">
                  <c:v>Jan-18</c:v>
                </c:pt>
                <c:pt idx="8">
                  <c:v>Feb-18</c:v>
                </c:pt>
                <c:pt idx="9">
                  <c:v>Mar-18</c:v>
                </c:pt>
                <c:pt idx="10">
                  <c:v>Grand Total</c:v>
                </c:pt>
              </c:strCache>
            </c:strRef>
          </c:cat>
          <c:val>
            <c:numRef>
              <c:f>'Dig. Attrition &amp; Retention Data'!$L$39:$L$49</c:f>
              <c:numCache>
                <c:formatCode>General</c:formatCode>
                <c:ptCount val="11"/>
                <c:pt idx="0">
                  <c:v>650</c:v>
                </c:pt>
                <c:pt idx="1">
                  <c:v>530</c:v>
                </c:pt>
                <c:pt idx="2">
                  <c:v>336</c:v>
                </c:pt>
                <c:pt idx="3">
                  <c:v>16</c:v>
                </c:pt>
                <c:pt idx="4">
                  <c:v>0</c:v>
                </c:pt>
                <c:pt idx="5">
                  <c:v>650</c:v>
                </c:pt>
                <c:pt idx="6">
                  <c:v>276</c:v>
                </c:pt>
                <c:pt idx="7">
                  <c:v>539</c:v>
                </c:pt>
                <c:pt idx="8">
                  <c:v>239</c:v>
                </c:pt>
                <c:pt idx="9">
                  <c:v>561</c:v>
                </c:pt>
                <c:pt idx="10">
                  <c:v>3797</c:v>
                </c:pt>
              </c:numCache>
            </c:numRef>
          </c:val>
          <c:extLst>
            <c:ext xmlns:c16="http://schemas.microsoft.com/office/drawing/2014/chart" uri="{C3380CC4-5D6E-409C-BE32-E72D297353CC}">
              <c16:uniqueId val="{00000000-4DBC-4877-9F05-12D4024EB706}"/>
            </c:ext>
          </c:extLst>
        </c:ser>
        <c:ser>
          <c:idx val="1"/>
          <c:order val="1"/>
          <c:tx>
            <c:strRef>
              <c:f>'Dig. Attrition &amp; Retention Data'!$M$38</c:f>
              <c:strCache>
                <c:ptCount val="1"/>
                <c:pt idx="0">
                  <c:v>Other</c:v>
                </c:pt>
              </c:strCache>
            </c:strRef>
          </c:tx>
          <c:spPr>
            <a:solidFill>
              <a:schemeClr val="accent2"/>
            </a:solidFill>
            <a:ln>
              <a:noFill/>
            </a:ln>
            <a:effectLst/>
          </c:spPr>
          <c:invertIfNegative val="0"/>
          <c:cat>
            <c:strRef>
              <c:f>'Dig. Attrition &amp; Retention Data'!$K$39:$K$49</c:f>
              <c:strCache>
                <c:ptCount val="11"/>
                <c:pt idx="0">
                  <c:v>Jun-17</c:v>
                </c:pt>
                <c:pt idx="1">
                  <c:v>Jul-17</c:v>
                </c:pt>
                <c:pt idx="2">
                  <c:v>Aug-17</c:v>
                </c:pt>
                <c:pt idx="3">
                  <c:v>Sep-17</c:v>
                </c:pt>
                <c:pt idx="4">
                  <c:v>Oct-18</c:v>
                </c:pt>
                <c:pt idx="5">
                  <c:v>Nov-17</c:v>
                </c:pt>
                <c:pt idx="6">
                  <c:v>Dec-17</c:v>
                </c:pt>
                <c:pt idx="7">
                  <c:v>Jan-18</c:v>
                </c:pt>
                <c:pt idx="8">
                  <c:v>Feb-18</c:v>
                </c:pt>
                <c:pt idx="9">
                  <c:v>Mar-18</c:v>
                </c:pt>
                <c:pt idx="10">
                  <c:v>Grand Total</c:v>
                </c:pt>
              </c:strCache>
            </c:strRef>
          </c:cat>
          <c:val>
            <c:numRef>
              <c:f>'Dig. Attrition &amp; Retention Data'!$M$39:$M$49</c:f>
              <c:numCache>
                <c:formatCode>General</c:formatCode>
                <c:ptCount val="11"/>
                <c:pt idx="0">
                  <c:v>176</c:v>
                </c:pt>
                <c:pt idx="1">
                  <c:v>165</c:v>
                </c:pt>
                <c:pt idx="2">
                  <c:v>139</c:v>
                </c:pt>
                <c:pt idx="3">
                  <c:v>83</c:v>
                </c:pt>
                <c:pt idx="4">
                  <c:v>121</c:v>
                </c:pt>
                <c:pt idx="5">
                  <c:v>162</c:v>
                </c:pt>
                <c:pt idx="6">
                  <c:v>189</c:v>
                </c:pt>
                <c:pt idx="7">
                  <c:v>163</c:v>
                </c:pt>
                <c:pt idx="8">
                  <c:v>156</c:v>
                </c:pt>
                <c:pt idx="9">
                  <c:v>207</c:v>
                </c:pt>
                <c:pt idx="10">
                  <c:v>1561</c:v>
                </c:pt>
              </c:numCache>
            </c:numRef>
          </c:val>
          <c:extLst>
            <c:ext xmlns:c16="http://schemas.microsoft.com/office/drawing/2014/chart" uri="{C3380CC4-5D6E-409C-BE32-E72D297353CC}">
              <c16:uniqueId val="{00000001-4DBC-4877-9F05-12D4024EB706}"/>
            </c:ext>
          </c:extLst>
        </c:ser>
        <c:dLbls>
          <c:showLegendKey val="0"/>
          <c:showVal val="0"/>
          <c:showCatName val="0"/>
          <c:showSerName val="0"/>
          <c:showPercent val="0"/>
          <c:showBubbleSize val="0"/>
        </c:dLbls>
        <c:gapWidth val="219"/>
        <c:overlap val="-27"/>
        <c:axId val="1119027400"/>
        <c:axId val="1119030024"/>
      </c:barChart>
      <c:catAx>
        <c:axId val="1119027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19030024"/>
        <c:crosses val="autoZero"/>
        <c:auto val="1"/>
        <c:lblAlgn val="ctr"/>
        <c:lblOffset val="100"/>
        <c:noMultiLvlLbl val="0"/>
      </c:catAx>
      <c:valAx>
        <c:axId val="11190300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190274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New</a:t>
            </a:r>
            <a:r>
              <a:rPr lang="en-US" baseline="0"/>
              <a:t> Loyalty Sponsorships and Cancels</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'Dig. Attrition &amp; Retention Data'!$B$37</c:f>
              <c:strCache>
                <c:ptCount val="1"/>
                <c:pt idx="0">
                  <c:v>Sponsorship #s</c:v>
                </c:pt>
              </c:strCache>
            </c:strRef>
          </c:tx>
          <c:spPr>
            <a:solidFill>
              <a:schemeClr val="accent1"/>
            </a:solidFill>
            <a:ln>
              <a:noFill/>
            </a:ln>
            <a:effectLst/>
          </c:spPr>
          <c:invertIfNegative val="0"/>
          <c:cat>
            <c:strRef>
              <c:f>'Dig. Attrition &amp; Retention Data'!$A$38:$A$48</c:f>
              <c:strCache>
                <c:ptCount val="11"/>
                <c:pt idx="0">
                  <c:v>Jun-17</c:v>
                </c:pt>
                <c:pt idx="1">
                  <c:v>Jul-17</c:v>
                </c:pt>
                <c:pt idx="2">
                  <c:v>Aug-17</c:v>
                </c:pt>
                <c:pt idx="3">
                  <c:v>Sep-17</c:v>
                </c:pt>
                <c:pt idx="4">
                  <c:v>Oct-18</c:v>
                </c:pt>
                <c:pt idx="5">
                  <c:v>Nov-17</c:v>
                </c:pt>
                <c:pt idx="6">
                  <c:v>Dec-17</c:v>
                </c:pt>
                <c:pt idx="7">
                  <c:v>Jan-18</c:v>
                </c:pt>
                <c:pt idx="8">
                  <c:v>Feb-18</c:v>
                </c:pt>
                <c:pt idx="9">
                  <c:v>Mar-18</c:v>
                </c:pt>
                <c:pt idx="10">
                  <c:v>Grand Total</c:v>
                </c:pt>
              </c:strCache>
            </c:strRef>
          </c:cat>
          <c:val>
            <c:numRef>
              <c:f>'Dig. Attrition &amp; Retention Data'!$B$38:$B$48</c:f>
              <c:numCache>
                <c:formatCode>General</c:formatCode>
                <c:ptCount val="11"/>
                <c:pt idx="0">
                  <c:v>650</c:v>
                </c:pt>
                <c:pt idx="1">
                  <c:v>530</c:v>
                </c:pt>
                <c:pt idx="2">
                  <c:v>336</c:v>
                </c:pt>
                <c:pt idx="3">
                  <c:v>16</c:v>
                </c:pt>
                <c:pt idx="4">
                  <c:v>0</c:v>
                </c:pt>
                <c:pt idx="5">
                  <c:v>650</c:v>
                </c:pt>
                <c:pt idx="6">
                  <c:v>276</c:v>
                </c:pt>
                <c:pt idx="7">
                  <c:v>539</c:v>
                </c:pt>
                <c:pt idx="8">
                  <c:v>239</c:v>
                </c:pt>
                <c:pt idx="9">
                  <c:v>561</c:v>
                </c:pt>
                <c:pt idx="10">
                  <c:v>3797</c:v>
                </c:pt>
              </c:numCache>
            </c:numRef>
          </c:val>
          <c:extLst>
            <c:ext xmlns:c16="http://schemas.microsoft.com/office/drawing/2014/chart" uri="{C3380CC4-5D6E-409C-BE32-E72D297353CC}">
              <c16:uniqueId val="{00000000-48B8-46A0-BF2D-D29F83CC8376}"/>
            </c:ext>
          </c:extLst>
        </c:ser>
        <c:ser>
          <c:idx val="1"/>
          <c:order val="1"/>
          <c:tx>
            <c:strRef>
              <c:f>'Dig. Attrition &amp; Retention Data'!$C$37</c:f>
              <c:strCache>
                <c:ptCount val="1"/>
                <c:pt idx="0">
                  <c:v>Cancels</c:v>
                </c:pt>
              </c:strCache>
            </c:strRef>
          </c:tx>
          <c:spPr>
            <a:solidFill>
              <a:schemeClr val="accent2"/>
            </a:solidFill>
            <a:ln>
              <a:noFill/>
            </a:ln>
            <a:effectLst/>
          </c:spPr>
          <c:invertIfNegative val="0"/>
          <c:cat>
            <c:strRef>
              <c:f>'Dig. Attrition &amp; Retention Data'!$A$38:$A$48</c:f>
              <c:strCache>
                <c:ptCount val="11"/>
                <c:pt idx="0">
                  <c:v>Jun-17</c:v>
                </c:pt>
                <c:pt idx="1">
                  <c:v>Jul-17</c:v>
                </c:pt>
                <c:pt idx="2">
                  <c:v>Aug-17</c:v>
                </c:pt>
                <c:pt idx="3">
                  <c:v>Sep-17</c:v>
                </c:pt>
                <c:pt idx="4">
                  <c:v>Oct-18</c:v>
                </c:pt>
                <c:pt idx="5">
                  <c:v>Nov-17</c:v>
                </c:pt>
                <c:pt idx="6">
                  <c:v>Dec-17</c:v>
                </c:pt>
                <c:pt idx="7">
                  <c:v>Jan-18</c:v>
                </c:pt>
                <c:pt idx="8">
                  <c:v>Feb-18</c:v>
                </c:pt>
                <c:pt idx="9">
                  <c:v>Mar-18</c:v>
                </c:pt>
                <c:pt idx="10">
                  <c:v>Grand Total</c:v>
                </c:pt>
              </c:strCache>
            </c:strRef>
          </c:cat>
          <c:val>
            <c:numRef>
              <c:f>'Dig. Attrition &amp; Retention Data'!$C$38:$C$48</c:f>
              <c:numCache>
                <c:formatCode>General</c:formatCode>
                <c:ptCount val="11"/>
                <c:pt idx="0">
                  <c:v>565</c:v>
                </c:pt>
                <c:pt idx="1">
                  <c:v>381</c:v>
                </c:pt>
                <c:pt idx="2">
                  <c:v>238</c:v>
                </c:pt>
                <c:pt idx="3">
                  <c:v>11</c:v>
                </c:pt>
                <c:pt idx="5">
                  <c:v>50</c:v>
                </c:pt>
                <c:pt idx="6">
                  <c:v>176</c:v>
                </c:pt>
                <c:pt idx="7">
                  <c:v>252</c:v>
                </c:pt>
                <c:pt idx="8">
                  <c:v>112</c:v>
                </c:pt>
                <c:pt idx="9">
                  <c:v>123</c:v>
                </c:pt>
                <c:pt idx="10">
                  <c:v>1908</c:v>
                </c:pt>
              </c:numCache>
            </c:numRef>
          </c:val>
          <c:extLst>
            <c:ext xmlns:c16="http://schemas.microsoft.com/office/drawing/2014/chart" uri="{C3380CC4-5D6E-409C-BE32-E72D297353CC}">
              <c16:uniqueId val="{00000001-48B8-46A0-BF2D-D29F83CC8376}"/>
            </c:ext>
          </c:extLst>
        </c:ser>
        <c:dLbls>
          <c:showLegendKey val="0"/>
          <c:showVal val="0"/>
          <c:showCatName val="0"/>
          <c:showSerName val="0"/>
          <c:showPercent val="0"/>
          <c:showBubbleSize val="0"/>
        </c:dLbls>
        <c:gapWidth val="150"/>
        <c:overlap val="100"/>
        <c:axId val="386616888"/>
        <c:axId val="386613280"/>
        <c:extLst>
          <c:ext xmlns:c15="http://schemas.microsoft.com/office/drawing/2012/chart" uri="{02D57815-91ED-43cb-92C2-25804820EDAC}">
            <c15:filteredBarSeries>
              <c15:ser>
                <c:idx val="2"/>
                <c:order val="2"/>
                <c:tx>
                  <c:strRef>
                    <c:extLst>
                      <c:ext uri="{02D57815-91ED-43cb-92C2-25804820EDAC}">
                        <c15:formulaRef>
                          <c15:sqref>'Dig. Attrition &amp; Retention Data'!$D$37</c15:sqref>
                        </c15:formulaRef>
                      </c:ext>
                    </c:extLst>
                    <c:strCache>
                      <c:ptCount val="1"/>
                      <c:pt idx="0">
                        <c:v>Other channel sponsorships</c:v>
                      </c:pt>
                    </c:strCache>
                  </c:strRef>
                </c:tx>
                <c:spPr>
                  <a:solidFill>
                    <a:schemeClr val="accent3"/>
                  </a:solidFill>
                  <a:ln>
                    <a:noFill/>
                  </a:ln>
                  <a:effectLst/>
                </c:spPr>
                <c:invertIfNegative val="0"/>
                <c:cat>
                  <c:strRef>
                    <c:extLst>
                      <c:ext uri="{02D57815-91ED-43cb-92C2-25804820EDAC}">
                        <c15:formulaRef>
                          <c15:sqref>'Dig. Attrition &amp; Retention Data'!$A$38:$A$48</c15:sqref>
                        </c15:formulaRef>
                      </c:ext>
                    </c:extLst>
                    <c:strCache>
                      <c:ptCount val="11"/>
                      <c:pt idx="0">
                        <c:v>Jun-17</c:v>
                      </c:pt>
                      <c:pt idx="1">
                        <c:v>Jul-17</c:v>
                      </c:pt>
                      <c:pt idx="2">
                        <c:v>Aug-17</c:v>
                      </c:pt>
                      <c:pt idx="3">
                        <c:v>Sep-17</c:v>
                      </c:pt>
                      <c:pt idx="4">
                        <c:v>Oct-18</c:v>
                      </c:pt>
                      <c:pt idx="5">
                        <c:v>Nov-17</c:v>
                      </c:pt>
                      <c:pt idx="6">
                        <c:v>Dec-17</c:v>
                      </c:pt>
                      <c:pt idx="7">
                        <c:v>Jan-18</c:v>
                      </c:pt>
                      <c:pt idx="8">
                        <c:v>Feb-18</c:v>
                      </c:pt>
                      <c:pt idx="9">
                        <c:v>Mar-18</c:v>
                      </c:pt>
                      <c:pt idx="10">
                        <c:v>Grand Total</c:v>
                      </c:pt>
                    </c:strCache>
                  </c:strRef>
                </c:cat>
                <c:val>
                  <c:numRef>
                    <c:extLst>
                      <c:ext uri="{02D57815-91ED-43cb-92C2-25804820EDAC}">
                        <c15:formulaRef>
                          <c15:sqref>'Dig. Attrition &amp; Retention Data'!$D$38:$D$48</c15:sqref>
                        </c15:formulaRef>
                      </c:ext>
                    </c:extLst>
                    <c:numCache>
                      <c:formatCode>General</c:formatCode>
                      <c:ptCount val="11"/>
                      <c:pt idx="0">
                        <c:v>176</c:v>
                      </c:pt>
                      <c:pt idx="1">
                        <c:v>165</c:v>
                      </c:pt>
                      <c:pt idx="2">
                        <c:v>139</c:v>
                      </c:pt>
                      <c:pt idx="3">
                        <c:v>83</c:v>
                      </c:pt>
                      <c:pt idx="4">
                        <c:v>121</c:v>
                      </c:pt>
                      <c:pt idx="5">
                        <c:v>162</c:v>
                      </c:pt>
                      <c:pt idx="6">
                        <c:v>189</c:v>
                      </c:pt>
                      <c:pt idx="7">
                        <c:v>163</c:v>
                      </c:pt>
                      <c:pt idx="8">
                        <c:v>156</c:v>
                      </c:pt>
                      <c:pt idx="9">
                        <c:v>207</c:v>
                      </c:pt>
                      <c:pt idx="10">
                        <c:v>1561</c:v>
                      </c:pt>
                    </c:numCache>
                  </c:numRef>
                </c:val>
                <c:extLst>
                  <c:ext xmlns:c16="http://schemas.microsoft.com/office/drawing/2014/chart" uri="{C3380CC4-5D6E-409C-BE32-E72D297353CC}">
                    <c16:uniqueId val="{00000002-48B8-46A0-BF2D-D29F83CC8376}"/>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'Dig. Attrition &amp; Retention Data'!$E$37</c15:sqref>
                        </c15:formulaRef>
                      </c:ext>
                    </c:extLst>
                    <c:strCache>
                      <c:ptCount val="1"/>
                    </c:strCache>
                  </c:strRef>
                </c:tx>
                <c:spPr>
                  <a:solidFill>
                    <a:schemeClr val="accent4"/>
                  </a:solidFill>
                  <a:ln>
                    <a:noFill/>
                  </a:ln>
                  <a:effectLst/>
                </c:spPr>
                <c:invertIfNegative val="0"/>
                <c:cat>
                  <c:strRef>
                    <c:extLst xmlns:c15="http://schemas.microsoft.com/office/drawing/2012/chart">
                      <c:ext xmlns:c15="http://schemas.microsoft.com/office/drawing/2012/chart" uri="{02D57815-91ED-43cb-92C2-25804820EDAC}">
                        <c15:formulaRef>
                          <c15:sqref>'Dig. Attrition &amp; Retention Data'!$A$38:$A$48</c15:sqref>
                        </c15:formulaRef>
                      </c:ext>
                    </c:extLst>
                    <c:strCache>
                      <c:ptCount val="11"/>
                      <c:pt idx="0">
                        <c:v>Jun-17</c:v>
                      </c:pt>
                      <c:pt idx="1">
                        <c:v>Jul-17</c:v>
                      </c:pt>
                      <c:pt idx="2">
                        <c:v>Aug-17</c:v>
                      </c:pt>
                      <c:pt idx="3">
                        <c:v>Sep-17</c:v>
                      </c:pt>
                      <c:pt idx="4">
                        <c:v>Oct-18</c:v>
                      </c:pt>
                      <c:pt idx="5">
                        <c:v>Nov-17</c:v>
                      </c:pt>
                      <c:pt idx="6">
                        <c:v>Dec-17</c:v>
                      </c:pt>
                      <c:pt idx="7">
                        <c:v>Jan-18</c:v>
                      </c:pt>
                      <c:pt idx="8">
                        <c:v>Feb-18</c:v>
                      </c:pt>
                      <c:pt idx="9">
                        <c:v>Mar-18</c:v>
                      </c:pt>
                      <c:pt idx="10">
                        <c:v>Grand Total</c:v>
                      </c:pt>
                    </c:strCache>
                  </c:strRef>
                </c:cat>
                <c:val>
                  <c:numRef>
                    <c:extLst xmlns:c15="http://schemas.microsoft.com/office/drawing/2012/chart">
                      <c:ext xmlns:c15="http://schemas.microsoft.com/office/drawing/2012/chart" uri="{02D57815-91ED-43cb-92C2-25804820EDAC}">
                        <c15:formulaRef>
                          <c15:sqref>'Dig. Attrition &amp; Retention Data'!$E$38:$E$48</c15:sqref>
                        </c15:formulaRef>
                      </c:ext>
                    </c:extLst>
                    <c:numCache>
                      <c:formatCode>General</c:formatCode>
                      <c:ptCount val="11"/>
                    </c:numCache>
                  </c:numRef>
                </c:val>
                <c:extLst xmlns:c15="http://schemas.microsoft.com/office/drawing/2012/chart">
                  <c:ext xmlns:c16="http://schemas.microsoft.com/office/drawing/2014/chart" uri="{C3380CC4-5D6E-409C-BE32-E72D297353CC}">
                    <c16:uniqueId val="{00000003-48B8-46A0-BF2D-D29F83CC8376}"/>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'Dig. Attrition &amp; Retention Data'!$F$37</c15:sqref>
                        </c15:formulaRef>
                      </c:ext>
                    </c:extLst>
                    <c:strCache>
                      <c:ptCount val="1"/>
                    </c:strCache>
                  </c:strRef>
                </c:tx>
                <c:spPr>
                  <a:solidFill>
                    <a:schemeClr val="accent5"/>
                  </a:solidFill>
                  <a:ln>
                    <a:noFill/>
                  </a:ln>
                  <a:effectLst/>
                </c:spPr>
                <c:invertIfNegative val="0"/>
                <c:cat>
                  <c:strRef>
                    <c:extLst xmlns:c15="http://schemas.microsoft.com/office/drawing/2012/chart">
                      <c:ext xmlns:c15="http://schemas.microsoft.com/office/drawing/2012/chart" uri="{02D57815-91ED-43cb-92C2-25804820EDAC}">
                        <c15:formulaRef>
                          <c15:sqref>'Dig. Attrition &amp; Retention Data'!$A$38:$A$48</c15:sqref>
                        </c15:formulaRef>
                      </c:ext>
                    </c:extLst>
                    <c:strCache>
                      <c:ptCount val="11"/>
                      <c:pt idx="0">
                        <c:v>Jun-17</c:v>
                      </c:pt>
                      <c:pt idx="1">
                        <c:v>Jul-17</c:v>
                      </c:pt>
                      <c:pt idx="2">
                        <c:v>Aug-17</c:v>
                      </c:pt>
                      <c:pt idx="3">
                        <c:v>Sep-17</c:v>
                      </c:pt>
                      <c:pt idx="4">
                        <c:v>Oct-18</c:v>
                      </c:pt>
                      <c:pt idx="5">
                        <c:v>Nov-17</c:v>
                      </c:pt>
                      <c:pt idx="6">
                        <c:v>Dec-17</c:v>
                      </c:pt>
                      <c:pt idx="7">
                        <c:v>Jan-18</c:v>
                      </c:pt>
                      <c:pt idx="8">
                        <c:v>Feb-18</c:v>
                      </c:pt>
                      <c:pt idx="9">
                        <c:v>Mar-18</c:v>
                      </c:pt>
                      <c:pt idx="10">
                        <c:v>Grand Total</c:v>
                      </c:pt>
                    </c:strCache>
                  </c:strRef>
                </c:cat>
                <c:val>
                  <c:numRef>
                    <c:extLst xmlns:c15="http://schemas.microsoft.com/office/drawing/2012/chart">
                      <c:ext xmlns:c15="http://schemas.microsoft.com/office/drawing/2012/chart" uri="{02D57815-91ED-43cb-92C2-25804820EDAC}">
                        <c15:formulaRef>
                          <c15:sqref>'Dig. Attrition &amp; Retention Data'!$F$38:$F$48</c15:sqref>
                        </c15:formulaRef>
                      </c:ext>
                    </c:extLst>
                    <c:numCache>
                      <c:formatCode>General</c:formatCode>
                      <c:ptCount val="11"/>
                    </c:numCache>
                  </c:numRef>
                </c:val>
                <c:extLst xmlns:c15="http://schemas.microsoft.com/office/drawing/2012/chart">
                  <c:ext xmlns:c16="http://schemas.microsoft.com/office/drawing/2014/chart" uri="{C3380CC4-5D6E-409C-BE32-E72D297353CC}">
                    <c16:uniqueId val="{00000004-48B8-46A0-BF2D-D29F83CC8376}"/>
                  </c:ext>
                </c:extLst>
              </c15:ser>
            </c15:filteredBarSeries>
            <c15:filteredBarSeries>
              <c15:ser>
                <c:idx val="5"/>
                <c:order val="5"/>
                <c:tx>
                  <c:strRef>
                    <c:extLst xmlns:c15="http://schemas.microsoft.com/office/drawing/2012/chart">
                      <c:ext xmlns:c15="http://schemas.microsoft.com/office/drawing/2012/chart" uri="{02D57815-91ED-43cb-92C2-25804820EDAC}">
                        <c15:formulaRef>
                          <c15:sqref>'Dig. Attrition &amp; Retention Data'!$G$37</c15:sqref>
                        </c15:formulaRef>
                      </c:ext>
                    </c:extLst>
                    <c:strCache>
                      <c:ptCount val="1"/>
                    </c:strCache>
                  </c:strRef>
                </c:tx>
                <c:spPr>
                  <a:solidFill>
                    <a:schemeClr val="accent6"/>
                  </a:solidFill>
                  <a:ln>
                    <a:noFill/>
                  </a:ln>
                  <a:effectLst/>
                </c:spPr>
                <c:invertIfNegative val="0"/>
                <c:cat>
                  <c:strRef>
                    <c:extLst xmlns:c15="http://schemas.microsoft.com/office/drawing/2012/chart">
                      <c:ext xmlns:c15="http://schemas.microsoft.com/office/drawing/2012/chart" uri="{02D57815-91ED-43cb-92C2-25804820EDAC}">
                        <c15:formulaRef>
                          <c15:sqref>'Dig. Attrition &amp; Retention Data'!$A$38:$A$48</c15:sqref>
                        </c15:formulaRef>
                      </c:ext>
                    </c:extLst>
                    <c:strCache>
                      <c:ptCount val="11"/>
                      <c:pt idx="0">
                        <c:v>Jun-17</c:v>
                      </c:pt>
                      <c:pt idx="1">
                        <c:v>Jul-17</c:v>
                      </c:pt>
                      <c:pt idx="2">
                        <c:v>Aug-17</c:v>
                      </c:pt>
                      <c:pt idx="3">
                        <c:v>Sep-17</c:v>
                      </c:pt>
                      <c:pt idx="4">
                        <c:v>Oct-18</c:v>
                      </c:pt>
                      <c:pt idx="5">
                        <c:v>Nov-17</c:v>
                      </c:pt>
                      <c:pt idx="6">
                        <c:v>Dec-17</c:v>
                      </c:pt>
                      <c:pt idx="7">
                        <c:v>Jan-18</c:v>
                      </c:pt>
                      <c:pt idx="8">
                        <c:v>Feb-18</c:v>
                      </c:pt>
                      <c:pt idx="9">
                        <c:v>Mar-18</c:v>
                      </c:pt>
                      <c:pt idx="10">
                        <c:v>Grand Total</c:v>
                      </c:pt>
                    </c:strCache>
                  </c:strRef>
                </c:cat>
                <c:val>
                  <c:numRef>
                    <c:extLst xmlns:c15="http://schemas.microsoft.com/office/drawing/2012/chart">
                      <c:ext xmlns:c15="http://schemas.microsoft.com/office/drawing/2012/chart" uri="{02D57815-91ED-43cb-92C2-25804820EDAC}">
                        <c15:formulaRef>
                          <c15:sqref>'Dig. Attrition &amp; Retention Data'!$G$38:$G$48</c15:sqref>
                        </c15:formulaRef>
                      </c:ext>
                    </c:extLst>
                    <c:numCache>
                      <c:formatCode>General</c:formatCode>
                      <c:ptCount val="11"/>
                    </c:numCache>
                  </c:numRef>
                </c:val>
                <c:extLst xmlns:c15="http://schemas.microsoft.com/office/drawing/2012/chart">
                  <c:ext xmlns:c16="http://schemas.microsoft.com/office/drawing/2014/chart" uri="{C3380CC4-5D6E-409C-BE32-E72D297353CC}">
                    <c16:uniqueId val="{00000005-48B8-46A0-BF2D-D29F83CC8376}"/>
                  </c:ext>
                </c:extLst>
              </c15:ser>
            </c15:filteredBarSeries>
            <c15:filteredBarSeries>
              <c15:ser>
                <c:idx val="6"/>
                <c:order val="6"/>
                <c:tx>
                  <c:strRef>
                    <c:extLst xmlns:c15="http://schemas.microsoft.com/office/drawing/2012/chart">
                      <c:ext xmlns:c15="http://schemas.microsoft.com/office/drawing/2012/chart" uri="{02D57815-91ED-43cb-92C2-25804820EDAC}">
                        <c15:formulaRef>
                          <c15:sqref>'Dig. Attrition &amp; Retention Data'!$H$37</c15:sqref>
                        </c15:formulaRef>
                      </c:ext>
                    </c:extLst>
                    <c:strCache>
                      <c:ptCount val="1"/>
                    </c:strCache>
                  </c:strRef>
                </c:tx>
                <c:spPr>
                  <a:solidFill>
                    <a:schemeClr val="accent1">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'Dig. Attrition &amp; Retention Data'!$A$38:$A$48</c15:sqref>
                        </c15:formulaRef>
                      </c:ext>
                    </c:extLst>
                    <c:strCache>
                      <c:ptCount val="11"/>
                      <c:pt idx="0">
                        <c:v>Jun-17</c:v>
                      </c:pt>
                      <c:pt idx="1">
                        <c:v>Jul-17</c:v>
                      </c:pt>
                      <c:pt idx="2">
                        <c:v>Aug-17</c:v>
                      </c:pt>
                      <c:pt idx="3">
                        <c:v>Sep-17</c:v>
                      </c:pt>
                      <c:pt idx="4">
                        <c:v>Oct-18</c:v>
                      </c:pt>
                      <c:pt idx="5">
                        <c:v>Nov-17</c:v>
                      </c:pt>
                      <c:pt idx="6">
                        <c:v>Dec-17</c:v>
                      </c:pt>
                      <c:pt idx="7">
                        <c:v>Jan-18</c:v>
                      </c:pt>
                      <c:pt idx="8">
                        <c:v>Feb-18</c:v>
                      </c:pt>
                      <c:pt idx="9">
                        <c:v>Mar-18</c:v>
                      </c:pt>
                      <c:pt idx="10">
                        <c:v>Grand Total</c:v>
                      </c:pt>
                    </c:strCache>
                  </c:strRef>
                </c:cat>
                <c:val>
                  <c:numRef>
                    <c:extLst xmlns:c15="http://schemas.microsoft.com/office/drawing/2012/chart">
                      <c:ext xmlns:c15="http://schemas.microsoft.com/office/drawing/2012/chart" uri="{02D57815-91ED-43cb-92C2-25804820EDAC}">
                        <c15:formulaRef>
                          <c15:sqref>'Dig. Attrition &amp; Retention Data'!$H$38:$H$48</c15:sqref>
                        </c15:formulaRef>
                      </c:ext>
                    </c:extLst>
                    <c:numCache>
                      <c:formatCode>General</c:formatCode>
                      <c:ptCount val="11"/>
                    </c:numCache>
                  </c:numRef>
                </c:val>
                <c:extLst xmlns:c15="http://schemas.microsoft.com/office/drawing/2012/chart">
                  <c:ext xmlns:c16="http://schemas.microsoft.com/office/drawing/2014/chart" uri="{C3380CC4-5D6E-409C-BE32-E72D297353CC}">
                    <c16:uniqueId val="{00000006-48B8-46A0-BF2D-D29F83CC8376}"/>
                  </c:ext>
                </c:extLst>
              </c15:ser>
            </c15:filteredBarSeries>
            <c15:filteredBarSeries>
              <c15:ser>
                <c:idx val="7"/>
                <c:order val="7"/>
                <c:tx>
                  <c:strRef>
                    <c:extLst xmlns:c15="http://schemas.microsoft.com/office/drawing/2012/chart">
                      <c:ext xmlns:c15="http://schemas.microsoft.com/office/drawing/2012/chart" uri="{02D57815-91ED-43cb-92C2-25804820EDAC}">
                        <c15:formulaRef>
                          <c15:sqref>'Dig. Attrition &amp; Retention Data'!$I$37</c15:sqref>
                        </c15:formulaRef>
                      </c:ext>
                    </c:extLst>
                    <c:strCache>
                      <c:ptCount val="1"/>
                    </c:strCache>
                  </c:strRef>
                </c:tx>
                <c:spPr>
                  <a:solidFill>
                    <a:schemeClr val="accent2">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'Dig. Attrition &amp; Retention Data'!$A$38:$A$48</c15:sqref>
                        </c15:formulaRef>
                      </c:ext>
                    </c:extLst>
                    <c:strCache>
                      <c:ptCount val="11"/>
                      <c:pt idx="0">
                        <c:v>Jun-17</c:v>
                      </c:pt>
                      <c:pt idx="1">
                        <c:v>Jul-17</c:v>
                      </c:pt>
                      <c:pt idx="2">
                        <c:v>Aug-17</c:v>
                      </c:pt>
                      <c:pt idx="3">
                        <c:v>Sep-17</c:v>
                      </c:pt>
                      <c:pt idx="4">
                        <c:v>Oct-18</c:v>
                      </c:pt>
                      <c:pt idx="5">
                        <c:v>Nov-17</c:v>
                      </c:pt>
                      <c:pt idx="6">
                        <c:v>Dec-17</c:v>
                      </c:pt>
                      <c:pt idx="7">
                        <c:v>Jan-18</c:v>
                      </c:pt>
                      <c:pt idx="8">
                        <c:v>Feb-18</c:v>
                      </c:pt>
                      <c:pt idx="9">
                        <c:v>Mar-18</c:v>
                      </c:pt>
                      <c:pt idx="10">
                        <c:v>Grand Total</c:v>
                      </c:pt>
                    </c:strCache>
                  </c:strRef>
                </c:cat>
                <c:val>
                  <c:numRef>
                    <c:extLst xmlns:c15="http://schemas.microsoft.com/office/drawing/2012/chart">
                      <c:ext xmlns:c15="http://schemas.microsoft.com/office/drawing/2012/chart" uri="{02D57815-91ED-43cb-92C2-25804820EDAC}">
                        <c15:formulaRef>
                          <c15:sqref>'Dig. Attrition &amp; Retention Data'!$I$38:$I$48</c15:sqref>
                        </c15:formulaRef>
                      </c:ext>
                    </c:extLst>
                    <c:numCache>
                      <c:formatCode>General</c:formatCode>
                      <c:ptCount val="11"/>
                    </c:numCache>
                  </c:numRef>
                </c:val>
                <c:extLst xmlns:c15="http://schemas.microsoft.com/office/drawing/2012/chart">
                  <c:ext xmlns:c16="http://schemas.microsoft.com/office/drawing/2014/chart" uri="{C3380CC4-5D6E-409C-BE32-E72D297353CC}">
                    <c16:uniqueId val="{00000007-48B8-46A0-BF2D-D29F83CC8376}"/>
                  </c:ext>
                </c:extLst>
              </c15:ser>
            </c15:filteredBarSeries>
            <c15:filteredBarSeries>
              <c15:ser>
                <c:idx val="8"/>
                <c:order val="8"/>
                <c:tx>
                  <c:strRef>
                    <c:extLst xmlns:c15="http://schemas.microsoft.com/office/drawing/2012/chart">
                      <c:ext xmlns:c15="http://schemas.microsoft.com/office/drawing/2012/chart" uri="{02D57815-91ED-43cb-92C2-25804820EDAC}">
                        <c15:formulaRef>
                          <c15:sqref>'Dig. Attrition &amp; Retention Data'!$J$37</c15:sqref>
                        </c15:formulaRef>
                      </c:ext>
                    </c:extLst>
                    <c:strCache>
                      <c:ptCount val="1"/>
                    </c:strCache>
                  </c:strRef>
                </c:tx>
                <c:spPr>
                  <a:solidFill>
                    <a:schemeClr val="accent3">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'Dig. Attrition &amp; Retention Data'!$A$38:$A$48</c15:sqref>
                        </c15:formulaRef>
                      </c:ext>
                    </c:extLst>
                    <c:strCache>
                      <c:ptCount val="11"/>
                      <c:pt idx="0">
                        <c:v>Jun-17</c:v>
                      </c:pt>
                      <c:pt idx="1">
                        <c:v>Jul-17</c:v>
                      </c:pt>
                      <c:pt idx="2">
                        <c:v>Aug-17</c:v>
                      </c:pt>
                      <c:pt idx="3">
                        <c:v>Sep-17</c:v>
                      </c:pt>
                      <c:pt idx="4">
                        <c:v>Oct-18</c:v>
                      </c:pt>
                      <c:pt idx="5">
                        <c:v>Nov-17</c:v>
                      </c:pt>
                      <c:pt idx="6">
                        <c:v>Dec-17</c:v>
                      </c:pt>
                      <c:pt idx="7">
                        <c:v>Jan-18</c:v>
                      </c:pt>
                      <c:pt idx="8">
                        <c:v>Feb-18</c:v>
                      </c:pt>
                      <c:pt idx="9">
                        <c:v>Mar-18</c:v>
                      </c:pt>
                      <c:pt idx="10">
                        <c:v>Grand Total</c:v>
                      </c:pt>
                    </c:strCache>
                  </c:strRef>
                </c:cat>
                <c:val>
                  <c:numRef>
                    <c:extLst xmlns:c15="http://schemas.microsoft.com/office/drawing/2012/chart">
                      <c:ext xmlns:c15="http://schemas.microsoft.com/office/drawing/2012/chart" uri="{02D57815-91ED-43cb-92C2-25804820EDAC}">
                        <c15:formulaRef>
                          <c15:sqref>'Dig. Attrition &amp; Retention Data'!$J$38:$J$48</c15:sqref>
                        </c15:formulaRef>
                      </c:ext>
                    </c:extLst>
                    <c:numCache>
                      <c:formatCode>General</c:formatCode>
                      <c:ptCount val="11"/>
                    </c:numCache>
                  </c:numRef>
                </c:val>
                <c:extLst xmlns:c15="http://schemas.microsoft.com/office/drawing/2012/chart">
                  <c:ext xmlns:c16="http://schemas.microsoft.com/office/drawing/2014/chart" uri="{C3380CC4-5D6E-409C-BE32-E72D297353CC}">
                    <c16:uniqueId val="{00000008-48B8-46A0-BF2D-D29F83CC8376}"/>
                  </c:ext>
                </c:extLst>
              </c15:ser>
            </c15:filteredBarSeries>
            <c15:filteredBarSeries>
              <c15:ser>
                <c:idx val="9"/>
                <c:order val="9"/>
                <c:tx>
                  <c:strRef>
                    <c:extLst xmlns:c15="http://schemas.microsoft.com/office/drawing/2012/chart">
                      <c:ext xmlns:c15="http://schemas.microsoft.com/office/drawing/2012/chart" uri="{02D57815-91ED-43cb-92C2-25804820EDAC}">
                        <c15:formulaRef>
                          <c15:sqref>'Dig. Attrition &amp; Retention Data'!$K$37</c15:sqref>
                        </c15:formulaRef>
                      </c:ext>
                    </c:extLst>
                    <c:strCache>
                      <c:ptCount val="1"/>
                    </c:strCache>
                  </c:strRef>
                </c:tx>
                <c:spPr>
                  <a:solidFill>
                    <a:schemeClr val="accent4">
                      <a:lumMod val="60000"/>
                    </a:schemeClr>
                  </a:solidFill>
                  <a:ln>
                    <a:noFill/>
                  </a:ln>
                  <a:effectLst/>
                </c:spPr>
                <c:invertIfNegative val="0"/>
                <c:cat>
                  <c:strRef>
                    <c:extLst xmlns:c15="http://schemas.microsoft.com/office/drawing/2012/chart">
                      <c:ext xmlns:c15="http://schemas.microsoft.com/office/drawing/2012/chart" uri="{02D57815-91ED-43cb-92C2-25804820EDAC}">
                        <c15:formulaRef>
                          <c15:sqref>'Dig. Attrition &amp; Retention Data'!$A$38:$A$48</c15:sqref>
                        </c15:formulaRef>
                      </c:ext>
                    </c:extLst>
                    <c:strCache>
                      <c:ptCount val="11"/>
                      <c:pt idx="0">
                        <c:v>Jun-17</c:v>
                      </c:pt>
                      <c:pt idx="1">
                        <c:v>Jul-17</c:v>
                      </c:pt>
                      <c:pt idx="2">
                        <c:v>Aug-17</c:v>
                      </c:pt>
                      <c:pt idx="3">
                        <c:v>Sep-17</c:v>
                      </c:pt>
                      <c:pt idx="4">
                        <c:v>Oct-18</c:v>
                      </c:pt>
                      <c:pt idx="5">
                        <c:v>Nov-17</c:v>
                      </c:pt>
                      <c:pt idx="6">
                        <c:v>Dec-17</c:v>
                      </c:pt>
                      <c:pt idx="7">
                        <c:v>Jan-18</c:v>
                      </c:pt>
                      <c:pt idx="8">
                        <c:v>Feb-18</c:v>
                      </c:pt>
                      <c:pt idx="9">
                        <c:v>Mar-18</c:v>
                      </c:pt>
                      <c:pt idx="10">
                        <c:v>Grand Total</c:v>
                      </c:pt>
                    </c:strCache>
                  </c:strRef>
                </c:cat>
                <c:val>
                  <c:numRef>
                    <c:extLst xmlns:c15="http://schemas.microsoft.com/office/drawing/2012/chart">
                      <c:ext xmlns:c15="http://schemas.microsoft.com/office/drawing/2012/chart" uri="{02D57815-91ED-43cb-92C2-25804820EDAC}">
                        <c15:formulaRef>
                          <c15:sqref>'Dig. Attrition &amp; Retention Data'!$K$38:$K$48</c15:sqref>
                        </c15:formulaRef>
                      </c:ext>
                    </c:extLst>
                    <c:numCache>
                      <c:formatCode>mmm\-yy</c:formatCode>
                      <c:ptCount val="11"/>
                      <c:pt idx="0" formatCode="General">
                        <c:v>0</c:v>
                      </c:pt>
                      <c:pt idx="1">
                        <c:v>42887</c:v>
                      </c:pt>
                      <c:pt idx="2">
                        <c:v>42917</c:v>
                      </c:pt>
                      <c:pt idx="3">
                        <c:v>42948</c:v>
                      </c:pt>
                      <c:pt idx="4">
                        <c:v>42979</c:v>
                      </c:pt>
                      <c:pt idx="5">
                        <c:v>43390</c:v>
                      </c:pt>
                      <c:pt idx="6">
                        <c:v>43040</c:v>
                      </c:pt>
                      <c:pt idx="7">
                        <c:v>43070</c:v>
                      </c:pt>
                      <c:pt idx="8">
                        <c:v>43101</c:v>
                      </c:pt>
                      <c:pt idx="9">
                        <c:v>43132</c:v>
                      </c:pt>
                      <c:pt idx="10">
                        <c:v>43160</c:v>
                      </c:pt>
                    </c:numCache>
                  </c:numRef>
                </c:val>
                <c:extLst xmlns:c15="http://schemas.microsoft.com/office/drawing/2012/chart">
                  <c:ext xmlns:c16="http://schemas.microsoft.com/office/drawing/2014/chart" uri="{C3380CC4-5D6E-409C-BE32-E72D297353CC}">
                    <c16:uniqueId val="{00000009-48B8-46A0-BF2D-D29F83CC8376}"/>
                  </c:ext>
                </c:extLst>
              </c15:ser>
            </c15:filteredBarSeries>
          </c:ext>
        </c:extLst>
      </c:barChart>
      <c:catAx>
        <c:axId val="386616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86613280"/>
        <c:crosses val="autoZero"/>
        <c:auto val="1"/>
        <c:lblAlgn val="ctr"/>
        <c:lblOffset val="100"/>
        <c:noMultiLvlLbl val="0"/>
      </c:catAx>
      <c:valAx>
        <c:axId val="3866132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866168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8669A1E-D45C-4B53-9013-7F022CC6B949}" type="datetimeFigureOut">
              <a:rPr lang="en-US" smtClean="0"/>
              <a:t>5/16/2018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A345EE-F1E4-4DB2-ACE0-DDB34887D47D}" type="slidenum">
              <a:rPr lang="en-US" smtClean="0"/>
              <a:t>‹#›</a:t>
            </a:fld>
            <a:endParaRPr lang="en-US"/>
          </a:p>
        </p:txBody>
      </p:sp>
    </p:spTree>
    <p:extLst>
      <p:ext uri="{BB962C8B-B14F-4D97-AF65-F5344CB8AC3E}">
        <p14:creationId xmlns:p14="http://schemas.microsoft.com/office/powerpoint/2010/main" val="2931780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669A1E-D45C-4B53-9013-7F022CC6B949}" type="datetimeFigureOut">
              <a:rPr lang="en-US" smtClean="0"/>
              <a:t>5/16/2018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A345EE-F1E4-4DB2-ACE0-DDB34887D47D}" type="slidenum">
              <a:rPr lang="en-US" smtClean="0"/>
              <a:t>‹#›</a:t>
            </a:fld>
            <a:endParaRPr lang="en-US"/>
          </a:p>
        </p:txBody>
      </p:sp>
    </p:spTree>
    <p:extLst>
      <p:ext uri="{BB962C8B-B14F-4D97-AF65-F5344CB8AC3E}">
        <p14:creationId xmlns:p14="http://schemas.microsoft.com/office/powerpoint/2010/main" val="1547037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669A1E-D45C-4B53-9013-7F022CC6B949}" type="datetimeFigureOut">
              <a:rPr lang="en-US" smtClean="0"/>
              <a:t>5/16/2018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A345EE-F1E4-4DB2-ACE0-DDB34887D47D}" type="slidenum">
              <a:rPr lang="en-US" smtClean="0"/>
              <a:t>‹#›</a:t>
            </a:fld>
            <a:endParaRPr lang="en-US"/>
          </a:p>
        </p:txBody>
      </p:sp>
    </p:spTree>
    <p:extLst>
      <p:ext uri="{BB962C8B-B14F-4D97-AF65-F5344CB8AC3E}">
        <p14:creationId xmlns:p14="http://schemas.microsoft.com/office/powerpoint/2010/main" val="2317783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669A1E-D45C-4B53-9013-7F022CC6B949}" type="datetimeFigureOut">
              <a:rPr lang="en-US" smtClean="0"/>
              <a:t>5/16/2018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A345EE-F1E4-4DB2-ACE0-DDB34887D47D}" type="slidenum">
              <a:rPr lang="en-US" smtClean="0"/>
              <a:t>‹#›</a:t>
            </a:fld>
            <a:endParaRPr lang="en-US"/>
          </a:p>
        </p:txBody>
      </p:sp>
    </p:spTree>
    <p:extLst>
      <p:ext uri="{BB962C8B-B14F-4D97-AF65-F5344CB8AC3E}">
        <p14:creationId xmlns:p14="http://schemas.microsoft.com/office/powerpoint/2010/main" val="3186696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8669A1E-D45C-4B53-9013-7F022CC6B949}" type="datetimeFigureOut">
              <a:rPr lang="en-US" smtClean="0"/>
              <a:t>5/16/2018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A345EE-F1E4-4DB2-ACE0-DDB34887D47D}" type="slidenum">
              <a:rPr lang="en-US" smtClean="0"/>
              <a:t>‹#›</a:t>
            </a:fld>
            <a:endParaRPr lang="en-US"/>
          </a:p>
        </p:txBody>
      </p:sp>
    </p:spTree>
    <p:extLst>
      <p:ext uri="{BB962C8B-B14F-4D97-AF65-F5344CB8AC3E}">
        <p14:creationId xmlns:p14="http://schemas.microsoft.com/office/powerpoint/2010/main" val="1448659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8669A1E-D45C-4B53-9013-7F022CC6B949}" type="datetimeFigureOut">
              <a:rPr lang="en-US" smtClean="0"/>
              <a:t>5/16/2018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A345EE-F1E4-4DB2-ACE0-DDB34887D47D}" type="slidenum">
              <a:rPr lang="en-US" smtClean="0"/>
              <a:t>‹#›</a:t>
            </a:fld>
            <a:endParaRPr lang="en-US"/>
          </a:p>
        </p:txBody>
      </p:sp>
    </p:spTree>
    <p:extLst>
      <p:ext uri="{BB962C8B-B14F-4D97-AF65-F5344CB8AC3E}">
        <p14:creationId xmlns:p14="http://schemas.microsoft.com/office/powerpoint/2010/main" val="1523479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8669A1E-D45C-4B53-9013-7F022CC6B949}" type="datetimeFigureOut">
              <a:rPr lang="en-US" smtClean="0"/>
              <a:t>5/16/2018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A345EE-F1E4-4DB2-ACE0-DDB34887D47D}" type="slidenum">
              <a:rPr lang="en-US" smtClean="0"/>
              <a:t>‹#›</a:t>
            </a:fld>
            <a:endParaRPr lang="en-US"/>
          </a:p>
        </p:txBody>
      </p:sp>
    </p:spTree>
    <p:extLst>
      <p:ext uri="{BB962C8B-B14F-4D97-AF65-F5344CB8AC3E}">
        <p14:creationId xmlns:p14="http://schemas.microsoft.com/office/powerpoint/2010/main" val="1918515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8669A1E-D45C-4B53-9013-7F022CC6B949}" type="datetimeFigureOut">
              <a:rPr lang="en-US" smtClean="0"/>
              <a:t>5/16/2018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A345EE-F1E4-4DB2-ACE0-DDB34887D47D}" type="slidenum">
              <a:rPr lang="en-US" smtClean="0"/>
              <a:t>‹#›</a:t>
            </a:fld>
            <a:endParaRPr lang="en-US"/>
          </a:p>
        </p:txBody>
      </p:sp>
    </p:spTree>
    <p:extLst>
      <p:ext uri="{BB962C8B-B14F-4D97-AF65-F5344CB8AC3E}">
        <p14:creationId xmlns:p14="http://schemas.microsoft.com/office/powerpoint/2010/main" val="3226664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669A1E-D45C-4B53-9013-7F022CC6B949}" type="datetimeFigureOut">
              <a:rPr lang="en-US" smtClean="0"/>
              <a:t>5/16/2018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A345EE-F1E4-4DB2-ACE0-DDB34887D47D}" type="slidenum">
              <a:rPr lang="en-US" smtClean="0"/>
              <a:t>‹#›</a:t>
            </a:fld>
            <a:endParaRPr lang="en-US"/>
          </a:p>
        </p:txBody>
      </p:sp>
    </p:spTree>
    <p:extLst>
      <p:ext uri="{BB962C8B-B14F-4D97-AF65-F5344CB8AC3E}">
        <p14:creationId xmlns:p14="http://schemas.microsoft.com/office/powerpoint/2010/main" val="1537622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8669A1E-D45C-4B53-9013-7F022CC6B949}" type="datetimeFigureOut">
              <a:rPr lang="en-US" smtClean="0"/>
              <a:t>5/16/2018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A345EE-F1E4-4DB2-ACE0-DDB34887D47D}" type="slidenum">
              <a:rPr lang="en-US" smtClean="0"/>
              <a:t>‹#›</a:t>
            </a:fld>
            <a:endParaRPr lang="en-US"/>
          </a:p>
        </p:txBody>
      </p:sp>
    </p:spTree>
    <p:extLst>
      <p:ext uri="{BB962C8B-B14F-4D97-AF65-F5344CB8AC3E}">
        <p14:creationId xmlns:p14="http://schemas.microsoft.com/office/powerpoint/2010/main" val="910484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8669A1E-D45C-4B53-9013-7F022CC6B949}" type="datetimeFigureOut">
              <a:rPr lang="en-US" smtClean="0"/>
              <a:t>5/16/2018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A345EE-F1E4-4DB2-ACE0-DDB34887D47D}" type="slidenum">
              <a:rPr lang="en-US" smtClean="0"/>
              <a:t>‹#›</a:t>
            </a:fld>
            <a:endParaRPr lang="en-US"/>
          </a:p>
        </p:txBody>
      </p:sp>
    </p:spTree>
    <p:extLst>
      <p:ext uri="{BB962C8B-B14F-4D97-AF65-F5344CB8AC3E}">
        <p14:creationId xmlns:p14="http://schemas.microsoft.com/office/powerpoint/2010/main" val="3694292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669A1E-D45C-4B53-9013-7F022CC6B949}" type="datetimeFigureOut">
              <a:rPr lang="en-US" smtClean="0"/>
              <a:t>5/16/2018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A345EE-F1E4-4DB2-ACE0-DDB34887D47D}" type="slidenum">
              <a:rPr lang="en-US" smtClean="0"/>
              <a:t>‹#›</a:t>
            </a:fld>
            <a:endParaRPr lang="en-US"/>
          </a:p>
        </p:txBody>
      </p:sp>
    </p:spTree>
    <p:extLst>
      <p:ext uri="{BB962C8B-B14F-4D97-AF65-F5344CB8AC3E}">
        <p14:creationId xmlns:p14="http://schemas.microsoft.com/office/powerpoint/2010/main" val="34086799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97936F9-E166-48F8-B55A-8687D5545CFE}"/>
              </a:ext>
            </a:extLst>
          </p:cNvPr>
          <p:cNvSpPr txBox="1"/>
          <p:nvPr/>
        </p:nvSpPr>
        <p:spPr>
          <a:xfrm>
            <a:off x="-2328032" y="312769"/>
            <a:ext cx="8488871" cy="584775"/>
          </a:xfrm>
          <a:prstGeom prst="rect">
            <a:avLst/>
          </a:prstGeom>
          <a:noFill/>
        </p:spPr>
        <p:txBody>
          <a:bodyPr wrap="square" rtlCol="0">
            <a:spAutoFit/>
          </a:bodyPr>
          <a:lstStyle/>
          <a:p>
            <a:pPr algn="ctr"/>
            <a:r>
              <a:rPr lang="en-US" sz="3200" dirty="0">
                <a:latin typeface="Gill Sans MT" panose="020B0502020104020203" pitchFamily="34" charset="0"/>
                <a:ea typeface="Oswald" charset="0"/>
                <a:cs typeface="Oswald" charset="0"/>
              </a:rPr>
              <a:t>Digital Acquisition</a:t>
            </a:r>
          </a:p>
        </p:txBody>
      </p:sp>
      <p:sp>
        <p:nvSpPr>
          <p:cNvPr id="25" name="Text Box 3">
            <a:extLst>
              <a:ext uri="{FF2B5EF4-FFF2-40B4-BE49-F238E27FC236}">
                <a16:creationId xmlns:a16="http://schemas.microsoft.com/office/drawing/2014/main" id="{5BC0DD9E-004D-4B75-ADD0-FE0BD7303B0F}"/>
              </a:ext>
            </a:extLst>
          </p:cNvPr>
          <p:cNvSpPr txBox="1">
            <a:spLocks noChangeArrowheads="1"/>
          </p:cNvSpPr>
          <p:nvPr/>
        </p:nvSpPr>
        <p:spPr bwMode="auto">
          <a:xfrm>
            <a:off x="395558" y="897544"/>
            <a:ext cx="7293542" cy="45719"/>
          </a:xfrm>
          <a:prstGeom prst="rect">
            <a:avLst/>
          </a:prstGeom>
          <a:solidFill>
            <a:srgbClr val="009242"/>
          </a:solidFill>
          <a:ln>
            <a:noFill/>
          </a:ln>
          <a:effectLs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endParaRPr lang="en-US" sz="900"/>
          </a:p>
          <a:p>
            <a:pPr>
              <a:spcBef>
                <a:spcPct val="50000"/>
              </a:spcBef>
            </a:pPr>
            <a:endParaRPr lang="en-US" sz="900"/>
          </a:p>
          <a:p>
            <a:pPr>
              <a:spcBef>
                <a:spcPct val="50000"/>
              </a:spcBef>
            </a:pPr>
            <a:endParaRPr lang="en-US" sz="900"/>
          </a:p>
        </p:txBody>
      </p:sp>
      <p:pic>
        <p:nvPicPr>
          <p:cNvPr id="45" name="Picture 2">
            <a:extLst>
              <a:ext uri="{FF2B5EF4-FFF2-40B4-BE49-F238E27FC236}">
                <a16:creationId xmlns:a16="http://schemas.microsoft.com/office/drawing/2014/main" id="{E85554F1-3592-468C-A30B-27FB1A13AB20}"/>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2109" b="23781"/>
          <a:stretch/>
        </p:blipFill>
        <p:spPr bwMode="auto">
          <a:xfrm>
            <a:off x="6670892" y="5931243"/>
            <a:ext cx="2275402" cy="7661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Chart 6">
            <a:extLst>
              <a:ext uri="{FF2B5EF4-FFF2-40B4-BE49-F238E27FC236}">
                <a16:creationId xmlns:a16="http://schemas.microsoft.com/office/drawing/2014/main" id="{8842F1A2-9F06-458D-9FAF-0A7E03E8025D}"/>
              </a:ext>
            </a:extLst>
          </p:cNvPr>
          <p:cNvGraphicFramePr>
            <a:graphicFrameLocks/>
          </p:cNvGraphicFramePr>
          <p:nvPr>
            <p:extLst>
              <p:ext uri="{D42A27DB-BD31-4B8C-83A1-F6EECF244321}">
                <p14:modId xmlns:p14="http://schemas.microsoft.com/office/powerpoint/2010/main" val="1771161484"/>
              </p:ext>
            </p:extLst>
          </p:nvPr>
        </p:nvGraphicFramePr>
        <p:xfrm>
          <a:off x="734096" y="1585134"/>
          <a:ext cx="7611414" cy="4282746"/>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A6287084-B8DF-4E84-B64B-5490BA97A414}"/>
              </a:ext>
            </a:extLst>
          </p:cNvPr>
          <p:cNvSpPr txBox="1"/>
          <p:nvPr/>
        </p:nvSpPr>
        <p:spPr>
          <a:xfrm>
            <a:off x="1141966" y="5931243"/>
            <a:ext cx="6109252" cy="215444"/>
          </a:xfrm>
          <a:prstGeom prst="rect">
            <a:avLst/>
          </a:prstGeom>
          <a:noFill/>
        </p:spPr>
        <p:txBody>
          <a:bodyPr wrap="square" rtlCol="0">
            <a:spAutoFit/>
          </a:bodyPr>
          <a:lstStyle/>
          <a:p>
            <a:r>
              <a:rPr lang="en-US" sz="1200" baseline="30000" dirty="0">
                <a:latin typeface="Century Gothic" panose="020B0502020202020204" pitchFamily="34" charset="0"/>
                <a:ea typeface="Oswald" charset="0"/>
                <a:cs typeface="Oswald" charset="0"/>
              </a:rPr>
              <a:t>Note: No paid media used the months of September and October</a:t>
            </a:r>
          </a:p>
        </p:txBody>
      </p:sp>
    </p:spTree>
    <p:extLst>
      <p:ext uri="{BB962C8B-B14F-4D97-AF65-F5344CB8AC3E}">
        <p14:creationId xmlns:p14="http://schemas.microsoft.com/office/powerpoint/2010/main" val="1339035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97936F9-E166-48F8-B55A-8687D5545CFE}"/>
              </a:ext>
            </a:extLst>
          </p:cNvPr>
          <p:cNvSpPr txBox="1"/>
          <p:nvPr/>
        </p:nvSpPr>
        <p:spPr>
          <a:xfrm>
            <a:off x="-1323480" y="266656"/>
            <a:ext cx="8488871" cy="584775"/>
          </a:xfrm>
          <a:prstGeom prst="rect">
            <a:avLst/>
          </a:prstGeom>
          <a:noFill/>
        </p:spPr>
        <p:txBody>
          <a:bodyPr wrap="square" rtlCol="0">
            <a:spAutoFit/>
          </a:bodyPr>
          <a:lstStyle/>
          <a:p>
            <a:pPr algn="ctr"/>
            <a:r>
              <a:rPr lang="en-US" sz="3200" dirty="0">
                <a:latin typeface="Gill Sans MT" panose="020B0502020104020203" pitchFamily="34" charset="0"/>
                <a:ea typeface="Oswald" charset="0"/>
                <a:cs typeface="Oswald" charset="0"/>
              </a:rPr>
              <a:t>Loyalty Program - Conversions</a:t>
            </a:r>
          </a:p>
        </p:txBody>
      </p:sp>
      <p:sp>
        <p:nvSpPr>
          <p:cNvPr id="25" name="Text Box 3">
            <a:extLst>
              <a:ext uri="{FF2B5EF4-FFF2-40B4-BE49-F238E27FC236}">
                <a16:creationId xmlns:a16="http://schemas.microsoft.com/office/drawing/2014/main" id="{5BC0DD9E-004D-4B75-ADD0-FE0BD7303B0F}"/>
              </a:ext>
            </a:extLst>
          </p:cNvPr>
          <p:cNvSpPr txBox="1">
            <a:spLocks noChangeArrowheads="1"/>
          </p:cNvSpPr>
          <p:nvPr/>
        </p:nvSpPr>
        <p:spPr bwMode="auto">
          <a:xfrm>
            <a:off x="395558" y="897544"/>
            <a:ext cx="7293542" cy="45719"/>
          </a:xfrm>
          <a:prstGeom prst="rect">
            <a:avLst/>
          </a:prstGeom>
          <a:solidFill>
            <a:srgbClr val="009242"/>
          </a:solidFill>
          <a:ln>
            <a:noFill/>
          </a:ln>
          <a:effectLs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endParaRPr lang="en-US" sz="900"/>
          </a:p>
          <a:p>
            <a:pPr>
              <a:spcBef>
                <a:spcPct val="50000"/>
              </a:spcBef>
            </a:pPr>
            <a:endParaRPr lang="en-US" sz="900"/>
          </a:p>
          <a:p>
            <a:pPr>
              <a:spcBef>
                <a:spcPct val="50000"/>
              </a:spcBef>
            </a:pPr>
            <a:endParaRPr lang="en-US" sz="900"/>
          </a:p>
        </p:txBody>
      </p:sp>
      <p:pic>
        <p:nvPicPr>
          <p:cNvPr id="45" name="Picture 2">
            <a:extLst>
              <a:ext uri="{FF2B5EF4-FFF2-40B4-BE49-F238E27FC236}">
                <a16:creationId xmlns:a16="http://schemas.microsoft.com/office/drawing/2014/main" id="{E85554F1-3592-468C-A30B-27FB1A13AB20}"/>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2109" b="23781"/>
          <a:stretch/>
        </p:blipFill>
        <p:spPr bwMode="auto">
          <a:xfrm>
            <a:off x="6670892" y="5931243"/>
            <a:ext cx="2275402" cy="7661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Chart 6">
            <a:extLst>
              <a:ext uri="{FF2B5EF4-FFF2-40B4-BE49-F238E27FC236}">
                <a16:creationId xmlns:a16="http://schemas.microsoft.com/office/drawing/2014/main" id="{473CCFE0-9534-4A70-8E85-C6878AFDC5F8}"/>
              </a:ext>
            </a:extLst>
          </p:cNvPr>
          <p:cNvGraphicFramePr>
            <a:graphicFrameLocks/>
          </p:cNvGraphicFramePr>
          <p:nvPr>
            <p:extLst>
              <p:ext uri="{D42A27DB-BD31-4B8C-83A1-F6EECF244321}">
                <p14:modId xmlns:p14="http://schemas.microsoft.com/office/powerpoint/2010/main" val="3286510986"/>
              </p:ext>
            </p:extLst>
          </p:nvPr>
        </p:nvGraphicFramePr>
        <p:xfrm>
          <a:off x="785612" y="1743920"/>
          <a:ext cx="7646615" cy="401932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C80FBBCC-49D8-4227-BA5C-43DC8970D017}"/>
              </a:ext>
            </a:extLst>
          </p:cNvPr>
          <p:cNvSpPr txBox="1"/>
          <p:nvPr/>
        </p:nvSpPr>
        <p:spPr>
          <a:xfrm>
            <a:off x="1127571" y="5931243"/>
            <a:ext cx="6109252" cy="215444"/>
          </a:xfrm>
          <a:prstGeom prst="rect">
            <a:avLst/>
          </a:prstGeom>
          <a:noFill/>
        </p:spPr>
        <p:txBody>
          <a:bodyPr wrap="square" rtlCol="0">
            <a:spAutoFit/>
          </a:bodyPr>
          <a:lstStyle/>
          <a:p>
            <a:r>
              <a:rPr lang="en-US" sz="1200" baseline="30000" dirty="0">
                <a:latin typeface="Century Gothic" panose="020B0502020202020204" pitchFamily="34" charset="0"/>
                <a:ea typeface="Oswald" charset="0"/>
                <a:cs typeface="Oswald" charset="0"/>
              </a:rPr>
              <a:t>Note: No paid media used the months of September and October</a:t>
            </a:r>
          </a:p>
        </p:txBody>
      </p:sp>
    </p:spTree>
    <p:extLst>
      <p:ext uri="{BB962C8B-B14F-4D97-AF65-F5344CB8AC3E}">
        <p14:creationId xmlns:p14="http://schemas.microsoft.com/office/powerpoint/2010/main" val="3023699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97936F9-E166-48F8-B55A-8687D5545CFE}"/>
              </a:ext>
            </a:extLst>
          </p:cNvPr>
          <p:cNvSpPr txBox="1"/>
          <p:nvPr/>
        </p:nvSpPr>
        <p:spPr>
          <a:xfrm>
            <a:off x="-975750" y="175536"/>
            <a:ext cx="8488871" cy="584775"/>
          </a:xfrm>
          <a:prstGeom prst="rect">
            <a:avLst/>
          </a:prstGeom>
          <a:noFill/>
        </p:spPr>
        <p:txBody>
          <a:bodyPr wrap="square" rtlCol="0">
            <a:spAutoFit/>
          </a:bodyPr>
          <a:lstStyle/>
          <a:p>
            <a:pPr algn="ctr"/>
            <a:r>
              <a:rPr lang="en-US" sz="3200" dirty="0">
                <a:latin typeface="Gill Sans MT" panose="020B0502020104020203" pitchFamily="34" charset="0"/>
                <a:ea typeface="Oswald" charset="0"/>
                <a:cs typeface="Oswald" charset="0"/>
              </a:rPr>
              <a:t>Loyalty Program – Considerations</a:t>
            </a:r>
          </a:p>
        </p:txBody>
      </p:sp>
      <p:sp>
        <p:nvSpPr>
          <p:cNvPr id="25" name="Text Box 3">
            <a:extLst>
              <a:ext uri="{FF2B5EF4-FFF2-40B4-BE49-F238E27FC236}">
                <a16:creationId xmlns:a16="http://schemas.microsoft.com/office/drawing/2014/main" id="{5BC0DD9E-004D-4B75-ADD0-FE0BD7303B0F}"/>
              </a:ext>
            </a:extLst>
          </p:cNvPr>
          <p:cNvSpPr txBox="1">
            <a:spLocks noChangeArrowheads="1"/>
          </p:cNvSpPr>
          <p:nvPr/>
        </p:nvSpPr>
        <p:spPr bwMode="auto">
          <a:xfrm>
            <a:off x="395558" y="897544"/>
            <a:ext cx="7293542" cy="45719"/>
          </a:xfrm>
          <a:prstGeom prst="rect">
            <a:avLst/>
          </a:prstGeom>
          <a:solidFill>
            <a:srgbClr val="009242"/>
          </a:solidFill>
          <a:ln>
            <a:noFill/>
          </a:ln>
          <a:effectLs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endParaRPr lang="en-US" sz="900"/>
          </a:p>
          <a:p>
            <a:pPr>
              <a:spcBef>
                <a:spcPct val="50000"/>
              </a:spcBef>
            </a:pPr>
            <a:endParaRPr lang="en-US" sz="900"/>
          </a:p>
          <a:p>
            <a:pPr>
              <a:spcBef>
                <a:spcPct val="50000"/>
              </a:spcBef>
            </a:pPr>
            <a:endParaRPr lang="en-US" sz="900"/>
          </a:p>
        </p:txBody>
      </p:sp>
      <p:sp>
        <p:nvSpPr>
          <p:cNvPr id="36" name="TextBox 35">
            <a:extLst>
              <a:ext uri="{FF2B5EF4-FFF2-40B4-BE49-F238E27FC236}">
                <a16:creationId xmlns:a16="http://schemas.microsoft.com/office/drawing/2014/main" id="{2129909F-FAB5-48A9-A183-ABC2CC95DDCF}"/>
              </a:ext>
            </a:extLst>
          </p:cNvPr>
          <p:cNvSpPr txBox="1"/>
          <p:nvPr/>
        </p:nvSpPr>
        <p:spPr>
          <a:xfrm>
            <a:off x="638172" y="1311275"/>
            <a:ext cx="7711629" cy="2985433"/>
          </a:xfrm>
          <a:prstGeom prst="rect">
            <a:avLst/>
          </a:prstGeom>
          <a:noFill/>
        </p:spPr>
        <p:txBody>
          <a:bodyPr wrap="square" rtlCol="0">
            <a:spAutoFit/>
          </a:bodyPr>
          <a:lstStyle/>
          <a:p>
            <a:pPr marL="342900" indent="-342900">
              <a:buFont typeface="Arial" panose="020B0604020202020204" pitchFamily="34" charset="0"/>
              <a:buChar char="•"/>
            </a:pPr>
            <a:endParaRPr lang="en-US" sz="1600" dirty="0">
              <a:latin typeface="Century Gothic" panose="020B0502020202020204" pitchFamily="34" charset="0"/>
              <a:ea typeface="Oswald" charset="0"/>
              <a:cs typeface="Oswald" charset="0"/>
            </a:endParaRPr>
          </a:p>
          <a:p>
            <a:pPr marL="342900" indent="-342900">
              <a:buFont typeface="Arial" panose="020B0604020202020204" pitchFamily="34" charset="0"/>
              <a:buChar char="•"/>
            </a:pPr>
            <a:r>
              <a:rPr lang="en-US" sz="1600" dirty="0">
                <a:latin typeface="Century Gothic" panose="020B0502020202020204" pitchFamily="34" charset="0"/>
                <a:ea typeface="Oswald" charset="0"/>
                <a:cs typeface="Oswald" charset="0"/>
              </a:rPr>
              <a:t>Began simply to achieve Net Zero</a:t>
            </a:r>
          </a:p>
          <a:p>
            <a:pPr marL="342900" indent="-342900">
              <a:buFont typeface="Arial" panose="020B0604020202020204" pitchFamily="34" charset="0"/>
              <a:buChar char="•"/>
            </a:pPr>
            <a:endParaRPr lang="en-US" sz="1600" dirty="0">
              <a:latin typeface="Century Gothic" panose="020B0502020202020204" pitchFamily="34" charset="0"/>
              <a:ea typeface="Oswald" charset="0"/>
              <a:cs typeface="Oswald" charset="0"/>
            </a:endParaRPr>
          </a:p>
          <a:p>
            <a:pPr marL="342900" indent="-342900">
              <a:buFont typeface="Arial" panose="020B0604020202020204" pitchFamily="34" charset="0"/>
              <a:buChar char="•"/>
            </a:pPr>
            <a:r>
              <a:rPr lang="en-US" sz="1600" dirty="0">
                <a:latin typeface="Century Gothic" panose="020B0502020202020204" pitchFamily="34" charset="0"/>
                <a:ea typeface="Oswald" charset="0"/>
                <a:cs typeface="Oswald" charset="0"/>
              </a:rPr>
              <a:t>Program has run since June but only have two full months of data</a:t>
            </a:r>
          </a:p>
          <a:p>
            <a:pPr marL="342900" indent="-342900">
              <a:buFont typeface="Arial" panose="020B0604020202020204" pitchFamily="34" charset="0"/>
              <a:buChar char="•"/>
            </a:pPr>
            <a:endParaRPr lang="en-US" sz="1600" dirty="0">
              <a:latin typeface="Century Gothic" panose="020B0502020202020204" pitchFamily="34" charset="0"/>
              <a:ea typeface="Oswald" charset="0"/>
              <a:cs typeface="Oswald" charset="0"/>
            </a:endParaRPr>
          </a:p>
          <a:p>
            <a:pPr marL="342900" indent="-342900">
              <a:buFont typeface="Arial" panose="020B0604020202020204" pitchFamily="34" charset="0"/>
              <a:buChar char="•"/>
            </a:pPr>
            <a:r>
              <a:rPr lang="en-US" sz="1600" dirty="0">
                <a:latin typeface="Century Gothic" panose="020B0502020202020204" pitchFamily="34" charset="0"/>
                <a:ea typeface="Oswald" charset="0"/>
                <a:cs typeface="Oswald" charset="0"/>
              </a:rPr>
              <a:t>Retention improves over time and with repeated exposure</a:t>
            </a:r>
          </a:p>
          <a:p>
            <a:pPr marL="342900" indent="-342900">
              <a:buFont typeface="Arial" panose="020B0604020202020204" pitchFamily="34" charset="0"/>
              <a:buChar char="•"/>
            </a:pPr>
            <a:endParaRPr lang="en-US" sz="1600" dirty="0">
              <a:latin typeface="Century Gothic" panose="020B0502020202020204" pitchFamily="34" charset="0"/>
              <a:ea typeface="Oswald" charset="0"/>
              <a:cs typeface="Oswald" charset="0"/>
            </a:endParaRPr>
          </a:p>
          <a:p>
            <a:pPr marL="342900" indent="-342900">
              <a:buFont typeface="Arial" panose="020B0604020202020204" pitchFamily="34" charset="0"/>
              <a:buChar char="•"/>
            </a:pPr>
            <a:r>
              <a:rPr lang="en-US" sz="1600" dirty="0">
                <a:latin typeface="Century Gothic" panose="020B0502020202020204" pitchFamily="34" charset="0"/>
                <a:ea typeface="Oswald" charset="0"/>
                <a:cs typeface="Oswald" charset="0"/>
              </a:rPr>
              <a:t>Our CPA is now closer to $230 vs. $350 two years ago and much lower than other channels</a:t>
            </a:r>
          </a:p>
          <a:p>
            <a:pPr marL="342900" indent="-342900">
              <a:buFont typeface="Arial" panose="020B0604020202020204" pitchFamily="34" charset="0"/>
              <a:buChar char="•"/>
            </a:pPr>
            <a:endParaRPr lang="en-US" sz="1600" dirty="0">
              <a:solidFill>
                <a:prstClr val="black"/>
              </a:solidFill>
              <a:latin typeface="Century Gothic" panose="020B0502020202020204" pitchFamily="34" charset="0"/>
            </a:endParaRPr>
          </a:p>
          <a:p>
            <a:pPr lvl="0"/>
            <a:endParaRPr lang="en-US" sz="1200" dirty="0">
              <a:solidFill>
                <a:prstClr val="black"/>
              </a:solidFill>
              <a:latin typeface="Century Gothic" panose="020B0502020202020204" pitchFamily="34" charset="0"/>
            </a:endParaRPr>
          </a:p>
          <a:p>
            <a:endParaRPr lang="en-US" sz="2400" baseline="30000" dirty="0">
              <a:latin typeface="Century Gothic" panose="020B0502020202020204" pitchFamily="34" charset="0"/>
              <a:ea typeface="Oswald" charset="0"/>
              <a:cs typeface="Oswald" charset="0"/>
            </a:endParaRPr>
          </a:p>
        </p:txBody>
      </p:sp>
      <p:pic>
        <p:nvPicPr>
          <p:cNvPr id="45" name="Picture 2">
            <a:extLst>
              <a:ext uri="{FF2B5EF4-FFF2-40B4-BE49-F238E27FC236}">
                <a16:creationId xmlns:a16="http://schemas.microsoft.com/office/drawing/2014/main" id="{E85554F1-3592-468C-A30B-27FB1A13AB20}"/>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2109" b="23781"/>
          <a:stretch/>
        </p:blipFill>
        <p:spPr bwMode="auto">
          <a:xfrm>
            <a:off x="6670892" y="5931243"/>
            <a:ext cx="2275402" cy="7661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78784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B52E110-C2F1-4FC8-913B-658E8F68B93D}"/>
              </a:ext>
            </a:extLst>
          </p:cNvPr>
          <p:cNvSpPr txBox="1"/>
          <p:nvPr/>
        </p:nvSpPr>
        <p:spPr>
          <a:xfrm>
            <a:off x="-1658334" y="266656"/>
            <a:ext cx="8488871" cy="584775"/>
          </a:xfrm>
          <a:prstGeom prst="rect">
            <a:avLst/>
          </a:prstGeom>
          <a:noFill/>
        </p:spPr>
        <p:txBody>
          <a:bodyPr wrap="square" rtlCol="0">
            <a:spAutoFit/>
          </a:bodyPr>
          <a:lstStyle/>
          <a:p>
            <a:pPr algn="ctr"/>
            <a:r>
              <a:rPr lang="en-US" sz="3200" dirty="0">
                <a:latin typeface="Gill Sans MT" panose="020B0502020104020203" pitchFamily="34" charset="0"/>
                <a:ea typeface="Oswald" charset="0"/>
                <a:cs typeface="Oswald" charset="0"/>
              </a:rPr>
              <a:t>Suggestions on next steps</a:t>
            </a:r>
          </a:p>
        </p:txBody>
      </p:sp>
      <p:sp>
        <p:nvSpPr>
          <p:cNvPr id="5" name="Text Box 3">
            <a:extLst>
              <a:ext uri="{FF2B5EF4-FFF2-40B4-BE49-F238E27FC236}">
                <a16:creationId xmlns:a16="http://schemas.microsoft.com/office/drawing/2014/main" id="{7BE13808-1CD9-49E8-8EF7-A183A2B68BB3}"/>
              </a:ext>
            </a:extLst>
          </p:cNvPr>
          <p:cNvSpPr txBox="1">
            <a:spLocks noChangeArrowheads="1"/>
          </p:cNvSpPr>
          <p:nvPr/>
        </p:nvSpPr>
        <p:spPr bwMode="auto">
          <a:xfrm>
            <a:off x="395558" y="897544"/>
            <a:ext cx="7293542" cy="45719"/>
          </a:xfrm>
          <a:prstGeom prst="rect">
            <a:avLst/>
          </a:prstGeom>
          <a:solidFill>
            <a:srgbClr val="009242"/>
          </a:solidFill>
          <a:ln>
            <a:noFill/>
          </a:ln>
          <a:effectLs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endParaRPr lang="en-US" sz="900"/>
          </a:p>
          <a:p>
            <a:pPr>
              <a:spcBef>
                <a:spcPct val="50000"/>
              </a:spcBef>
            </a:pPr>
            <a:endParaRPr lang="en-US" sz="900"/>
          </a:p>
          <a:p>
            <a:pPr>
              <a:spcBef>
                <a:spcPct val="50000"/>
              </a:spcBef>
            </a:pPr>
            <a:endParaRPr lang="en-US" sz="900"/>
          </a:p>
        </p:txBody>
      </p:sp>
      <p:sp>
        <p:nvSpPr>
          <p:cNvPr id="6" name="TextBox 5">
            <a:extLst>
              <a:ext uri="{FF2B5EF4-FFF2-40B4-BE49-F238E27FC236}">
                <a16:creationId xmlns:a16="http://schemas.microsoft.com/office/drawing/2014/main" id="{96202B48-9C26-48A2-B458-01F2F4C401C4}"/>
              </a:ext>
            </a:extLst>
          </p:cNvPr>
          <p:cNvSpPr txBox="1"/>
          <p:nvPr/>
        </p:nvSpPr>
        <p:spPr>
          <a:xfrm>
            <a:off x="533538" y="658248"/>
            <a:ext cx="7711629" cy="6863417"/>
          </a:xfrm>
          <a:prstGeom prst="rect">
            <a:avLst/>
          </a:prstGeom>
          <a:noFill/>
        </p:spPr>
        <p:txBody>
          <a:bodyPr wrap="square" rtlCol="0">
            <a:spAutoFit/>
          </a:bodyPr>
          <a:lstStyle/>
          <a:p>
            <a:pPr lvl="0"/>
            <a:endParaRPr lang="en-US" sz="1400" dirty="0">
              <a:solidFill>
                <a:prstClr val="black"/>
              </a:solidFill>
              <a:latin typeface="Century Gothic" panose="020B0502020202020204" pitchFamily="34" charset="0"/>
            </a:endParaRPr>
          </a:p>
          <a:p>
            <a:pPr lvl="0"/>
            <a:endParaRPr lang="en-US" sz="1400" dirty="0">
              <a:solidFill>
                <a:prstClr val="black"/>
              </a:solidFill>
              <a:latin typeface="Century Gothic" panose="020B0502020202020204" pitchFamily="34" charset="0"/>
            </a:endParaRPr>
          </a:p>
          <a:p>
            <a:pPr marL="171450" lvl="0" indent="-171450">
              <a:buFont typeface="Arial" panose="020B0604020202020204" pitchFamily="34" charset="0"/>
              <a:buChar char="•"/>
            </a:pPr>
            <a:r>
              <a:rPr lang="en-US" sz="1400" dirty="0">
                <a:solidFill>
                  <a:prstClr val="black"/>
                </a:solidFill>
                <a:latin typeface="Century Gothic" panose="020B0502020202020204" pitchFamily="34" charset="0"/>
              </a:rPr>
              <a:t>Continue to assess performance of new acquisition channel (as it is still in very early stages)</a:t>
            </a:r>
          </a:p>
          <a:p>
            <a:pPr lvl="0"/>
            <a:endParaRPr lang="en-US" sz="1400" dirty="0">
              <a:solidFill>
                <a:prstClr val="black"/>
              </a:solidFill>
              <a:latin typeface="Century Gothic" panose="020B0502020202020204" pitchFamily="34" charset="0"/>
            </a:endParaRPr>
          </a:p>
          <a:p>
            <a:pPr marL="171450" lvl="0" indent="-171450">
              <a:buFont typeface="Arial" panose="020B0604020202020204" pitchFamily="34" charset="0"/>
              <a:buChar char="•"/>
            </a:pPr>
            <a:r>
              <a:rPr lang="en-US" sz="1400" dirty="0">
                <a:solidFill>
                  <a:prstClr val="black"/>
                </a:solidFill>
                <a:latin typeface="Century Gothic" panose="020B0502020202020204" pitchFamily="34" charset="0"/>
              </a:rPr>
              <a:t>Research other loyalty programs to compare audience profiles (ability to scale e-miles, tap into credit card loyalty programs, etc.)</a:t>
            </a:r>
          </a:p>
          <a:p>
            <a:pPr marL="171450" lvl="0" indent="-171450">
              <a:buFont typeface="Arial" panose="020B0604020202020204" pitchFamily="34" charset="0"/>
              <a:buChar char="•"/>
            </a:pPr>
            <a:endParaRPr lang="en-US" sz="1400" dirty="0">
              <a:solidFill>
                <a:prstClr val="black"/>
              </a:solidFill>
              <a:latin typeface="Century Gothic" panose="020B0502020202020204" pitchFamily="34" charset="0"/>
            </a:endParaRPr>
          </a:p>
          <a:p>
            <a:pPr marL="171450" lvl="0" indent="-171450">
              <a:buFont typeface="Arial" panose="020B0604020202020204" pitchFamily="34" charset="0"/>
              <a:buChar char="•"/>
            </a:pPr>
            <a:r>
              <a:rPr lang="en-US" sz="1400" dirty="0">
                <a:solidFill>
                  <a:prstClr val="black"/>
                </a:solidFill>
                <a:latin typeface="Century Gothic" panose="020B0502020202020204" pitchFamily="34" charset="0"/>
              </a:rPr>
              <a:t>The behavior of </a:t>
            </a:r>
            <a:r>
              <a:rPr lang="en-US" sz="1400" dirty="0" err="1">
                <a:solidFill>
                  <a:prstClr val="black"/>
                </a:solidFill>
                <a:latin typeface="Century Gothic" panose="020B0502020202020204" pitchFamily="34" charset="0"/>
              </a:rPr>
              <a:t>swagbucks</a:t>
            </a:r>
            <a:r>
              <a:rPr lang="en-US" sz="1400" dirty="0">
                <a:solidFill>
                  <a:prstClr val="black"/>
                </a:solidFill>
                <a:latin typeface="Century Gothic" panose="020B0502020202020204" pitchFamily="34" charset="0"/>
              </a:rPr>
              <a:t> converters are very different than our standard converters. We should look into treating this group with stewardship and create specific retention plan catered to this group to decrease initial first month drop-off.</a:t>
            </a:r>
          </a:p>
          <a:p>
            <a:pPr lvl="0"/>
            <a:endParaRPr lang="en-US" sz="1400" dirty="0">
              <a:solidFill>
                <a:prstClr val="black"/>
              </a:solidFill>
              <a:latin typeface="Century Gothic" panose="020B0502020202020204" pitchFamily="34" charset="0"/>
            </a:endParaRPr>
          </a:p>
          <a:p>
            <a:pPr marL="171450" lvl="0" indent="-171450">
              <a:buFont typeface="Arial" panose="020B0604020202020204" pitchFamily="34" charset="0"/>
              <a:buChar char="•"/>
            </a:pPr>
            <a:r>
              <a:rPr lang="en-US" sz="1400" dirty="0">
                <a:solidFill>
                  <a:prstClr val="black"/>
                </a:solidFill>
                <a:latin typeface="Century Gothic" panose="020B0502020202020204" pitchFamily="34" charset="0"/>
              </a:rPr>
              <a:t>Examine first month and overall experience this group receives.</a:t>
            </a:r>
          </a:p>
          <a:p>
            <a:pPr marL="628650" lvl="1" indent="-171450">
              <a:buFont typeface="Arial" panose="020B0604020202020204" pitchFamily="34" charset="0"/>
              <a:buChar char="•"/>
            </a:pPr>
            <a:r>
              <a:rPr lang="en-US" sz="1400" dirty="0">
                <a:solidFill>
                  <a:prstClr val="black"/>
                </a:solidFill>
                <a:latin typeface="Century Gothic" panose="020B0502020202020204" pitchFamily="34" charset="0"/>
              </a:rPr>
              <a:t>Update 1-step sponsorship conversion page once conversion occurs to set sponsors up with their online account</a:t>
            </a:r>
          </a:p>
          <a:p>
            <a:pPr marL="628650" lvl="1" indent="-171450">
              <a:buFont typeface="Arial" panose="020B0604020202020204" pitchFamily="34" charset="0"/>
              <a:buChar char="•"/>
            </a:pPr>
            <a:r>
              <a:rPr lang="en-US" sz="1400" dirty="0">
                <a:solidFill>
                  <a:prstClr val="black"/>
                </a:solidFill>
                <a:latin typeface="Century Gothic" panose="020B0502020202020204" pitchFamily="34" charset="0"/>
              </a:rPr>
              <a:t>Assess welcome email files to make sure there aren’t discrepancies</a:t>
            </a:r>
          </a:p>
          <a:p>
            <a:pPr marL="628650" lvl="1" indent="-171450">
              <a:buFont typeface="Arial" panose="020B0604020202020204" pitchFamily="34" charset="0"/>
              <a:buChar char="•"/>
            </a:pPr>
            <a:endParaRPr lang="en-US" sz="1400" dirty="0">
              <a:solidFill>
                <a:prstClr val="black"/>
              </a:solidFill>
              <a:latin typeface="Century Gothic" panose="020B0502020202020204" pitchFamily="34" charset="0"/>
            </a:endParaRPr>
          </a:p>
          <a:p>
            <a:pPr marL="171450" indent="-171450">
              <a:buFont typeface="Arial" panose="020B0604020202020204" pitchFamily="34" charset="0"/>
              <a:buChar char="•"/>
            </a:pPr>
            <a:r>
              <a:rPr lang="en-US" sz="1400" dirty="0">
                <a:solidFill>
                  <a:prstClr val="black"/>
                </a:solidFill>
                <a:latin typeface="Century Gothic" panose="020B0502020202020204" pitchFamily="34" charset="0"/>
              </a:rPr>
              <a:t>Consider requesting feedback on campaign success with other </a:t>
            </a:r>
          </a:p>
          <a:p>
            <a:r>
              <a:rPr lang="en-US" sz="1400" dirty="0">
                <a:solidFill>
                  <a:prstClr val="black"/>
                </a:solidFill>
                <a:latin typeface="Century Gothic" panose="020B0502020202020204" pitchFamily="34" charset="0"/>
              </a:rPr>
              <a:t>   non-profit organizations that are now utilizing this acquisition method</a:t>
            </a:r>
          </a:p>
          <a:p>
            <a:endParaRPr lang="en-US" sz="1400" dirty="0">
              <a:solidFill>
                <a:prstClr val="black"/>
              </a:solidFill>
              <a:latin typeface="Century Gothic" panose="020B0502020202020204" pitchFamily="34" charset="0"/>
            </a:endParaRPr>
          </a:p>
          <a:p>
            <a:pPr marL="285750" indent="-285750">
              <a:buFont typeface="Arial" panose="020B0604020202020204" pitchFamily="34" charset="0"/>
              <a:buChar char="•"/>
            </a:pPr>
            <a:r>
              <a:rPr lang="en-US" sz="1400" dirty="0">
                <a:solidFill>
                  <a:prstClr val="black"/>
                </a:solidFill>
                <a:latin typeface="Century Gothic" panose="020B0502020202020204" pitchFamily="34" charset="0"/>
              </a:rPr>
              <a:t>Continue to assess possibility of scalable CPA given an increase in conversion volume</a:t>
            </a:r>
          </a:p>
          <a:p>
            <a:pPr marL="285750" indent="-285750">
              <a:buFont typeface="Arial" panose="020B0604020202020204" pitchFamily="34" charset="0"/>
              <a:buChar char="•"/>
            </a:pPr>
            <a:endParaRPr lang="en-US" sz="1400" dirty="0">
              <a:solidFill>
                <a:prstClr val="black"/>
              </a:solidFill>
              <a:latin typeface="Century Gothic" panose="020B0502020202020204" pitchFamily="34" charset="0"/>
            </a:endParaRPr>
          </a:p>
          <a:p>
            <a:pPr marL="285750" indent="-285750">
              <a:buFont typeface="Arial" panose="020B0604020202020204" pitchFamily="34" charset="0"/>
              <a:buChar char="•"/>
            </a:pPr>
            <a:r>
              <a:rPr lang="en-US" sz="1400" dirty="0">
                <a:solidFill>
                  <a:prstClr val="black"/>
                </a:solidFill>
                <a:latin typeface="Century Gothic" panose="020B0502020202020204" pitchFamily="34" charset="0"/>
              </a:rPr>
              <a:t>Assessment needed on ROI for cancels and how this could be impacted by decreased CPA</a:t>
            </a:r>
          </a:p>
          <a:p>
            <a:pPr marL="285750" indent="-285750">
              <a:buFont typeface="Arial" panose="020B0604020202020204" pitchFamily="34" charset="0"/>
              <a:buChar char="•"/>
            </a:pPr>
            <a:endParaRPr lang="en-US" sz="1400" dirty="0">
              <a:solidFill>
                <a:prstClr val="black"/>
              </a:solidFill>
              <a:latin typeface="Century Gothic" panose="020B0502020202020204" pitchFamily="34" charset="0"/>
            </a:endParaRPr>
          </a:p>
          <a:p>
            <a:pPr marL="285750" indent="-285750">
              <a:buFont typeface="Arial" panose="020B0604020202020204" pitchFamily="34" charset="0"/>
              <a:buChar char="•"/>
            </a:pPr>
            <a:r>
              <a:rPr lang="en-US" sz="1400" dirty="0">
                <a:solidFill>
                  <a:prstClr val="black"/>
                </a:solidFill>
                <a:latin typeface="Century Gothic" panose="020B0502020202020204" pitchFamily="34" charset="0"/>
              </a:rPr>
              <a:t>Assess audience behavior and how point structure affects. </a:t>
            </a:r>
          </a:p>
          <a:p>
            <a:pPr marL="628650" lvl="1" indent="-171450">
              <a:buFont typeface="Arial" panose="020B0604020202020204" pitchFamily="34" charset="0"/>
              <a:buChar char="•"/>
            </a:pPr>
            <a:endParaRPr lang="en-US" sz="1600" dirty="0">
              <a:solidFill>
                <a:prstClr val="black"/>
              </a:solidFill>
              <a:latin typeface="Century Gothic" panose="020B0502020202020204" pitchFamily="34" charset="0"/>
            </a:endParaRPr>
          </a:p>
          <a:p>
            <a:endParaRPr lang="en-US" sz="2400" baseline="30000" dirty="0">
              <a:latin typeface="Century Gothic" panose="020B0502020202020204" pitchFamily="34" charset="0"/>
              <a:ea typeface="Oswald" charset="0"/>
              <a:cs typeface="Oswald" charset="0"/>
            </a:endParaRPr>
          </a:p>
          <a:p>
            <a:endParaRPr lang="en-US" sz="2400" baseline="30000" dirty="0">
              <a:latin typeface="Century Gothic" panose="020B0502020202020204" pitchFamily="34" charset="0"/>
              <a:ea typeface="Oswald" charset="0"/>
              <a:cs typeface="Oswald" charset="0"/>
            </a:endParaRPr>
          </a:p>
        </p:txBody>
      </p:sp>
      <p:pic>
        <p:nvPicPr>
          <p:cNvPr id="7" name="Picture 2">
            <a:extLst>
              <a:ext uri="{FF2B5EF4-FFF2-40B4-BE49-F238E27FC236}">
                <a16:creationId xmlns:a16="http://schemas.microsoft.com/office/drawing/2014/main" id="{1D49E532-6252-4BF8-B6F3-D305D2BF8108}"/>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2109" b="23781"/>
          <a:stretch/>
        </p:blipFill>
        <p:spPr bwMode="auto">
          <a:xfrm>
            <a:off x="6670892" y="5931243"/>
            <a:ext cx="2275402" cy="7661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6157311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1734</TotalTime>
  <Words>263</Words>
  <Application>Microsoft Office PowerPoint</Application>
  <PresentationFormat>On-screen Show (4:3)</PresentationFormat>
  <Paragraphs>42</Paragraphs>
  <Slides>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Arial</vt:lpstr>
      <vt:lpstr>Calibri</vt:lpstr>
      <vt:lpstr>Calibri Light</vt:lpstr>
      <vt:lpstr>Century Gothic</vt:lpstr>
      <vt:lpstr>Gill Sans MT</vt:lpstr>
      <vt:lpstr>Oswald</vt:lpstr>
      <vt:lpstr>Times New Roman</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Woody</dc:creator>
  <cp:lastModifiedBy>Corbin Andrews</cp:lastModifiedBy>
  <cp:revision>36</cp:revision>
  <dcterms:created xsi:type="dcterms:W3CDTF">2017-11-06T19:03:34Z</dcterms:created>
  <dcterms:modified xsi:type="dcterms:W3CDTF">2018-05-16T19:43:40Z</dcterms:modified>
</cp:coreProperties>
</file>