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5"/>
  </p:notesMasterIdLst>
  <p:handoutMasterIdLst>
    <p:handoutMasterId r:id="rId36"/>
  </p:handoutMasterIdLst>
  <p:sldIdLst>
    <p:sldId id="308" r:id="rId3"/>
    <p:sldId id="283" r:id="rId4"/>
    <p:sldId id="332" r:id="rId5"/>
    <p:sldId id="317" r:id="rId6"/>
    <p:sldId id="318" r:id="rId7"/>
    <p:sldId id="312" r:id="rId8"/>
    <p:sldId id="320" r:id="rId9"/>
    <p:sldId id="304" r:id="rId10"/>
    <p:sldId id="310" r:id="rId11"/>
    <p:sldId id="313" r:id="rId12"/>
    <p:sldId id="321" r:id="rId13"/>
    <p:sldId id="319" r:id="rId14"/>
    <p:sldId id="323" r:id="rId15"/>
    <p:sldId id="322" r:id="rId16"/>
    <p:sldId id="324" r:id="rId17"/>
    <p:sldId id="331" r:id="rId18"/>
    <p:sldId id="325" r:id="rId19"/>
    <p:sldId id="330" r:id="rId20"/>
    <p:sldId id="326" r:id="rId21"/>
    <p:sldId id="327" r:id="rId22"/>
    <p:sldId id="328" r:id="rId23"/>
    <p:sldId id="297" r:id="rId24"/>
    <p:sldId id="289" r:id="rId25"/>
    <p:sldId id="303" r:id="rId26"/>
    <p:sldId id="299" r:id="rId27"/>
    <p:sldId id="292" r:id="rId28"/>
    <p:sldId id="302" r:id="rId29"/>
    <p:sldId id="300" r:id="rId30"/>
    <p:sldId id="293" r:id="rId31"/>
    <p:sldId id="333" r:id="rId32"/>
    <p:sldId id="267" r:id="rId33"/>
    <p:sldId id="269" r:id="rId34"/>
  </p:sldIdLst>
  <p:sldSz cx="9144000" cy="6858000" type="screen4x3"/>
  <p:notesSz cx="6858000" cy="9144000"/>
  <p:defaultTextStyle>
    <a:defPPr>
      <a:defRPr lang="es-ES"/>
    </a:defPPr>
    <a:lvl1pPr algn="l" defTabSz="457200" rtl="0" fontAlgn="base">
      <a:spcBef>
        <a:spcPct val="0"/>
      </a:spcBef>
      <a:spcAft>
        <a:spcPct val="0"/>
      </a:spcAft>
      <a:defRPr kern="1200">
        <a:solidFill>
          <a:schemeClr val="tx1"/>
        </a:solidFill>
        <a:latin typeface="Calibri" charset="0"/>
        <a:ea typeface="MS PGothic" charset="0"/>
        <a:cs typeface="MS PGothic" charset="0"/>
      </a:defRPr>
    </a:lvl1pPr>
    <a:lvl2pPr marL="457200" algn="l" defTabSz="457200" rtl="0" fontAlgn="base">
      <a:spcBef>
        <a:spcPct val="0"/>
      </a:spcBef>
      <a:spcAft>
        <a:spcPct val="0"/>
      </a:spcAft>
      <a:defRPr kern="1200">
        <a:solidFill>
          <a:schemeClr val="tx1"/>
        </a:solidFill>
        <a:latin typeface="Calibri" charset="0"/>
        <a:ea typeface="MS PGothic" charset="0"/>
        <a:cs typeface="MS PGothic" charset="0"/>
      </a:defRPr>
    </a:lvl2pPr>
    <a:lvl3pPr marL="914400" algn="l" defTabSz="457200" rtl="0" fontAlgn="base">
      <a:spcBef>
        <a:spcPct val="0"/>
      </a:spcBef>
      <a:spcAft>
        <a:spcPct val="0"/>
      </a:spcAft>
      <a:defRPr kern="1200">
        <a:solidFill>
          <a:schemeClr val="tx1"/>
        </a:solidFill>
        <a:latin typeface="Calibri" charset="0"/>
        <a:ea typeface="MS PGothic" charset="0"/>
        <a:cs typeface="MS PGothic" charset="0"/>
      </a:defRPr>
    </a:lvl3pPr>
    <a:lvl4pPr marL="1371600" algn="l" defTabSz="457200" rtl="0" fontAlgn="base">
      <a:spcBef>
        <a:spcPct val="0"/>
      </a:spcBef>
      <a:spcAft>
        <a:spcPct val="0"/>
      </a:spcAft>
      <a:defRPr kern="1200">
        <a:solidFill>
          <a:schemeClr val="tx1"/>
        </a:solidFill>
        <a:latin typeface="Calibri" charset="0"/>
        <a:ea typeface="MS PGothic" charset="0"/>
        <a:cs typeface="MS PGothic" charset="0"/>
      </a:defRPr>
    </a:lvl4pPr>
    <a:lvl5pPr marL="1828800" algn="l" defTabSz="457200" rtl="0" fontAlgn="base">
      <a:spcBef>
        <a:spcPct val="0"/>
      </a:spcBef>
      <a:spcAft>
        <a:spcPct val="0"/>
      </a:spcAft>
      <a:defRPr kern="1200">
        <a:solidFill>
          <a:schemeClr val="tx1"/>
        </a:solidFill>
        <a:latin typeface="Calibri" charset="0"/>
        <a:ea typeface="MS PGothic" charset="0"/>
        <a:cs typeface="MS PGothic" charset="0"/>
      </a:defRPr>
    </a:lvl5pPr>
    <a:lvl6pPr marL="2286000" algn="l" defTabSz="457200" rtl="0" eaLnBrk="1" latinLnBrk="0" hangingPunct="1">
      <a:defRPr kern="1200">
        <a:solidFill>
          <a:schemeClr val="tx1"/>
        </a:solidFill>
        <a:latin typeface="Calibri" charset="0"/>
        <a:ea typeface="MS PGothic" charset="0"/>
        <a:cs typeface="MS PGothic" charset="0"/>
      </a:defRPr>
    </a:lvl6pPr>
    <a:lvl7pPr marL="2743200" algn="l" defTabSz="457200" rtl="0" eaLnBrk="1" latinLnBrk="0" hangingPunct="1">
      <a:defRPr kern="1200">
        <a:solidFill>
          <a:schemeClr val="tx1"/>
        </a:solidFill>
        <a:latin typeface="Calibri" charset="0"/>
        <a:ea typeface="MS PGothic" charset="0"/>
        <a:cs typeface="MS PGothic" charset="0"/>
      </a:defRPr>
    </a:lvl7pPr>
    <a:lvl8pPr marL="3200400" algn="l" defTabSz="457200" rtl="0" eaLnBrk="1" latinLnBrk="0" hangingPunct="1">
      <a:defRPr kern="1200">
        <a:solidFill>
          <a:schemeClr val="tx1"/>
        </a:solidFill>
        <a:latin typeface="Calibri" charset="0"/>
        <a:ea typeface="MS PGothic" charset="0"/>
        <a:cs typeface="MS PGothic" charset="0"/>
      </a:defRPr>
    </a:lvl8pPr>
    <a:lvl9pPr marL="3657600" algn="l" defTabSz="457200" rtl="0" eaLnBrk="1" latinLnBrk="0" hangingPunct="1">
      <a:defRPr kern="1200">
        <a:solidFill>
          <a:schemeClr val="tx1"/>
        </a:solidFill>
        <a:latin typeface="Calibri" charset="0"/>
        <a:ea typeface="MS PGothic" charset="0"/>
        <a:cs typeface="MS PGothic" charset="0"/>
      </a:defRPr>
    </a:lvl9pPr>
  </p:defaultTextStyle>
  <p:extLst>
    <p:ext uri="{EFAFB233-063F-42B5-8137-9DF3F51BA10A}">
      <p15:sldGuideLst xmlns:p15="http://schemas.microsoft.com/office/powerpoint/2012/main">
        <p15:guide id="1" orient="horz" pos="3839">
          <p15:clr>
            <a:srgbClr val="A4A3A4"/>
          </p15:clr>
        </p15:guide>
        <p15:guide id="2" pos="61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4FFC9"/>
    <a:srgbClr val="6BBE39"/>
    <a:srgbClr val="C1FFC9"/>
    <a:srgbClr val="E1FBC2"/>
    <a:srgbClr val="D6FFFA"/>
    <a:srgbClr val="1686A7"/>
    <a:srgbClr val="339900"/>
    <a:srgbClr val="ECFFC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1" autoAdjust="0"/>
    <p:restoredTop sz="94689" autoAdjust="0"/>
  </p:normalViewPr>
  <p:slideViewPr>
    <p:cSldViewPr snapToObjects="1">
      <p:cViewPr varScale="1">
        <p:scale>
          <a:sx n="85" d="100"/>
          <a:sy n="85" d="100"/>
        </p:scale>
        <p:origin x="1842" y="114"/>
      </p:cViewPr>
      <p:guideLst>
        <p:guide orient="horz" pos="3839"/>
        <p:guide pos="612"/>
      </p:guideLst>
    </p:cSldViewPr>
  </p:slideViewPr>
  <p:outlineViewPr>
    <p:cViewPr>
      <p:scale>
        <a:sx n="33" d="100"/>
        <a:sy n="33" d="100"/>
      </p:scale>
      <p:origin x="0" y="0"/>
    </p:cViewPr>
  </p:outlineViewPr>
  <p:notesTextViewPr>
    <p:cViewPr>
      <p:scale>
        <a:sx n="100" d="100"/>
        <a:sy n="100" d="100"/>
      </p:scale>
      <p:origin x="0" y="0"/>
    </p:cViewPr>
  </p:notesTextViewPr>
  <p:notesViewPr>
    <p:cSldViewPr snapToObjects="1">
      <p:cViewPr varScale="1">
        <p:scale>
          <a:sx n="133" d="100"/>
          <a:sy n="133" d="100"/>
        </p:scale>
        <p:origin x="353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16.xml"/><Relationship Id="rId1" Type="http://schemas.microsoft.com/office/2011/relationships/chartStyle" Target="style16.xml"/></Relationships>
</file>

<file path=ppt/charts/_rels/chart2.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storage01\DEPARTAMENTS\Direccion%20de%20Comunicacion%20y%20Marketing\Contact%20Center\Coordinadores\INFORMES\INFORMES%202017\Estudio%20ATC%20Emisi&#243;n%20H&#186;.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1" i="0" u="none" strike="noStrike" kern="1200" cap="all" spc="150" baseline="0">
                <a:solidFill>
                  <a:schemeClr val="tx1">
                    <a:lumMod val="50000"/>
                    <a:lumOff val="50000"/>
                  </a:schemeClr>
                </a:solidFill>
                <a:latin typeface="+mn-lt"/>
                <a:ea typeface="+mn-ea"/>
                <a:cs typeface="+mn-cs"/>
              </a:defRPr>
            </a:pPr>
            <a:r>
              <a:rPr lang="es-ES"/>
              <a:t>The CICLE OF TM</a:t>
            </a:r>
          </a:p>
        </c:rich>
      </c:tx>
      <c:overlay val="0"/>
      <c:spPr>
        <a:noFill/>
        <a:ln>
          <a:noFill/>
        </a:ln>
        <a:effectLst/>
      </c:spPr>
      <c:txPr>
        <a:bodyPr rot="0" spcFirstLastPara="1" vertOverflow="ellipsis" vert="horz" wrap="square" anchor="ctr" anchorCtr="1"/>
        <a:lstStyle/>
        <a:p>
          <a:pPr>
            <a:defRPr sz="1440" b="1" i="0" u="none" strike="noStrike" kern="1200" cap="all" spc="150" baseline="0">
              <a:solidFill>
                <a:schemeClr val="tx1">
                  <a:lumMod val="50000"/>
                  <a:lumOff val="50000"/>
                </a:schemeClr>
              </a:solidFill>
              <a:latin typeface="+mn-lt"/>
              <a:ea typeface="+mn-ea"/>
              <a:cs typeface="+mn-cs"/>
            </a:defRPr>
          </a:pPr>
          <a:endParaRPr lang="es-ES"/>
        </a:p>
      </c:txPr>
    </c:title>
    <c:autoTitleDeleted val="0"/>
    <c:plotArea>
      <c:layout/>
      <c:doughnutChart>
        <c:varyColors val="1"/>
        <c:ser>
          <c:idx val="0"/>
          <c:order val="0"/>
          <c:dPt>
            <c:idx val="0"/>
            <c:bubble3D val="0"/>
            <c:spPr>
              <a:pattFill prst="ltUpDiag">
                <a:fgClr>
                  <a:schemeClr val="accent1"/>
                </a:fgClr>
                <a:bgClr>
                  <a:schemeClr val="accent1">
                    <a:lumMod val="20000"/>
                    <a:lumOff val="80000"/>
                  </a:schemeClr>
                </a:bgClr>
              </a:pattFill>
              <a:ln w="19050">
                <a:solidFill>
                  <a:schemeClr val="lt1"/>
                </a:solidFill>
              </a:ln>
              <a:effectLst>
                <a:innerShdw blurRad="114300">
                  <a:schemeClr val="accent1"/>
                </a:innerShdw>
              </a:effectLst>
            </c:spPr>
            <c:extLst>
              <c:ext xmlns:c16="http://schemas.microsoft.com/office/drawing/2014/chart" uri="{C3380CC4-5D6E-409C-BE32-E72D297353CC}">
                <c16:uniqueId val="{00000001-88B8-463C-AFCA-94FAFF4A76BD}"/>
              </c:ext>
            </c:extLst>
          </c:dPt>
          <c:dPt>
            <c:idx val="1"/>
            <c:bubble3D val="0"/>
            <c:spPr>
              <a:pattFill prst="ltUpDiag">
                <a:fgClr>
                  <a:schemeClr val="accent2"/>
                </a:fgClr>
                <a:bgClr>
                  <a:schemeClr val="accent2">
                    <a:lumMod val="20000"/>
                    <a:lumOff val="80000"/>
                  </a:schemeClr>
                </a:bgClr>
              </a:pattFill>
              <a:ln w="19050">
                <a:solidFill>
                  <a:schemeClr val="lt1"/>
                </a:solidFill>
              </a:ln>
              <a:effectLst>
                <a:innerShdw blurRad="114300">
                  <a:schemeClr val="accent2"/>
                </a:innerShdw>
              </a:effectLst>
            </c:spPr>
            <c:extLst>
              <c:ext xmlns:c16="http://schemas.microsoft.com/office/drawing/2014/chart" uri="{C3380CC4-5D6E-409C-BE32-E72D297353CC}">
                <c16:uniqueId val="{00000003-88B8-463C-AFCA-94FAFF4A76BD}"/>
              </c:ext>
            </c:extLst>
          </c:dPt>
          <c:dPt>
            <c:idx val="2"/>
            <c:bubble3D val="0"/>
            <c:spPr>
              <a:pattFill prst="ltUpDiag">
                <a:fgClr>
                  <a:schemeClr val="accent3"/>
                </a:fgClr>
                <a:bgClr>
                  <a:schemeClr val="accent3">
                    <a:lumMod val="20000"/>
                    <a:lumOff val="80000"/>
                  </a:schemeClr>
                </a:bgClr>
              </a:pattFill>
              <a:ln w="19050">
                <a:solidFill>
                  <a:schemeClr val="lt1"/>
                </a:solidFill>
              </a:ln>
              <a:effectLst>
                <a:innerShdw blurRad="114300">
                  <a:schemeClr val="accent3"/>
                </a:innerShdw>
              </a:effectLst>
            </c:spPr>
            <c:extLst>
              <c:ext xmlns:c16="http://schemas.microsoft.com/office/drawing/2014/chart" uri="{C3380CC4-5D6E-409C-BE32-E72D297353CC}">
                <c16:uniqueId val="{00000005-88B8-463C-AFCA-94FAFF4A76BD}"/>
              </c:ext>
            </c:extLst>
          </c:dPt>
          <c:dPt>
            <c:idx val="3"/>
            <c:bubble3D val="0"/>
            <c:spPr>
              <a:pattFill prst="ltUpDiag">
                <a:fgClr>
                  <a:schemeClr val="accent4"/>
                </a:fgClr>
                <a:bgClr>
                  <a:schemeClr val="accent4">
                    <a:lumMod val="20000"/>
                    <a:lumOff val="80000"/>
                  </a:schemeClr>
                </a:bgClr>
              </a:pattFill>
              <a:ln w="19050">
                <a:solidFill>
                  <a:schemeClr val="lt1"/>
                </a:solidFill>
              </a:ln>
              <a:effectLst>
                <a:innerShdw blurRad="114300">
                  <a:schemeClr val="accent4"/>
                </a:innerShdw>
              </a:effectLst>
            </c:spPr>
            <c:extLst>
              <c:ext xmlns:c16="http://schemas.microsoft.com/office/drawing/2014/chart" uri="{C3380CC4-5D6E-409C-BE32-E72D297353CC}">
                <c16:uniqueId val="{00000007-88B8-463C-AFCA-94FAFF4A76BD}"/>
              </c:ext>
            </c:extLst>
          </c:dPt>
          <c:dPt>
            <c:idx val="4"/>
            <c:bubble3D val="0"/>
            <c:spPr>
              <a:pattFill prst="ltUpDiag">
                <a:fgClr>
                  <a:schemeClr val="accent5"/>
                </a:fgClr>
                <a:bgClr>
                  <a:schemeClr val="accent5">
                    <a:lumMod val="20000"/>
                    <a:lumOff val="80000"/>
                  </a:schemeClr>
                </a:bgClr>
              </a:pattFill>
              <a:ln w="19050">
                <a:solidFill>
                  <a:schemeClr val="lt1"/>
                </a:solidFill>
              </a:ln>
              <a:effectLst>
                <a:innerShdw blurRad="114300">
                  <a:schemeClr val="accent5"/>
                </a:innerShdw>
              </a:effectLst>
            </c:spPr>
            <c:extLst>
              <c:ext xmlns:c16="http://schemas.microsoft.com/office/drawing/2014/chart" uri="{C3380CC4-5D6E-409C-BE32-E72D297353CC}">
                <c16:uniqueId val="{00000009-88B8-463C-AFCA-94FAFF4A76BD}"/>
              </c:ext>
            </c:extLst>
          </c:dPt>
          <c:dPt>
            <c:idx val="5"/>
            <c:bubble3D val="0"/>
            <c:spPr>
              <a:pattFill prst="ltUpDiag">
                <a:fgClr>
                  <a:schemeClr val="accent6"/>
                </a:fgClr>
                <a:bgClr>
                  <a:schemeClr val="accent6">
                    <a:lumMod val="20000"/>
                    <a:lumOff val="80000"/>
                  </a:schemeClr>
                </a:bgClr>
              </a:pattFill>
              <a:ln w="19050">
                <a:solidFill>
                  <a:schemeClr val="lt1"/>
                </a:solidFill>
              </a:ln>
              <a:effectLst>
                <a:innerShdw blurRad="114300">
                  <a:schemeClr val="accent6"/>
                </a:innerShdw>
              </a:effectLst>
            </c:spPr>
            <c:extLst>
              <c:ext xmlns:c16="http://schemas.microsoft.com/office/drawing/2014/chart" uri="{C3380CC4-5D6E-409C-BE32-E72D297353CC}">
                <c16:uniqueId val="{0000000B-88B8-463C-AFCA-94FAFF4A76BD}"/>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0"/>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'Trabajo de ATC'!$C$27:$C$32</c:f>
              <c:strCache>
                <c:ptCount val="6"/>
                <c:pt idx="0">
                  <c:v>Cold call </c:v>
                </c:pt>
                <c:pt idx="1">
                  <c:v>Welcome call</c:v>
                </c:pt>
                <c:pt idx="2">
                  <c:v>Loyalty</c:v>
                </c:pt>
                <c:pt idx="3">
                  <c:v>Upgrade</c:v>
                </c:pt>
                <c:pt idx="4">
                  <c:v>Unpaid fees</c:v>
                </c:pt>
                <c:pt idx="5">
                  <c:v>Recovery of lapsed donors</c:v>
                </c:pt>
              </c:strCache>
            </c:strRef>
          </c:cat>
          <c:val>
            <c:numRef>
              <c:f>'Trabajo de ATC'!$D$27:$D$32</c:f>
              <c:numCache>
                <c:formatCode>General</c:formatCode>
                <c:ptCount val="6"/>
                <c:pt idx="0">
                  <c:v>1</c:v>
                </c:pt>
                <c:pt idx="1">
                  <c:v>1</c:v>
                </c:pt>
                <c:pt idx="2">
                  <c:v>1</c:v>
                </c:pt>
                <c:pt idx="3">
                  <c:v>1</c:v>
                </c:pt>
                <c:pt idx="4">
                  <c:v>1</c:v>
                </c:pt>
                <c:pt idx="5">
                  <c:v>1</c:v>
                </c:pt>
              </c:numCache>
            </c:numRef>
          </c:val>
          <c:extLst>
            <c:ext xmlns:c16="http://schemas.microsoft.com/office/drawing/2014/chart" uri="{C3380CC4-5D6E-409C-BE32-E72D297353CC}">
              <c16:uniqueId val="{0000000C-88B8-463C-AFCA-94FAFF4A76BD}"/>
            </c:ext>
          </c:extLst>
        </c:ser>
        <c:dLbls>
          <c:showLegendKey val="0"/>
          <c:showVal val="0"/>
          <c:showCatName val="1"/>
          <c:showSerName val="0"/>
          <c:showPercent val="0"/>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sz="1200"/>
      </a:pPr>
      <a:endParaRPr lang="es-E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sz="1800" b="0" i="0" baseline="0">
                <a:effectLst/>
              </a:rPr>
              <a:t>New gifts</a:t>
            </a:r>
            <a:endParaRPr lang="es-ES">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'Comparativa por años'!$B$63</c:f>
              <c:strCache>
                <c:ptCount val="1"/>
                <c:pt idx="0">
                  <c:v>2015</c:v>
                </c:pt>
              </c:strCache>
            </c:strRef>
          </c:tx>
          <c:spPr>
            <a:gradFill rotWithShape="1">
              <a:gsLst>
                <a:gs pos="0">
                  <a:schemeClr val="accent4">
                    <a:tint val="77000"/>
                    <a:satMod val="103000"/>
                    <a:lumMod val="102000"/>
                    <a:tint val="94000"/>
                  </a:schemeClr>
                </a:gs>
                <a:gs pos="50000">
                  <a:schemeClr val="accent4">
                    <a:tint val="77000"/>
                    <a:satMod val="110000"/>
                    <a:lumMod val="100000"/>
                    <a:shade val="100000"/>
                  </a:schemeClr>
                </a:gs>
                <a:gs pos="100000">
                  <a:schemeClr val="accent4">
                    <a:tint val="77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años'!$D$11</c:f>
              <c:strCache>
                <c:ptCount val="1"/>
                <c:pt idx="0">
                  <c:v>Upgrades</c:v>
                </c:pt>
              </c:strCache>
            </c:strRef>
          </c:cat>
          <c:val>
            <c:numRef>
              <c:f>'Comparativa por años'!$D$63</c:f>
              <c:numCache>
                <c:formatCode>#,##0</c:formatCode>
                <c:ptCount val="1"/>
                <c:pt idx="0">
                  <c:v>24279</c:v>
                </c:pt>
              </c:numCache>
            </c:numRef>
          </c:val>
          <c:extLst>
            <c:ext xmlns:c16="http://schemas.microsoft.com/office/drawing/2014/chart" uri="{C3380CC4-5D6E-409C-BE32-E72D297353CC}">
              <c16:uniqueId val="{00000000-B34F-419A-9952-47F68998181D}"/>
            </c:ext>
          </c:extLst>
        </c:ser>
        <c:ser>
          <c:idx val="1"/>
          <c:order val="1"/>
          <c:tx>
            <c:strRef>
              <c:f>'Comparativa por años'!$B$64</c:f>
              <c:strCache>
                <c:ptCount val="1"/>
                <c:pt idx="0">
                  <c:v>2016</c:v>
                </c:pt>
              </c:strCache>
            </c:strRef>
          </c:tx>
          <c:spPr>
            <a:gradFill rotWithShape="1">
              <a:gsLst>
                <a:gs pos="0">
                  <a:schemeClr val="accent4">
                    <a:shade val="76000"/>
                    <a:satMod val="103000"/>
                    <a:lumMod val="102000"/>
                    <a:tint val="94000"/>
                  </a:schemeClr>
                </a:gs>
                <a:gs pos="50000">
                  <a:schemeClr val="accent4">
                    <a:shade val="76000"/>
                    <a:satMod val="110000"/>
                    <a:lumMod val="100000"/>
                    <a:shade val="100000"/>
                  </a:schemeClr>
                </a:gs>
                <a:gs pos="100000">
                  <a:schemeClr val="accent4">
                    <a:shade val="7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años'!$D$11</c:f>
              <c:strCache>
                <c:ptCount val="1"/>
                <c:pt idx="0">
                  <c:v>Upgrades</c:v>
                </c:pt>
              </c:strCache>
            </c:strRef>
          </c:cat>
          <c:val>
            <c:numRef>
              <c:f>'Comparativa por años'!$D$64</c:f>
              <c:numCache>
                <c:formatCode>#,##0</c:formatCode>
                <c:ptCount val="1"/>
                <c:pt idx="0">
                  <c:v>25968</c:v>
                </c:pt>
              </c:numCache>
            </c:numRef>
          </c:val>
          <c:extLst>
            <c:ext xmlns:c16="http://schemas.microsoft.com/office/drawing/2014/chart" uri="{C3380CC4-5D6E-409C-BE32-E72D297353CC}">
              <c16:uniqueId val="{00000001-B34F-419A-9952-47F68998181D}"/>
            </c:ext>
          </c:extLst>
        </c:ser>
        <c:dLbls>
          <c:dLblPos val="outEnd"/>
          <c:showLegendKey val="0"/>
          <c:showVal val="1"/>
          <c:showCatName val="0"/>
          <c:showSerName val="0"/>
          <c:showPercent val="0"/>
          <c:showBubbleSize val="0"/>
        </c:dLbls>
        <c:gapWidth val="100"/>
        <c:overlap val="-24"/>
        <c:axId val="311972016"/>
        <c:axId val="311972672"/>
      </c:barChart>
      <c:catAx>
        <c:axId val="311972016"/>
        <c:scaling>
          <c:orientation val="minMax"/>
        </c:scaling>
        <c:delete val="1"/>
        <c:axPos val="b"/>
        <c:numFmt formatCode="General" sourceLinked="1"/>
        <c:majorTickMark val="none"/>
        <c:minorTickMark val="none"/>
        <c:tickLblPos val="nextTo"/>
        <c:crossAx val="311972672"/>
        <c:crosses val="autoZero"/>
        <c:auto val="1"/>
        <c:lblAlgn val="ctr"/>
        <c:lblOffset val="100"/>
        <c:noMultiLvlLbl val="0"/>
      </c:catAx>
      <c:valAx>
        <c:axId val="3119726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119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sz="1800" b="0" i="0" baseline="0" dirty="0" err="1">
                <a:effectLst/>
              </a:rPr>
              <a:t>Annualized</a:t>
            </a:r>
            <a:r>
              <a:rPr lang="es-ES" sz="1800" b="0" i="0" baseline="0" dirty="0">
                <a:effectLst/>
              </a:rPr>
              <a:t> </a:t>
            </a:r>
            <a:r>
              <a:rPr lang="es-ES" sz="1800" b="0" i="0" baseline="0" dirty="0" err="1">
                <a:effectLst/>
              </a:rPr>
              <a:t>income</a:t>
            </a:r>
            <a:endParaRPr lang="es-ES" dirty="0">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'Comparativa por años'!$B$63</c:f>
              <c:strCache>
                <c:ptCount val="1"/>
                <c:pt idx="0">
                  <c:v>2015</c:v>
                </c:pt>
              </c:strCache>
            </c:strRef>
          </c:tx>
          <c:spPr>
            <a:gradFill rotWithShape="1">
              <a:gsLst>
                <a:gs pos="0">
                  <a:schemeClr val="accent4">
                    <a:tint val="77000"/>
                    <a:satMod val="103000"/>
                    <a:lumMod val="102000"/>
                    <a:tint val="94000"/>
                  </a:schemeClr>
                </a:gs>
                <a:gs pos="50000">
                  <a:schemeClr val="accent4">
                    <a:tint val="77000"/>
                    <a:satMod val="110000"/>
                    <a:lumMod val="100000"/>
                    <a:shade val="100000"/>
                  </a:schemeClr>
                </a:gs>
                <a:gs pos="100000">
                  <a:schemeClr val="accent4">
                    <a:tint val="77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años'!$G$11</c:f>
              <c:strCache>
                <c:ptCount val="1"/>
                <c:pt idx="0">
                  <c:v>Anualized income</c:v>
                </c:pt>
              </c:strCache>
            </c:strRef>
          </c:cat>
          <c:val>
            <c:numRef>
              <c:f>'Comparativa por años'!$G$63</c:f>
              <c:numCache>
                <c:formatCode>#,##0\ "€"</c:formatCode>
                <c:ptCount val="1"/>
                <c:pt idx="0">
                  <c:v>484123.26</c:v>
                </c:pt>
              </c:numCache>
            </c:numRef>
          </c:val>
          <c:extLst>
            <c:ext xmlns:c16="http://schemas.microsoft.com/office/drawing/2014/chart" uri="{C3380CC4-5D6E-409C-BE32-E72D297353CC}">
              <c16:uniqueId val="{00000000-CE78-4B0F-9D0D-172D215ABBA5}"/>
            </c:ext>
          </c:extLst>
        </c:ser>
        <c:ser>
          <c:idx val="1"/>
          <c:order val="1"/>
          <c:tx>
            <c:strRef>
              <c:f>'Comparativa por años'!$B$64</c:f>
              <c:strCache>
                <c:ptCount val="1"/>
                <c:pt idx="0">
                  <c:v>2016</c:v>
                </c:pt>
              </c:strCache>
            </c:strRef>
          </c:tx>
          <c:spPr>
            <a:gradFill rotWithShape="1">
              <a:gsLst>
                <a:gs pos="0">
                  <a:schemeClr val="accent4">
                    <a:shade val="76000"/>
                    <a:satMod val="103000"/>
                    <a:lumMod val="102000"/>
                    <a:tint val="94000"/>
                  </a:schemeClr>
                </a:gs>
                <a:gs pos="50000">
                  <a:schemeClr val="accent4">
                    <a:shade val="76000"/>
                    <a:satMod val="110000"/>
                    <a:lumMod val="100000"/>
                    <a:shade val="100000"/>
                  </a:schemeClr>
                </a:gs>
                <a:gs pos="100000">
                  <a:schemeClr val="accent4">
                    <a:shade val="7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años'!$G$11</c:f>
              <c:strCache>
                <c:ptCount val="1"/>
                <c:pt idx="0">
                  <c:v>Anualized income</c:v>
                </c:pt>
              </c:strCache>
            </c:strRef>
          </c:cat>
          <c:val>
            <c:numRef>
              <c:f>'Comparativa por años'!$G$64</c:f>
              <c:numCache>
                <c:formatCode>#,##0\ "€"</c:formatCode>
                <c:ptCount val="1"/>
                <c:pt idx="0">
                  <c:v>545847.36</c:v>
                </c:pt>
              </c:numCache>
            </c:numRef>
          </c:val>
          <c:extLst>
            <c:ext xmlns:c16="http://schemas.microsoft.com/office/drawing/2014/chart" uri="{C3380CC4-5D6E-409C-BE32-E72D297353CC}">
              <c16:uniqueId val="{00000001-CE78-4B0F-9D0D-172D215ABBA5}"/>
            </c:ext>
          </c:extLst>
        </c:ser>
        <c:dLbls>
          <c:dLblPos val="outEnd"/>
          <c:showLegendKey val="0"/>
          <c:showVal val="1"/>
          <c:showCatName val="0"/>
          <c:showSerName val="0"/>
          <c:showPercent val="0"/>
          <c:showBubbleSize val="0"/>
        </c:dLbls>
        <c:gapWidth val="100"/>
        <c:overlap val="-24"/>
        <c:axId val="311972016"/>
        <c:axId val="311972672"/>
      </c:barChart>
      <c:catAx>
        <c:axId val="311972016"/>
        <c:scaling>
          <c:orientation val="minMax"/>
        </c:scaling>
        <c:delete val="1"/>
        <c:axPos val="b"/>
        <c:numFmt formatCode="General" sourceLinked="1"/>
        <c:majorTickMark val="none"/>
        <c:minorTickMark val="none"/>
        <c:tickLblPos val="nextTo"/>
        <c:crossAx val="311972672"/>
        <c:crosses val="autoZero"/>
        <c:auto val="1"/>
        <c:lblAlgn val="ctr"/>
        <c:lblOffset val="100"/>
        <c:noMultiLvlLbl val="0"/>
      </c:catAx>
      <c:valAx>
        <c:axId val="311972672"/>
        <c:scaling>
          <c:orientation val="minMax"/>
        </c:scaling>
        <c:delete val="0"/>
        <c:axPos val="l"/>
        <c:majorGridlines>
          <c:spPr>
            <a:ln w="9525" cap="flat" cmpd="sng" algn="ctr">
              <a:solidFill>
                <a:schemeClr val="tx2">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119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ES"/>
              <a:t>EDUCO CIRCLE OF tm LIFE</a:t>
            </a:r>
          </a:p>
        </c:rich>
      </c:tx>
      <c:layout>
        <c:manualLayout>
          <c:xMode val="edge"/>
          <c:yMode val="edge"/>
          <c:x val="0.23802105004432975"/>
          <c:y val="0.928035565434843"/>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ES"/>
        </a:p>
      </c:txPr>
    </c:title>
    <c:autoTitleDeleted val="0"/>
    <c:plotArea>
      <c:layout/>
      <c:doughnutChart>
        <c:varyColors val="1"/>
        <c:dLbls>
          <c:showLegendKey val="0"/>
          <c:showVal val="0"/>
          <c:showCatName val="1"/>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b="1"/>
      </a:pPr>
      <a:endParaRPr lang="es-E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a:t>Unpaid</a:t>
            </a:r>
            <a:r>
              <a:rPr lang="es-ES" baseline="0"/>
              <a:t> retentions</a:t>
            </a:r>
            <a:endParaRPr lang="es-ES"/>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'Comparativa por años'!$B$19</c:f>
              <c:strCache>
                <c:ptCount val="1"/>
                <c:pt idx="0">
                  <c:v>2013</c:v>
                </c:pt>
              </c:strCache>
            </c:strRef>
          </c:tx>
          <c:spPr>
            <a:gradFill rotWithShape="1">
              <a:gsLst>
                <a:gs pos="0">
                  <a:schemeClr val="accent2">
                    <a:tint val="58000"/>
                    <a:satMod val="103000"/>
                    <a:lumMod val="102000"/>
                    <a:tint val="94000"/>
                  </a:schemeClr>
                </a:gs>
                <a:gs pos="50000">
                  <a:schemeClr val="accent2">
                    <a:tint val="58000"/>
                    <a:satMod val="110000"/>
                    <a:lumMod val="100000"/>
                    <a:shade val="100000"/>
                  </a:schemeClr>
                </a:gs>
                <a:gs pos="100000">
                  <a:schemeClr val="accent2">
                    <a:tint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años'!$D$18</c:f>
              <c:strCache>
                <c:ptCount val="1"/>
                <c:pt idx="0">
                  <c:v>Retentions</c:v>
                </c:pt>
              </c:strCache>
            </c:strRef>
          </c:cat>
          <c:val>
            <c:numRef>
              <c:f>'Comparativa por años'!$D$19</c:f>
              <c:numCache>
                <c:formatCode>#,##0</c:formatCode>
                <c:ptCount val="1"/>
                <c:pt idx="0">
                  <c:v>2199</c:v>
                </c:pt>
              </c:numCache>
            </c:numRef>
          </c:val>
          <c:extLst>
            <c:ext xmlns:c16="http://schemas.microsoft.com/office/drawing/2014/chart" uri="{C3380CC4-5D6E-409C-BE32-E72D297353CC}">
              <c16:uniqueId val="{00000000-A31D-4070-B32C-709FDBFA8FA4}"/>
            </c:ext>
          </c:extLst>
        </c:ser>
        <c:ser>
          <c:idx val="1"/>
          <c:order val="1"/>
          <c:tx>
            <c:strRef>
              <c:f>'Comparativa por años'!$B$20</c:f>
              <c:strCache>
                <c:ptCount val="1"/>
                <c:pt idx="0">
                  <c:v>2014</c:v>
                </c:pt>
              </c:strCache>
            </c:strRef>
          </c:tx>
          <c:spPr>
            <a:gradFill rotWithShape="1">
              <a:gsLst>
                <a:gs pos="0">
                  <a:schemeClr val="accent2">
                    <a:tint val="86000"/>
                    <a:satMod val="103000"/>
                    <a:lumMod val="102000"/>
                    <a:tint val="94000"/>
                  </a:schemeClr>
                </a:gs>
                <a:gs pos="50000">
                  <a:schemeClr val="accent2">
                    <a:tint val="86000"/>
                    <a:satMod val="110000"/>
                    <a:lumMod val="100000"/>
                    <a:shade val="100000"/>
                  </a:schemeClr>
                </a:gs>
                <a:gs pos="100000">
                  <a:schemeClr val="accent2">
                    <a:tint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años'!$D$18</c:f>
              <c:strCache>
                <c:ptCount val="1"/>
                <c:pt idx="0">
                  <c:v>Retentions</c:v>
                </c:pt>
              </c:strCache>
            </c:strRef>
          </c:cat>
          <c:val>
            <c:numRef>
              <c:f>'Comparativa por años'!$D$20</c:f>
              <c:numCache>
                <c:formatCode>#,##0</c:formatCode>
                <c:ptCount val="1"/>
                <c:pt idx="0">
                  <c:v>1754</c:v>
                </c:pt>
              </c:numCache>
            </c:numRef>
          </c:val>
          <c:extLst>
            <c:ext xmlns:c16="http://schemas.microsoft.com/office/drawing/2014/chart" uri="{C3380CC4-5D6E-409C-BE32-E72D297353CC}">
              <c16:uniqueId val="{00000001-A31D-4070-B32C-709FDBFA8FA4}"/>
            </c:ext>
          </c:extLst>
        </c:ser>
        <c:ser>
          <c:idx val="2"/>
          <c:order val="2"/>
          <c:tx>
            <c:strRef>
              <c:f>'Comparativa por años'!$B$21</c:f>
              <c:strCache>
                <c:ptCount val="1"/>
                <c:pt idx="0">
                  <c:v>2015</c:v>
                </c:pt>
              </c:strCache>
            </c:strRef>
          </c:tx>
          <c:spPr>
            <a:gradFill rotWithShape="1">
              <a:gsLst>
                <a:gs pos="0">
                  <a:schemeClr val="accent2">
                    <a:shade val="86000"/>
                    <a:satMod val="103000"/>
                    <a:lumMod val="102000"/>
                    <a:tint val="94000"/>
                  </a:schemeClr>
                </a:gs>
                <a:gs pos="50000">
                  <a:schemeClr val="accent2">
                    <a:shade val="86000"/>
                    <a:satMod val="110000"/>
                    <a:lumMod val="100000"/>
                    <a:shade val="100000"/>
                  </a:schemeClr>
                </a:gs>
                <a:gs pos="100000">
                  <a:schemeClr val="accent2">
                    <a:shade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años'!$D$18</c:f>
              <c:strCache>
                <c:ptCount val="1"/>
                <c:pt idx="0">
                  <c:v>Retentions</c:v>
                </c:pt>
              </c:strCache>
            </c:strRef>
          </c:cat>
          <c:val>
            <c:numRef>
              <c:f>'Comparativa por años'!$D$21</c:f>
              <c:numCache>
                <c:formatCode>#,##0</c:formatCode>
                <c:ptCount val="1"/>
                <c:pt idx="0">
                  <c:v>1406</c:v>
                </c:pt>
              </c:numCache>
            </c:numRef>
          </c:val>
          <c:extLst>
            <c:ext xmlns:c16="http://schemas.microsoft.com/office/drawing/2014/chart" uri="{C3380CC4-5D6E-409C-BE32-E72D297353CC}">
              <c16:uniqueId val="{00000002-A31D-4070-B32C-709FDBFA8FA4}"/>
            </c:ext>
          </c:extLst>
        </c:ser>
        <c:ser>
          <c:idx val="3"/>
          <c:order val="3"/>
          <c:tx>
            <c:strRef>
              <c:f>'Comparativa por años'!$B$22</c:f>
              <c:strCache>
                <c:ptCount val="1"/>
                <c:pt idx="0">
                  <c:v>2016</c:v>
                </c:pt>
              </c:strCache>
            </c:strRef>
          </c:tx>
          <c:spPr>
            <a:gradFill rotWithShape="1">
              <a:gsLst>
                <a:gs pos="0">
                  <a:schemeClr val="accent2">
                    <a:shade val="58000"/>
                    <a:satMod val="103000"/>
                    <a:lumMod val="102000"/>
                    <a:tint val="94000"/>
                  </a:schemeClr>
                </a:gs>
                <a:gs pos="50000">
                  <a:schemeClr val="accent2">
                    <a:shade val="58000"/>
                    <a:satMod val="110000"/>
                    <a:lumMod val="100000"/>
                    <a:shade val="100000"/>
                  </a:schemeClr>
                </a:gs>
                <a:gs pos="100000">
                  <a:schemeClr val="accent2">
                    <a:shade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años'!$D$18</c:f>
              <c:strCache>
                <c:ptCount val="1"/>
                <c:pt idx="0">
                  <c:v>Retentions</c:v>
                </c:pt>
              </c:strCache>
            </c:strRef>
          </c:cat>
          <c:val>
            <c:numRef>
              <c:f>'Comparativa por años'!$D$22</c:f>
              <c:numCache>
                <c:formatCode>#,##0</c:formatCode>
                <c:ptCount val="1"/>
                <c:pt idx="0">
                  <c:v>3317</c:v>
                </c:pt>
              </c:numCache>
            </c:numRef>
          </c:val>
          <c:extLst>
            <c:ext xmlns:c16="http://schemas.microsoft.com/office/drawing/2014/chart" uri="{C3380CC4-5D6E-409C-BE32-E72D297353CC}">
              <c16:uniqueId val="{00000003-A31D-4070-B32C-709FDBFA8FA4}"/>
            </c:ext>
          </c:extLst>
        </c:ser>
        <c:dLbls>
          <c:dLblPos val="outEnd"/>
          <c:showLegendKey val="0"/>
          <c:showVal val="1"/>
          <c:showCatName val="0"/>
          <c:showSerName val="0"/>
          <c:showPercent val="0"/>
          <c:showBubbleSize val="0"/>
        </c:dLbls>
        <c:gapWidth val="100"/>
        <c:overlap val="-24"/>
        <c:axId val="311972016"/>
        <c:axId val="311972672"/>
      </c:barChart>
      <c:catAx>
        <c:axId val="311972016"/>
        <c:scaling>
          <c:orientation val="minMax"/>
        </c:scaling>
        <c:delete val="1"/>
        <c:axPos val="b"/>
        <c:numFmt formatCode="General" sourceLinked="1"/>
        <c:majorTickMark val="none"/>
        <c:minorTickMark val="none"/>
        <c:tickLblPos val="nextTo"/>
        <c:crossAx val="311972672"/>
        <c:crosses val="autoZero"/>
        <c:auto val="1"/>
        <c:lblAlgn val="ctr"/>
        <c:lblOffset val="100"/>
        <c:noMultiLvlLbl val="0"/>
      </c:catAx>
      <c:valAx>
        <c:axId val="3119726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119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dirty="0" err="1"/>
              <a:t>Annualized</a:t>
            </a:r>
            <a:r>
              <a:rPr lang="es-ES" dirty="0"/>
              <a:t> </a:t>
            </a:r>
            <a:r>
              <a:rPr lang="es-ES" dirty="0" err="1"/>
              <a:t>income</a:t>
            </a:r>
            <a:endParaRPr lang="es-E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'Comparativa por años'!$B$19</c:f>
              <c:strCache>
                <c:ptCount val="1"/>
                <c:pt idx="0">
                  <c:v>2013</c:v>
                </c:pt>
              </c:strCache>
            </c:strRef>
          </c:tx>
          <c:spPr>
            <a:gradFill rotWithShape="1">
              <a:gsLst>
                <a:gs pos="0">
                  <a:schemeClr val="accent2">
                    <a:tint val="58000"/>
                    <a:satMod val="103000"/>
                    <a:lumMod val="102000"/>
                    <a:tint val="94000"/>
                  </a:schemeClr>
                </a:gs>
                <a:gs pos="50000">
                  <a:schemeClr val="accent2">
                    <a:tint val="58000"/>
                    <a:satMod val="110000"/>
                    <a:lumMod val="100000"/>
                    <a:shade val="100000"/>
                  </a:schemeClr>
                </a:gs>
                <a:gs pos="100000">
                  <a:schemeClr val="accent2">
                    <a:tint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años'!$G$18</c:f>
              <c:strCache>
                <c:ptCount val="1"/>
                <c:pt idx="0">
                  <c:v>Anualized incoming</c:v>
                </c:pt>
              </c:strCache>
            </c:strRef>
          </c:cat>
          <c:val>
            <c:numRef>
              <c:f>'Comparativa por años'!$G$19</c:f>
              <c:numCache>
                <c:formatCode>#,##0\ "€"</c:formatCode>
                <c:ptCount val="1"/>
                <c:pt idx="0">
                  <c:v>662088</c:v>
                </c:pt>
              </c:numCache>
            </c:numRef>
          </c:val>
          <c:extLst>
            <c:ext xmlns:c16="http://schemas.microsoft.com/office/drawing/2014/chart" uri="{C3380CC4-5D6E-409C-BE32-E72D297353CC}">
              <c16:uniqueId val="{00000000-7D61-415D-8ACC-F139CC1504DD}"/>
            </c:ext>
          </c:extLst>
        </c:ser>
        <c:ser>
          <c:idx val="1"/>
          <c:order val="1"/>
          <c:tx>
            <c:strRef>
              <c:f>'Comparativa por años'!$B$20</c:f>
              <c:strCache>
                <c:ptCount val="1"/>
                <c:pt idx="0">
                  <c:v>2014</c:v>
                </c:pt>
              </c:strCache>
            </c:strRef>
          </c:tx>
          <c:spPr>
            <a:gradFill rotWithShape="1">
              <a:gsLst>
                <a:gs pos="0">
                  <a:schemeClr val="accent2">
                    <a:tint val="86000"/>
                    <a:satMod val="103000"/>
                    <a:lumMod val="102000"/>
                    <a:tint val="94000"/>
                  </a:schemeClr>
                </a:gs>
                <a:gs pos="50000">
                  <a:schemeClr val="accent2">
                    <a:tint val="86000"/>
                    <a:satMod val="110000"/>
                    <a:lumMod val="100000"/>
                    <a:shade val="100000"/>
                  </a:schemeClr>
                </a:gs>
                <a:gs pos="100000">
                  <a:schemeClr val="accent2">
                    <a:tint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años'!$G$18</c:f>
              <c:strCache>
                <c:ptCount val="1"/>
                <c:pt idx="0">
                  <c:v>Anualized incoming</c:v>
                </c:pt>
              </c:strCache>
            </c:strRef>
          </c:cat>
          <c:val>
            <c:numRef>
              <c:f>'Comparativa por años'!$G$20</c:f>
              <c:numCache>
                <c:formatCode>#,##0\ "€"</c:formatCode>
                <c:ptCount val="1"/>
                <c:pt idx="0">
                  <c:v>724980.00000000012</c:v>
                </c:pt>
              </c:numCache>
            </c:numRef>
          </c:val>
          <c:extLst>
            <c:ext xmlns:c16="http://schemas.microsoft.com/office/drawing/2014/chart" uri="{C3380CC4-5D6E-409C-BE32-E72D297353CC}">
              <c16:uniqueId val="{00000001-7D61-415D-8ACC-F139CC1504DD}"/>
            </c:ext>
          </c:extLst>
        </c:ser>
        <c:ser>
          <c:idx val="2"/>
          <c:order val="2"/>
          <c:tx>
            <c:strRef>
              <c:f>'Comparativa por años'!$B$21</c:f>
              <c:strCache>
                <c:ptCount val="1"/>
                <c:pt idx="0">
                  <c:v>2015</c:v>
                </c:pt>
              </c:strCache>
            </c:strRef>
          </c:tx>
          <c:spPr>
            <a:gradFill rotWithShape="1">
              <a:gsLst>
                <a:gs pos="0">
                  <a:schemeClr val="accent2">
                    <a:shade val="86000"/>
                    <a:satMod val="103000"/>
                    <a:lumMod val="102000"/>
                    <a:tint val="94000"/>
                  </a:schemeClr>
                </a:gs>
                <a:gs pos="50000">
                  <a:schemeClr val="accent2">
                    <a:shade val="86000"/>
                    <a:satMod val="110000"/>
                    <a:lumMod val="100000"/>
                    <a:shade val="100000"/>
                  </a:schemeClr>
                </a:gs>
                <a:gs pos="100000">
                  <a:schemeClr val="accent2">
                    <a:shade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años'!$G$18</c:f>
              <c:strCache>
                <c:ptCount val="1"/>
                <c:pt idx="0">
                  <c:v>Anualized incoming</c:v>
                </c:pt>
              </c:strCache>
            </c:strRef>
          </c:cat>
          <c:val>
            <c:numRef>
              <c:f>'Comparativa por años'!$G$21</c:f>
              <c:numCache>
                <c:formatCode>#,##0\ "€"</c:formatCode>
                <c:ptCount val="1"/>
                <c:pt idx="0">
                  <c:v>539544</c:v>
                </c:pt>
              </c:numCache>
            </c:numRef>
          </c:val>
          <c:extLst>
            <c:ext xmlns:c16="http://schemas.microsoft.com/office/drawing/2014/chart" uri="{C3380CC4-5D6E-409C-BE32-E72D297353CC}">
              <c16:uniqueId val="{00000002-7D61-415D-8ACC-F139CC1504DD}"/>
            </c:ext>
          </c:extLst>
        </c:ser>
        <c:ser>
          <c:idx val="3"/>
          <c:order val="3"/>
          <c:tx>
            <c:strRef>
              <c:f>'Comparativa por años'!$B$22</c:f>
              <c:strCache>
                <c:ptCount val="1"/>
                <c:pt idx="0">
                  <c:v>2016</c:v>
                </c:pt>
              </c:strCache>
            </c:strRef>
          </c:tx>
          <c:spPr>
            <a:gradFill rotWithShape="1">
              <a:gsLst>
                <a:gs pos="0">
                  <a:schemeClr val="accent2">
                    <a:shade val="58000"/>
                    <a:satMod val="103000"/>
                    <a:lumMod val="102000"/>
                    <a:tint val="94000"/>
                  </a:schemeClr>
                </a:gs>
                <a:gs pos="50000">
                  <a:schemeClr val="accent2">
                    <a:shade val="58000"/>
                    <a:satMod val="110000"/>
                    <a:lumMod val="100000"/>
                    <a:shade val="100000"/>
                  </a:schemeClr>
                </a:gs>
                <a:gs pos="100000">
                  <a:schemeClr val="accent2">
                    <a:shade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años'!$G$18</c:f>
              <c:strCache>
                <c:ptCount val="1"/>
                <c:pt idx="0">
                  <c:v>Anualized incoming</c:v>
                </c:pt>
              </c:strCache>
            </c:strRef>
          </c:cat>
          <c:val>
            <c:numRef>
              <c:f>'Comparativa por años'!$G$22</c:f>
              <c:numCache>
                <c:formatCode>#,##0\ "€"</c:formatCode>
                <c:ptCount val="1"/>
                <c:pt idx="0">
                  <c:v>1194120</c:v>
                </c:pt>
              </c:numCache>
            </c:numRef>
          </c:val>
          <c:extLst>
            <c:ext xmlns:c16="http://schemas.microsoft.com/office/drawing/2014/chart" uri="{C3380CC4-5D6E-409C-BE32-E72D297353CC}">
              <c16:uniqueId val="{00000003-7D61-415D-8ACC-F139CC1504DD}"/>
            </c:ext>
          </c:extLst>
        </c:ser>
        <c:dLbls>
          <c:dLblPos val="outEnd"/>
          <c:showLegendKey val="0"/>
          <c:showVal val="1"/>
          <c:showCatName val="0"/>
          <c:showSerName val="0"/>
          <c:showPercent val="0"/>
          <c:showBubbleSize val="0"/>
        </c:dLbls>
        <c:gapWidth val="100"/>
        <c:overlap val="-24"/>
        <c:axId val="311972016"/>
        <c:axId val="311972672"/>
      </c:barChart>
      <c:catAx>
        <c:axId val="311972016"/>
        <c:scaling>
          <c:orientation val="minMax"/>
        </c:scaling>
        <c:delete val="1"/>
        <c:axPos val="b"/>
        <c:numFmt formatCode="General" sourceLinked="1"/>
        <c:majorTickMark val="none"/>
        <c:minorTickMark val="none"/>
        <c:tickLblPos val="nextTo"/>
        <c:crossAx val="311972672"/>
        <c:crosses val="autoZero"/>
        <c:auto val="1"/>
        <c:lblAlgn val="ctr"/>
        <c:lblOffset val="100"/>
        <c:noMultiLvlLbl val="0"/>
      </c:catAx>
      <c:valAx>
        <c:axId val="311972672"/>
        <c:scaling>
          <c:orientation val="minMax"/>
        </c:scaling>
        <c:delete val="0"/>
        <c:axPos val="l"/>
        <c:majorGridlines>
          <c:spPr>
            <a:ln w="9525" cap="flat" cmpd="sng" algn="ctr">
              <a:solidFill>
                <a:schemeClr val="tx2">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119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dirty="0"/>
              <a:t>Nº</a:t>
            </a:r>
            <a:r>
              <a:rPr lang="es-ES" baseline="0" dirty="0"/>
              <a:t> of </a:t>
            </a:r>
            <a:r>
              <a:rPr lang="es-ES" baseline="0" dirty="0" err="1"/>
              <a:t>lapsed</a:t>
            </a:r>
            <a:r>
              <a:rPr lang="es-ES" baseline="0" dirty="0"/>
              <a:t> </a:t>
            </a:r>
            <a:r>
              <a:rPr lang="es-ES" baseline="0" dirty="0" err="1"/>
              <a:t>donors</a:t>
            </a:r>
            <a:r>
              <a:rPr lang="es-ES" baseline="0" dirty="0"/>
              <a:t> </a:t>
            </a:r>
            <a:r>
              <a:rPr lang="es-ES" baseline="0" dirty="0" err="1"/>
              <a:t>recovered</a:t>
            </a:r>
            <a:endParaRPr lang="es-E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'Comparativa por años'!$B$5</c:f>
              <c:strCache>
                <c:ptCount val="1"/>
                <c:pt idx="0">
                  <c:v>2013</c:v>
                </c:pt>
              </c:strCache>
            </c:strRef>
          </c:tx>
          <c:spPr>
            <a:gradFill rotWithShape="1">
              <a:gsLst>
                <a:gs pos="0">
                  <a:schemeClr val="accent6">
                    <a:tint val="58000"/>
                    <a:satMod val="103000"/>
                    <a:lumMod val="102000"/>
                    <a:tint val="94000"/>
                  </a:schemeClr>
                </a:gs>
                <a:gs pos="50000">
                  <a:schemeClr val="accent6">
                    <a:tint val="58000"/>
                    <a:satMod val="110000"/>
                    <a:lumMod val="100000"/>
                    <a:shade val="100000"/>
                  </a:schemeClr>
                </a:gs>
                <a:gs pos="100000">
                  <a:schemeClr val="accent6">
                    <a:tint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años'!$D$4</c:f>
              <c:strCache>
                <c:ptCount val="1"/>
                <c:pt idx="0">
                  <c:v>Regilar donors</c:v>
                </c:pt>
              </c:strCache>
            </c:strRef>
          </c:cat>
          <c:val>
            <c:numRef>
              <c:f>'Comparativa por años'!$D$5</c:f>
              <c:numCache>
                <c:formatCode>#,##0</c:formatCode>
                <c:ptCount val="1"/>
                <c:pt idx="0">
                  <c:v>1452</c:v>
                </c:pt>
              </c:numCache>
            </c:numRef>
          </c:val>
          <c:extLst>
            <c:ext xmlns:c16="http://schemas.microsoft.com/office/drawing/2014/chart" uri="{C3380CC4-5D6E-409C-BE32-E72D297353CC}">
              <c16:uniqueId val="{00000000-ECC0-46C7-91AF-39932584130C}"/>
            </c:ext>
          </c:extLst>
        </c:ser>
        <c:ser>
          <c:idx val="1"/>
          <c:order val="1"/>
          <c:tx>
            <c:strRef>
              <c:f>'Comparativa por años'!$B$6</c:f>
              <c:strCache>
                <c:ptCount val="1"/>
                <c:pt idx="0">
                  <c:v>2014</c:v>
                </c:pt>
              </c:strCache>
            </c:strRef>
          </c:tx>
          <c:spPr>
            <a:gradFill rotWithShape="1">
              <a:gsLst>
                <a:gs pos="0">
                  <a:schemeClr val="accent6">
                    <a:tint val="86000"/>
                    <a:satMod val="103000"/>
                    <a:lumMod val="102000"/>
                    <a:tint val="94000"/>
                  </a:schemeClr>
                </a:gs>
                <a:gs pos="50000">
                  <a:schemeClr val="accent6">
                    <a:tint val="86000"/>
                    <a:satMod val="110000"/>
                    <a:lumMod val="100000"/>
                    <a:shade val="100000"/>
                  </a:schemeClr>
                </a:gs>
                <a:gs pos="100000">
                  <a:schemeClr val="accent6">
                    <a:tint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años'!$D$4</c:f>
              <c:strCache>
                <c:ptCount val="1"/>
                <c:pt idx="0">
                  <c:v>Regilar donors</c:v>
                </c:pt>
              </c:strCache>
            </c:strRef>
          </c:cat>
          <c:val>
            <c:numRef>
              <c:f>'Comparativa por años'!$D$6</c:f>
              <c:numCache>
                <c:formatCode>#,##0</c:formatCode>
                <c:ptCount val="1"/>
                <c:pt idx="0">
                  <c:v>4800</c:v>
                </c:pt>
              </c:numCache>
            </c:numRef>
          </c:val>
          <c:extLst>
            <c:ext xmlns:c16="http://schemas.microsoft.com/office/drawing/2014/chart" uri="{C3380CC4-5D6E-409C-BE32-E72D297353CC}">
              <c16:uniqueId val="{00000001-ECC0-46C7-91AF-39932584130C}"/>
            </c:ext>
          </c:extLst>
        </c:ser>
        <c:ser>
          <c:idx val="2"/>
          <c:order val="2"/>
          <c:tx>
            <c:strRef>
              <c:f>'Comparativa por años'!$B$7</c:f>
              <c:strCache>
                <c:ptCount val="1"/>
                <c:pt idx="0">
                  <c:v>2015</c:v>
                </c:pt>
              </c:strCache>
            </c:strRef>
          </c:tx>
          <c:spPr>
            <a:gradFill rotWithShape="1">
              <a:gsLst>
                <a:gs pos="0">
                  <a:schemeClr val="accent6">
                    <a:shade val="86000"/>
                    <a:satMod val="103000"/>
                    <a:lumMod val="102000"/>
                    <a:tint val="94000"/>
                  </a:schemeClr>
                </a:gs>
                <a:gs pos="50000">
                  <a:schemeClr val="accent6">
                    <a:shade val="86000"/>
                    <a:satMod val="110000"/>
                    <a:lumMod val="100000"/>
                    <a:shade val="100000"/>
                  </a:schemeClr>
                </a:gs>
                <a:gs pos="100000">
                  <a:schemeClr val="accent6">
                    <a:shade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años'!$D$4</c:f>
              <c:strCache>
                <c:ptCount val="1"/>
                <c:pt idx="0">
                  <c:v>Regilar donors</c:v>
                </c:pt>
              </c:strCache>
            </c:strRef>
          </c:cat>
          <c:val>
            <c:numRef>
              <c:f>'Comparativa por años'!$D$7</c:f>
              <c:numCache>
                <c:formatCode>#,##0</c:formatCode>
                <c:ptCount val="1"/>
                <c:pt idx="0">
                  <c:v>5030</c:v>
                </c:pt>
              </c:numCache>
            </c:numRef>
          </c:val>
          <c:extLst>
            <c:ext xmlns:c16="http://schemas.microsoft.com/office/drawing/2014/chart" uri="{C3380CC4-5D6E-409C-BE32-E72D297353CC}">
              <c16:uniqueId val="{00000002-ECC0-46C7-91AF-39932584130C}"/>
            </c:ext>
          </c:extLst>
        </c:ser>
        <c:ser>
          <c:idx val="3"/>
          <c:order val="3"/>
          <c:tx>
            <c:strRef>
              <c:f>'Comparativa por años'!$B$8</c:f>
              <c:strCache>
                <c:ptCount val="1"/>
                <c:pt idx="0">
                  <c:v>2016</c:v>
                </c:pt>
              </c:strCache>
            </c:strRef>
          </c:tx>
          <c:spPr>
            <a:gradFill rotWithShape="1">
              <a:gsLst>
                <a:gs pos="0">
                  <a:schemeClr val="accent6">
                    <a:shade val="58000"/>
                    <a:satMod val="103000"/>
                    <a:lumMod val="102000"/>
                    <a:tint val="94000"/>
                  </a:schemeClr>
                </a:gs>
                <a:gs pos="50000">
                  <a:schemeClr val="accent6">
                    <a:shade val="58000"/>
                    <a:satMod val="110000"/>
                    <a:lumMod val="100000"/>
                    <a:shade val="100000"/>
                  </a:schemeClr>
                </a:gs>
                <a:gs pos="100000">
                  <a:schemeClr val="accent6">
                    <a:shade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años'!$D$4</c:f>
              <c:strCache>
                <c:ptCount val="1"/>
                <c:pt idx="0">
                  <c:v>Regilar donors</c:v>
                </c:pt>
              </c:strCache>
            </c:strRef>
          </c:cat>
          <c:val>
            <c:numRef>
              <c:f>'Comparativa por años'!$D$8</c:f>
              <c:numCache>
                <c:formatCode>#,##0</c:formatCode>
                <c:ptCount val="1"/>
                <c:pt idx="0">
                  <c:v>5257</c:v>
                </c:pt>
              </c:numCache>
            </c:numRef>
          </c:val>
          <c:extLst>
            <c:ext xmlns:c16="http://schemas.microsoft.com/office/drawing/2014/chart" uri="{C3380CC4-5D6E-409C-BE32-E72D297353CC}">
              <c16:uniqueId val="{00000003-ECC0-46C7-91AF-39932584130C}"/>
            </c:ext>
          </c:extLst>
        </c:ser>
        <c:dLbls>
          <c:dLblPos val="outEnd"/>
          <c:showLegendKey val="0"/>
          <c:showVal val="1"/>
          <c:showCatName val="0"/>
          <c:showSerName val="0"/>
          <c:showPercent val="0"/>
          <c:showBubbleSize val="0"/>
        </c:dLbls>
        <c:gapWidth val="100"/>
        <c:overlap val="-24"/>
        <c:axId val="311972016"/>
        <c:axId val="311972672"/>
      </c:barChart>
      <c:catAx>
        <c:axId val="311972016"/>
        <c:scaling>
          <c:orientation val="minMax"/>
        </c:scaling>
        <c:delete val="1"/>
        <c:axPos val="b"/>
        <c:numFmt formatCode="General" sourceLinked="1"/>
        <c:majorTickMark val="none"/>
        <c:minorTickMark val="none"/>
        <c:tickLblPos val="nextTo"/>
        <c:crossAx val="311972672"/>
        <c:crosses val="autoZero"/>
        <c:auto val="1"/>
        <c:lblAlgn val="ctr"/>
        <c:lblOffset val="100"/>
        <c:noMultiLvlLbl val="0"/>
      </c:catAx>
      <c:valAx>
        <c:axId val="3119726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119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dirty="0" err="1"/>
              <a:t>Annualized</a:t>
            </a:r>
            <a:r>
              <a:rPr lang="es-ES" dirty="0"/>
              <a:t> </a:t>
            </a:r>
            <a:r>
              <a:rPr lang="es-ES" dirty="0" err="1"/>
              <a:t>income</a:t>
            </a:r>
            <a:endParaRPr lang="es-ES" dirty="0"/>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'Comparativa por años'!$B$5</c:f>
              <c:strCache>
                <c:ptCount val="1"/>
                <c:pt idx="0">
                  <c:v>2013</c:v>
                </c:pt>
              </c:strCache>
            </c:strRef>
          </c:tx>
          <c:spPr>
            <a:gradFill rotWithShape="1">
              <a:gsLst>
                <a:gs pos="0">
                  <a:schemeClr val="accent6">
                    <a:tint val="58000"/>
                    <a:satMod val="103000"/>
                    <a:lumMod val="102000"/>
                    <a:tint val="94000"/>
                  </a:schemeClr>
                </a:gs>
                <a:gs pos="50000">
                  <a:schemeClr val="accent6">
                    <a:tint val="58000"/>
                    <a:satMod val="110000"/>
                    <a:lumMod val="100000"/>
                    <a:shade val="100000"/>
                  </a:schemeClr>
                </a:gs>
                <a:gs pos="100000">
                  <a:schemeClr val="accent6">
                    <a:tint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años'!$G$4</c:f>
              <c:strCache>
                <c:ptCount val="1"/>
                <c:pt idx="0">
                  <c:v>Anualized income</c:v>
                </c:pt>
              </c:strCache>
            </c:strRef>
          </c:cat>
          <c:val>
            <c:numRef>
              <c:f>'Comparativa por años'!$G$5</c:f>
              <c:numCache>
                <c:formatCode>#,##0\ "€"</c:formatCode>
                <c:ptCount val="1"/>
                <c:pt idx="0">
                  <c:v>299344.32</c:v>
                </c:pt>
              </c:numCache>
            </c:numRef>
          </c:val>
          <c:extLst>
            <c:ext xmlns:c16="http://schemas.microsoft.com/office/drawing/2014/chart" uri="{C3380CC4-5D6E-409C-BE32-E72D297353CC}">
              <c16:uniqueId val="{00000000-01C9-48D5-A5E3-7D59C870F2BD}"/>
            </c:ext>
          </c:extLst>
        </c:ser>
        <c:ser>
          <c:idx val="1"/>
          <c:order val="1"/>
          <c:tx>
            <c:strRef>
              <c:f>'Comparativa por años'!$B$6</c:f>
              <c:strCache>
                <c:ptCount val="1"/>
                <c:pt idx="0">
                  <c:v>2014</c:v>
                </c:pt>
              </c:strCache>
            </c:strRef>
          </c:tx>
          <c:spPr>
            <a:gradFill rotWithShape="1">
              <a:gsLst>
                <a:gs pos="0">
                  <a:schemeClr val="accent6">
                    <a:tint val="86000"/>
                    <a:satMod val="103000"/>
                    <a:lumMod val="102000"/>
                    <a:tint val="94000"/>
                  </a:schemeClr>
                </a:gs>
                <a:gs pos="50000">
                  <a:schemeClr val="accent6">
                    <a:tint val="86000"/>
                    <a:satMod val="110000"/>
                    <a:lumMod val="100000"/>
                    <a:shade val="100000"/>
                  </a:schemeClr>
                </a:gs>
                <a:gs pos="100000">
                  <a:schemeClr val="accent6">
                    <a:tint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años'!$G$4</c:f>
              <c:strCache>
                <c:ptCount val="1"/>
                <c:pt idx="0">
                  <c:v>Anualized income</c:v>
                </c:pt>
              </c:strCache>
            </c:strRef>
          </c:cat>
          <c:val>
            <c:numRef>
              <c:f>'Comparativa por años'!$G$6</c:f>
              <c:numCache>
                <c:formatCode>#,##0\ "€"</c:formatCode>
                <c:ptCount val="1"/>
                <c:pt idx="0">
                  <c:v>1081728</c:v>
                </c:pt>
              </c:numCache>
            </c:numRef>
          </c:val>
          <c:extLst>
            <c:ext xmlns:c16="http://schemas.microsoft.com/office/drawing/2014/chart" uri="{C3380CC4-5D6E-409C-BE32-E72D297353CC}">
              <c16:uniqueId val="{00000001-01C9-48D5-A5E3-7D59C870F2BD}"/>
            </c:ext>
          </c:extLst>
        </c:ser>
        <c:ser>
          <c:idx val="2"/>
          <c:order val="2"/>
          <c:tx>
            <c:strRef>
              <c:f>'Comparativa por años'!$B$7</c:f>
              <c:strCache>
                <c:ptCount val="1"/>
                <c:pt idx="0">
                  <c:v>2015</c:v>
                </c:pt>
              </c:strCache>
            </c:strRef>
          </c:tx>
          <c:spPr>
            <a:gradFill rotWithShape="1">
              <a:gsLst>
                <a:gs pos="0">
                  <a:schemeClr val="accent6">
                    <a:shade val="86000"/>
                    <a:satMod val="103000"/>
                    <a:lumMod val="102000"/>
                    <a:tint val="94000"/>
                  </a:schemeClr>
                </a:gs>
                <a:gs pos="50000">
                  <a:schemeClr val="accent6">
                    <a:shade val="86000"/>
                    <a:satMod val="110000"/>
                    <a:lumMod val="100000"/>
                    <a:shade val="100000"/>
                  </a:schemeClr>
                </a:gs>
                <a:gs pos="100000">
                  <a:schemeClr val="accent6">
                    <a:shade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años'!$G$4</c:f>
              <c:strCache>
                <c:ptCount val="1"/>
                <c:pt idx="0">
                  <c:v>Anualized income</c:v>
                </c:pt>
              </c:strCache>
            </c:strRef>
          </c:cat>
          <c:val>
            <c:numRef>
              <c:f>'Comparativa por años'!$G$7</c:f>
              <c:numCache>
                <c:formatCode>#,##0\ "€"</c:formatCode>
                <c:ptCount val="1"/>
                <c:pt idx="0">
                  <c:v>1076822.3999999999</c:v>
                </c:pt>
              </c:numCache>
            </c:numRef>
          </c:val>
          <c:extLst>
            <c:ext xmlns:c16="http://schemas.microsoft.com/office/drawing/2014/chart" uri="{C3380CC4-5D6E-409C-BE32-E72D297353CC}">
              <c16:uniqueId val="{00000002-01C9-48D5-A5E3-7D59C870F2BD}"/>
            </c:ext>
          </c:extLst>
        </c:ser>
        <c:ser>
          <c:idx val="3"/>
          <c:order val="3"/>
          <c:tx>
            <c:strRef>
              <c:f>'Comparativa por años'!$B$8</c:f>
              <c:strCache>
                <c:ptCount val="1"/>
                <c:pt idx="0">
                  <c:v>2016</c:v>
                </c:pt>
              </c:strCache>
            </c:strRef>
          </c:tx>
          <c:spPr>
            <a:gradFill rotWithShape="1">
              <a:gsLst>
                <a:gs pos="0">
                  <a:schemeClr val="accent6">
                    <a:shade val="58000"/>
                    <a:satMod val="103000"/>
                    <a:lumMod val="102000"/>
                    <a:tint val="94000"/>
                  </a:schemeClr>
                </a:gs>
                <a:gs pos="50000">
                  <a:schemeClr val="accent6">
                    <a:shade val="58000"/>
                    <a:satMod val="110000"/>
                    <a:lumMod val="100000"/>
                    <a:shade val="100000"/>
                  </a:schemeClr>
                </a:gs>
                <a:gs pos="100000">
                  <a:schemeClr val="accent6">
                    <a:shade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años'!$G$4</c:f>
              <c:strCache>
                <c:ptCount val="1"/>
                <c:pt idx="0">
                  <c:v>Anualized income</c:v>
                </c:pt>
              </c:strCache>
            </c:strRef>
          </c:cat>
          <c:val>
            <c:numRef>
              <c:f>'Comparativa por años'!$G$8</c:f>
              <c:numCache>
                <c:formatCode>#,##0\ "€"</c:formatCode>
                <c:ptCount val="1"/>
                <c:pt idx="0">
                  <c:v>1029530.8800000001</c:v>
                </c:pt>
              </c:numCache>
            </c:numRef>
          </c:val>
          <c:extLst>
            <c:ext xmlns:c16="http://schemas.microsoft.com/office/drawing/2014/chart" uri="{C3380CC4-5D6E-409C-BE32-E72D297353CC}">
              <c16:uniqueId val="{00000003-01C9-48D5-A5E3-7D59C870F2BD}"/>
            </c:ext>
          </c:extLst>
        </c:ser>
        <c:dLbls>
          <c:dLblPos val="outEnd"/>
          <c:showLegendKey val="0"/>
          <c:showVal val="1"/>
          <c:showCatName val="0"/>
          <c:showSerName val="0"/>
          <c:showPercent val="0"/>
          <c:showBubbleSize val="0"/>
        </c:dLbls>
        <c:gapWidth val="100"/>
        <c:overlap val="-24"/>
        <c:axId val="311972016"/>
        <c:axId val="311972672"/>
      </c:barChart>
      <c:catAx>
        <c:axId val="311972016"/>
        <c:scaling>
          <c:orientation val="minMax"/>
        </c:scaling>
        <c:delete val="1"/>
        <c:axPos val="b"/>
        <c:numFmt formatCode="General" sourceLinked="1"/>
        <c:majorTickMark val="none"/>
        <c:minorTickMark val="none"/>
        <c:tickLblPos val="nextTo"/>
        <c:crossAx val="311972672"/>
        <c:crosses val="autoZero"/>
        <c:auto val="1"/>
        <c:lblAlgn val="ctr"/>
        <c:lblOffset val="100"/>
        <c:noMultiLvlLbl val="0"/>
      </c:catAx>
      <c:valAx>
        <c:axId val="311972672"/>
        <c:scaling>
          <c:orientation val="minMax"/>
        </c:scaling>
        <c:delete val="0"/>
        <c:axPos val="l"/>
        <c:majorGridlines>
          <c:spPr>
            <a:ln w="9525" cap="flat" cmpd="sng" algn="ctr">
              <a:solidFill>
                <a:schemeClr val="tx2">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119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ES"/>
              <a:t>EDUCO CIRCLE OF tm LIFE</a:t>
            </a:r>
          </a:p>
        </c:rich>
      </c:tx>
      <c:layout>
        <c:manualLayout>
          <c:xMode val="edge"/>
          <c:yMode val="edge"/>
          <c:x val="0.23802105004432975"/>
          <c:y val="0.928035565434843"/>
        </c:manualLayout>
      </c:layout>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ES"/>
        </a:p>
      </c:txPr>
    </c:title>
    <c:autoTitleDeleted val="0"/>
    <c:plotArea>
      <c:layout/>
      <c:doughnutChart>
        <c:varyColors val="1"/>
        <c:dLbls>
          <c:showLegendKey val="0"/>
          <c:showVal val="0"/>
          <c:showCatName val="1"/>
          <c:showSerName val="0"/>
          <c:showPercent val="0"/>
          <c:showBubbleSize val="0"/>
          <c:showLeaderLines val="0"/>
        </c:dLbls>
        <c:firstSliceAng val="0"/>
        <c:holeSize val="50"/>
      </c:doughnutChart>
      <c:spPr>
        <a:noFill/>
        <a:ln>
          <a:noFill/>
        </a:ln>
        <a:effectLst/>
      </c:spPr>
    </c:plotArea>
    <c:plotVisOnly val="1"/>
    <c:dispBlanksAs val="gap"/>
    <c:showDLblsOverMax val="0"/>
  </c:chart>
  <c:spPr>
    <a:noFill/>
    <a:ln>
      <a:noFill/>
    </a:ln>
    <a:effectLst/>
  </c:spPr>
  <c:txPr>
    <a:bodyPr/>
    <a:lstStyle/>
    <a:p>
      <a:pPr>
        <a:defRPr b="1"/>
      </a:pPr>
      <a:endParaRPr lang="es-E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sz="1800" b="0" i="0" baseline="0">
                <a:effectLst/>
              </a:rPr>
              <a:t>Nº of donors increasing their monthly fee</a:t>
            </a:r>
            <a:endParaRPr lang="es-ES">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'Comparativa por años'!$B$12</c:f>
              <c:strCache>
                <c:ptCount val="1"/>
                <c:pt idx="0">
                  <c:v>2013</c:v>
                </c:pt>
              </c:strCache>
            </c:strRef>
          </c:tx>
          <c:spPr>
            <a:gradFill rotWithShape="1">
              <a:gsLst>
                <a:gs pos="0">
                  <a:schemeClr val="accent4">
                    <a:tint val="58000"/>
                    <a:satMod val="103000"/>
                    <a:lumMod val="102000"/>
                    <a:tint val="94000"/>
                  </a:schemeClr>
                </a:gs>
                <a:gs pos="50000">
                  <a:schemeClr val="accent4">
                    <a:tint val="58000"/>
                    <a:satMod val="110000"/>
                    <a:lumMod val="100000"/>
                    <a:shade val="100000"/>
                  </a:schemeClr>
                </a:gs>
                <a:gs pos="100000">
                  <a:schemeClr val="accent4">
                    <a:tint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años'!$D$11</c:f>
              <c:strCache>
                <c:ptCount val="1"/>
                <c:pt idx="0">
                  <c:v>Upgrades</c:v>
                </c:pt>
              </c:strCache>
            </c:strRef>
          </c:cat>
          <c:val>
            <c:numRef>
              <c:f>'Comparativa por años'!$D$12</c:f>
              <c:numCache>
                <c:formatCode>#,##0</c:formatCode>
                <c:ptCount val="1"/>
                <c:pt idx="0">
                  <c:v>0</c:v>
                </c:pt>
              </c:numCache>
            </c:numRef>
          </c:val>
          <c:extLst>
            <c:ext xmlns:c16="http://schemas.microsoft.com/office/drawing/2014/chart" uri="{C3380CC4-5D6E-409C-BE32-E72D297353CC}">
              <c16:uniqueId val="{00000000-DF64-4BFF-9CAE-216BB5C4FB08}"/>
            </c:ext>
          </c:extLst>
        </c:ser>
        <c:ser>
          <c:idx val="1"/>
          <c:order val="1"/>
          <c:tx>
            <c:strRef>
              <c:f>'Comparativa por años'!$B$13</c:f>
              <c:strCache>
                <c:ptCount val="1"/>
                <c:pt idx="0">
                  <c:v>2014</c:v>
                </c:pt>
              </c:strCache>
            </c:strRef>
          </c:tx>
          <c:spPr>
            <a:gradFill rotWithShape="1">
              <a:gsLst>
                <a:gs pos="0">
                  <a:schemeClr val="accent4">
                    <a:tint val="86000"/>
                    <a:satMod val="103000"/>
                    <a:lumMod val="102000"/>
                    <a:tint val="94000"/>
                  </a:schemeClr>
                </a:gs>
                <a:gs pos="50000">
                  <a:schemeClr val="accent4">
                    <a:tint val="86000"/>
                    <a:satMod val="110000"/>
                    <a:lumMod val="100000"/>
                    <a:shade val="100000"/>
                  </a:schemeClr>
                </a:gs>
                <a:gs pos="100000">
                  <a:schemeClr val="accent4">
                    <a:tint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años'!$D$11</c:f>
              <c:strCache>
                <c:ptCount val="1"/>
                <c:pt idx="0">
                  <c:v>Upgrades</c:v>
                </c:pt>
              </c:strCache>
            </c:strRef>
          </c:cat>
          <c:val>
            <c:numRef>
              <c:f>'Comparativa por años'!$D$13</c:f>
              <c:numCache>
                <c:formatCode>#,##0</c:formatCode>
                <c:ptCount val="1"/>
                <c:pt idx="0">
                  <c:v>15486</c:v>
                </c:pt>
              </c:numCache>
            </c:numRef>
          </c:val>
          <c:extLst>
            <c:ext xmlns:c16="http://schemas.microsoft.com/office/drawing/2014/chart" uri="{C3380CC4-5D6E-409C-BE32-E72D297353CC}">
              <c16:uniqueId val="{00000001-DF64-4BFF-9CAE-216BB5C4FB08}"/>
            </c:ext>
          </c:extLst>
        </c:ser>
        <c:ser>
          <c:idx val="2"/>
          <c:order val="2"/>
          <c:tx>
            <c:strRef>
              <c:f>'Comparativa por años'!$B$14</c:f>
              <c:strCache>
                <c:ptCount val="1"/>
                <c:pt idx="0">
                  <c:v>2015</c:v>
                </c:pt>
              </c:strCache>
            </c:strRef>
          </c:tx>
          <c:spPr>
            <a:gradFill rotWithShape="1">
              <a:gsLst>
                <a:gs pos="0">
                  <a:schemeClr val="accent4">
                    <a:shade val="86000"/>
                    <a:satMod val="103000"/>
                    <a:lumMod val="102000"/>
                    <a:tint val="94000"/>
                  </a:schemeClr>
                </a:gs>
                <a:gs pos="50000">
                  <a:schemeClr val="accent4">
                    <a:shade val="86000"/>
                    <a:satMod val="110000"/>
                    <a:lumMod val="100000"/>
                    <a:shade val="100000"/>
                  </a:schemeClr>
                </a:gs>
                <a:gs pos="100000">
                  <a:schemeClr val="accent4">
                    <a:shade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años'!$D$11</c:f>
              <c:strCache>
                <c:ptCount val="1"/>
                <c:pt idx="0">
                  <c:v>Upgrades</c:v>
                </c:pt>
              </c:strCache>
            </c:strRef>
          </c:cat>
          <c:val>
            <c:numRef>
              <c:f>'Comparativa por años'!$D$14</c:f>
              <c:numCache>
                <c:formatCode>#,##0</c:formatCode>
                <c:ptCount val="1"/>
                <c:pt idx="0">
                  <c:v>21520</c:v>
                </c:pt>
              </c:numCache>
            </c:numRef>
          </c:val>
          <c:extLst>
            <c:ext xmlns:c16="http://schemas.microsoft.com/office/drawing/2014/chart" uri="{C3380CC4-5D6E-409C-BE32-E72D297353CC}">
              <c16:uniqueId val="{00000002-DF64-4BFF-9CAE-216BB5C4FB08}"/>
            </c:ext>
          </c:extLst>
        </c:ser>
        <c:ser>
          <c:idx val="3"/>
          <c:order val="3"/>
          <c:tx>
            <c:strRef>
              <c:f>'Comparativa por años'!$B$15</c:f>
              <c:strCache>
                <c:ptCount val="1"/>
                <c:pt idx="0">
                  <c:v>2016</c:v>
                </c:pt>
              </c:strCache>
            </c:strRef>
          </c:tx>
          <c:spPr>
            <a:gradFill rotWithShape="1">
              <a:gsLst>
                <a:gs pos="0">
                  <a:schemeClr val="accent4">
                    <a:shade val="58000"/>
                    <a:satMod val="103000"/>
                    <a:lumMod val="102000"/>
                    <a:tint val="94000"/>
                  </a:schemeClr>
                </a:gs>
                <a:gs pos="50000">
                  <a:schemeClr val="accent4">
                    <a:shade val="58000"/>
                    <a:satMod val="110000"/>
                    <a:lumMod val="100000"/>
                    <a:shade val="100000"/>
                  </a:schemeClr>
                </a:gs>
                <a:gs pos="100000">
                  <a:schemeClr val="accent4">
                    <a:shade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años'!$D$11</c:f>
              <c:strCache>
                <c:ptCount val="1"/>
                <c:pt idx="0">
                  <c:v>Upgrades</c:v>
                </c:pt>
              </c:strCache>
            </c:strRef>
          </c:cat>
          <c:val>
            <c:numRef>
              <c:f>'Comparativa por años'!$D$15</c:f>
              <c:numCache>
                <c:formatCode>#,##0</c:formatCode>
                <c:ptCount val="1"/>
                <c:pt idx="0">
                  <c:v>15267</c:v>
                </c:pt>
              </c:numCache>
            </c:numRef>
          </c:val>
          <c:extLst>
            <c:ext xmlns:c16="http://schemas.microsoft.com/office/drawing/2014/chart" uri="{C3380CC4-5D6E-409C-BE32-E72D297353CC}">
              <c16:uniqueId val="{00000003-DF64-4BFF-9CAE-216BB5C4FB08}"/>
            </c:ext>
          </c:extLst>
        </c:ser>
        <c:dLbls>
          <c:dLblPos val="outEnd"/>
          <c:showLegendKey val="0"/>
          <c:showVal val="1"/>
          <c:showCatName val="0"/>
          <c:showSerName val="0"/>
          <c:showPercent val="0"/>
          <c:showBubbleSize val="0"/>
        </c:dLbls>
        <c:gapWidth val="100"/>
        <c:overlap val="-24"/>
        <c:axId val="311972016"/>
        <c:axId val="311972672"/>
      </c:barChart>
      <c:catAx>
        <c:axId val="311972016"/>
        <c:scaling>
          <c:orientation val="minMax"/>
        </c:scaling>
        <c:delete val="1"/>
        <c:axPos val="b"/>
        <c:numFmt formatCode="General" sourceLinked="1"/>
        <c:majorTickMark val="none"/>
        <c:minorTickMark val="none"/>
        <c:tickLblPos val="nextTo"/>
        <c:crossAx val="311972672"/>
        <c:crosses val="autoZero"/>
        <c:auto val="1"/>
        <c:lblAlgn val="ctr"/>
        <c:lblOffset val="100"/>
        <c:noMultiLvlLbl val="0"/>
      </c:catAx>
      <c:valAx>
        <c:axId val="3119726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119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sz="1800" b="0" i="0" baseline="0" dirty="0">
                <a:effectLst/>
              </a:rPr>
              <a:t>Incremental </a:t>
            </a:r>
            <a:r>
              <a:rPr lang="es-ES" sz="1800" b="0" i="0" baseline="0" dirty="0" err="1">
                <a:effectLst/>
              </a:rPr>
              <a:t>revenues</a:t>
            </a:r>
            <a:r>
              <a:rPr lang="es-ES" sz="1800" b="0" i="0" baseline="0" dirty="0">
                <a:effectLst/>
              </a:rPr>
              <a:t> </a:t>
            </a:r>
            <a:r>
              <a:rPr lang="es-ES" sz="1800" b="0" i="0" baseline="0" dirty="0" err="1">
                <a:effectLst/>
              </a:rPr>
              <a:t>on</a:t>
            </a:r>
            <a:r>
              <a:rPr lang="es-ES" sz="1800" b="0" i="0" baseline="0" dirty="0">
                <a:effectLst/>
              </a:rPr>
              <a:t> a 12 </a:t>
            </a:r>
            <a:r>
              <a:rPr lang="es-ES" sz="1800" b="0" i="0" baseline="0" dirty="0" err="1">
                <a:effectLst/>
              </a:rPr>
              <a:t>months</a:t>
            </a:r>
            <a:r>
              <a:rPr lang="es-ES" sz="1800" b="0" i="0" baseline="0" dirty="0">
                <a:effectLst/>
              </a:rPr>
              <a:t> base</a:t>
            </a:r>
            <a:endParaRPr lang="es-ES" dirty="0">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'Comparativa por años'!$B$12</c:f>
              <c:strCache>
                <c:ptCount val="1"/>
                <c:pt idx="0">
                  <c:v>2013</c:v>
                </c:pt>
              </c:strCache>
            </c:strRef>
          </c:tx>
          <c:spPr>
            <a:gradFill rotWithShape="1">
              <a:gsLst>
                <a:gs pos="0">
                  <a:schemeClr val="accent4">
                    <a:tint val="58000"/>
                    <a:satMod val="103000"/>
                    <a:lumMod val="102000"/>
                    <a:tint val="94000"/>
                  </a:schemeClr>
                </a:gs>
                <a:gs pos="50000">
                  <a:schemeClr val="accent4">
                    <a:tint val="58000"/>
                    <a:satMod val="110000"/>
                    <a:lumMod val="100000"/>
                    <a:shade val="100000"/>
                  </a:schemeClr>
                </a:gs>
                <a:gs pos="100000">
                  <a:schemeClr val="accent4">
                    <a:tint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años'!$G$11</c:f>
              <c:strCache>
                <c:ptCount val="1"/>
                <c:pt idx="0">
                  <c:v>Anualized income</c:v>
                </c:pt>
              </c:strCache>
            </c:strRef>
          </c:cat>
          <c:val>
            <c:numRef>
              <c:f>'Comparativa por años'!$G$12</c:f>
              <c:numCache>
                <c:formatCode>#,##0\ "€"</c:formatCode>
                <c:ptCount val="1"/>
                <c:pt idx="0">
                  <c:v>0</c:v>
                </c:pt>
              </c:numCache>
            </c:numRef>
          </c:val>
          <c:extLst>
            <c:ext xmlns:c16="http://schemas.microsoft.com/office/drawing/2014/chart" uri="{C3380CC4-5D6E-409C-BE32-E72D297353CC}">
              <c16:uniqueId val="{00000000-775C-410A-9625-7995F7D8DF8A}"/>
            </c:ext>
          </c:extLst>
        </c:ser>
        <c:ser>
          <c:idx val="1"/>
          <c:order val="1"/>
          <c:tx>
            <c:strRef>
              <c:f>'Comparativa por años'!$B$13</c:f>
              <c:strCache>
                <c:ptCount val="1"/>
                <c:pt idx="0">
                  <c:v>2014</c:v>
                </c:pt>
              </c:strCache>
            </c:strRef>
          </c:tx>
          <c:spPr>
            <a:gradFill rotWithShape="1">
              <a:gsLst>
                <a:gs pos="0">
                  <a:schemeClr val="accent4">
                    <a:tint val="86000"/>
                    <a:satMod val="103000"/>
                    <a:lumMod val="102000"/>
                    <a:tint val="94000"/>
                  </a:schemeClr>
                </a:gs>
                <a:gs pos="50000">
                  <a:schemeClr val="accent4">
                    <a:tint val="86000"/>
                    <a:satMod val="110000"/>
                    <a:lumMod val="100000"/>
                    <a:shade val="100000"/>
                  </a:schemeClr>
                </a:gs>
                <a:gs pos="100000">
                  <a:schemeClr val="accent4">
                    <a:tint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años'!$G$11</c:f>
              <c:strCache>
                <c:ptCount val="1"/>
                <c:pt idx="0">
                  <c:v>Anualized income</c:v>
                </c:pt>
              </c:strCache>
            </c:strRef>
          </c:cat>
          <c:val>
            <c:numRef>
              <c:f>'Comparativa por años'!$G$13</c:f>
              <c:numCache>
                <c:formatCode>#,##0\ "€"</c:formatCode>
                <c:ptCount val="1"/>
                <c:pt idx="0">
                  <c:v>698728.32</c:v>
                </c:pt>
              </c:numCache>
            </c:numRef>
          </c:val>
          <c:extLst>
            <c:ext xmlns:c16="http://schemas.microsoft.com/office/drawing/2014/chart" uri="{C3380CC4-5D6E-409C-BE32-E72D297353CC}">
              <c16:uniqueId val="{00000001-775C-410A-9625-7995F7D8DF8A}"/>
            </c:ext>
          </c:extLst>
        </c:ser>
        <c:ser>
          <c:idx val="2"/>
          <c:order val="2"/>
          <c:tx>
            <c:strRef>
              <c:f>'Comparativa por años'!$B$14</c:f>
              <c:strCache>
                <c:ptCount val="1"/>
                <c:pt idx="0">
                  <c:v>2015</c:v>
                </c:pt>
              </c:strCache>
            </c:strRef>
          </c:tx>
          <c:spPr>
            <a:gradFill rotWithShape="1">
              <a:gsLst>
                <a:gs pos="0">
                  <a:schemeClr val="accent4">
                    <a:shade val="86000"/>
                    <a:satMod val="103000"/>
                    <a:lumMod val="102000"/>
                    <a:tint val="94000"/>
                  </a:schemeClr>
                </a:gs>
                <a:gs pos="50000">
                  <a:schemeClr val="accent4">
                    <a:shade val="86000"/>
                    <a:satMod val="110000"/>
                    <a:lumMod val="100000"/>
                    <a:shade val="100000"/>
                  </a:schemeClr>
                </a:gs>
                <a:gs pos="100000">
                  <a:schemeClr val="accent4">
                    <a:shade val="86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años'!$G$11</c:f>
              <c:strCache>
                <c:ptCount val="1"/>
                <c:pt idx="0">
                  <c:v>Anualized income</c:v>
                </c:pt>
              </c:strCache>
            </c:strRef>
          </c:cat>
          <c:val>
            <c:numRef>
              <c:f>'Comparativa por años'!$G$14</c:f>
              <c:numCache>
                <c:formatCode>#,##0\ "€"</c:formatCode>
                <c:ptCount val="1"/>
                <c:pt idx="0">
                  <c:v>924499.20000000007</c:v>
                </c:pt>
              </c:numCache>
            </c:numRef>
          </c:val>
          <c:extLst>
            <c:ext xmlns:c16="http://schemas.microsoft.com/office/drawing/2014/chart" uri="{C3380CC4-5D6E-409C-BE32-E72D297353CC}">
              <c16:uniqueId val="{00000002-775C-410A-9625-7995F7D8DF8A}"/>
            </c:ext>
          </c:extLst>
        </c:ser>
        <c:ser>
          <c:idx val="3"/>
          <c:order val="3"/>
          <c:tx>
            <c:strRef>
              <c:f>'Comparativa por años'!$B$15</c:f>
              <c:strCache>
                <c:ptCount val="1"/>
                <c:pt idx="0">
                  <c:v>2016</c:v>
                </c:pt>
              </c:strCache>
            </c:strRef>
          </c:tx>
          <c:spPr>
            <a:gradFill rotWithShape="1">
              <a:gsLst>
                <a:gs pos="0">
                  <a:schemeClr val="accent4">
                    <a:shade val="58000"/>
                    <a:satMod val="103000"/>
                    <a:lumMod val="102000"/>
                    <a:tint val="94000"/>
                  </a:schemeClr>
                </a:gs>
                <a:gs pos="50000">
                  <a:schemeClr val="accent4">
                    <a:shade val="58000"/>
                    <a:satMod val="110000"/>
                    <a:lumMod val="100000"/>
                    <a:shade val="100000"/>
                  </a:schemeClr>
                </a:gs>
                <a:gs pos="100000">
                  <a:schemeClr val="accent4">
                    <a:shade val="58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años'!$G$11</c:f>
              <c:strCache>
                <c:ptCount val="1"/>
                <c:pt idx="0">
                  <c:v>Anualized income</c:v>
                </c:pt>
              </c:strCache>
            </c:strRef>
          </c:cat>
          <c:val>
            <c:numRef>
              <c:f>'Comparativa por años'!$G$15</c:f>
              <c:numCache>
                <c:formatCode>#,##0\ "€"</c:formatCode>
                <c:ptCount val="1"/>
                <c:pt idx="0">
                  <c:v>701671.32000000007</c:v>
                </c:pt>
              </c:numCache>
            </c:numRef>
          </c:val>
          <c:extLst>
            <c:ext xmlns:c16="http://schemas.microsoft.com/office/drawing/2014/chart" uri="{C3380CC4-5D6E-409C-BE32-E72D297353CC}">
              <c16:uniqueId val="{00000003-775C-410A-9625-7995F7D8DF8A}"/>
            </c:ext>
          </c:extLst>
        </c:ser>
        <c:dLbls>
          <c:dLblPos val="outEnd"/>
          <c:showLegendKey val="0"/>
          <c:showVal val="1"/>
          <c:showCatName val="0"/>
          <c:showSerName val="0"/>
          <c:showPercent val="0"/>
          <c:showBubbleSize val="0"/>
        </c:dLbls>
        <c:gapWidth val="100"/>
        <c:overlap val="-24"/>
        <c:axId val="311972016"/>
        <c:axId val="311972672"/>
      </c:barChart>
      <c:catAx>
        <c:axId val="311972016"/>
        <c:scaling>
          <c:orientation val="minMax"/>
        </c:scaling>
        <c:delete val="1"/>
        <c:axPos val="b"/>
        <c:numFmt formatCode="General" sourceLinked="1"/>
        <c:majorTickMark val="none"/>
        <c:minorTickMark val="none"/>
        <c:tickLblPos val="nextTo"/>
        <c:crossAx val="311972672"/>
        <c:crosses val="autoZero"/>
        <c:auto val="1"/>
        <c:lblAlgn val="ctr"/>
        <c:lblOffset val="100"/>
        <c:noMultiLvlLbl val="0"/>
      </c:catAx>
      <c:valAx>
        <c:axId val="311972672"/>
        <c:scaling>
          <c:orientation val="minMax"/>
        </c:scaling>
        <c:delete val="0"/>
        <c:axPos val="l"/>
        <c:majorGridlines>
          <c:spPr>
            <a:ln w="9525" cap="flat" cmpd="sng" algn="ctr">
              <a:solidFill>
                <a:schemeClr val="tx2">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119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Hoja1!$G$3</c:f>
              <c:strCache>
                <c:ptCount val="1"/>
                <c:pt idx="0">
                  <c:v>Annualized incremental income</c:v>
                </c:pt>
              </c:strCache>
            </c:strRef>
          </c:tx>
          <c:spPr>
            <a:pattFill prst="narHorz">
              <a:fgClr>
                <a:schemeClr val="accent1"/>
              </a:fgClr>
              <a:bgClr>
                <a:schemeClr val="accent1">
                  <a:lumMod val="20000"/>
                  <a:lumOff val="80000"/>
                </a:schemeClr>
              </a:bgClr>
            </a:pattFill>
            <a:ln>
              <a:noFill/>
            </a:ln>
            <a:effectLst>
              <a:innerShdw blurRad="114300">
                <a:schemeClr val="accent1"/>
              </a:inn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Hoja1!$G$4:$G$5</c:f>
              <c:numCache>
                <c:formatCode>"€"#,##0_);[Red]\("€"#,##0\)</c:formatCode>
                <c:ptCount val="2"/>
                <c:pt idx="0">
                  <c:v>41336.400000000001</c:v>
                </c:pt>
                <c:pt idx="1">
                  <c:v>21772.799999999999</c:v>
                </c:pt>
              </c:numCache>
            </c:numRef>
          </c:val>
          <c:extLst>
            <c:ext xmlns:c16="http://schemas.microsoft.com/office/drawing/2014/chart" uri="{C3380CC4-5D6E-409C-BE32-E72D297353CC}">
              <c16:uniqueId val="{00000000-A045-462F-A7DC-C8E51E8E7CCE}"/>
            </c:ext>
          </c:extLst>
        </c:ser>
        <c:dLbls>
          <c:showLegendKey val="0"/>
          <c:showVal val="1"/>
          <c:showCatName val="0"/>
          <c:showSerName val="0"/>
          <c:showPercent val="0"/>
          <c:showBubbleSize val="0"/>
        </c:dLbls>
        <c:gapWidth val="75"/>
        <c:axId val="453213848"/>
        <c:axId val="453214176"/>
      </c:barChart>
      <c:catAx>
        <c:axId val="453213848"/>
        <c:scaling>
          <c:orientation val="minMax"/>
        </c:scaling>
        <c:delete val="1"/>
        <c:axPos val="b"/>
        <c:majorTickMark val="none"/>
        <c:minorTickMark val="none"/>
        <c:tickLblPos val="nextTo"/>
        <c:crossAx val="453214176"/>
        <c:crosses val="autoZero"/>
        <c:auto val="1"/>
        <c:lblAlgn val="ctr"/>
        <c:lblOffset val="100"/>
        <c:noMultiLvlLbl val="0"/>
      </c:catAx>
      <c:valAx>
        <c:axId val="453214176"/>
        <c:scaling>
          <c:orientation val="minMax"/>
        </c:scaling>
        <c:delete val="0"/>
        <c:axPos val="l"/>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453213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05"/>
          <c:y val="0.64627574766409923"/>
          <c:w val="0.84166666666666656"/>
          <c:h val="0.24235307565153172"/>
        </c:manualLayout>
      </c:layout>
      <c:lineChart>
        <c:grouping val="standard"/>
        <c:varyColors val="0"/>
        <c:ser>
          <c:idx val="0"/>
          <c:order val="0"/>
          <c:tx>
            <c:strRef>
              <c:f>Hoja1!$F$3</c:f>
              <c:strCache>
                <c:ptCount val="1"/>
                <c:pt idx="0">
                  <c:v>Monthly avge upgrade</c:v>
                </c:pt>
              </c:strCache>
            </c:strRef>
          </c:tx>
          <c:spPr>
            <a:ln w="38100" cap="rnd">
              <a:solidFill>
                <a:schemeClr val="accent2"/>
              </a:solidFill>
              <a:round/>
            </a:ln>
            <a:effectLst/>
          </c:spPr>
          <c:marker>
            <c:symbol val="none"/>
          </c:marker>
          <c:dLbls>
            <c:dLbl>
              <c:idx val="0"/>
              <c:layout>
                <c:manualLayout>
                  <c:x val="-8.4645888013998277E-2"/>
                  <c:y val="-6.8239558392791721E-17"/>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5C-4CD0-8FF9-8541C8377D0C}"/>
                </c:ext>
              </c:extLst>
            </c:dLbl>
            <c:dLbl>
              <c:idx val="1"/>
              <c:layout>
                <c:manualLayout>
                  <c:x val="-1.7979221347331684E-2"/>
                  <c:y val="-1.4888802916798555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5C-4CD0-8FF9-8541C8377D0C}"/>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Segoe" panose="020B0502040200020203" pitchFamily="34" charset="0"/>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val>
            <c:numRef>
              <c:f>Hoja1!$F$4:$F$5</c:f>
              <c:numCache>
                <c:formatCode>#,##0.0\ "€";[Red]\-#,##0.0\ "€"</c:formatCode>
                <c:ptCount val="2"/>
                <c:pt idx="0">
                  <c:v>4.9000000000000004</c:v>
                </c:pt>
                <c:pt idx="1">
                  <c:v>5.6</c:v>
                </c:pt>
              </c:numCache>
            </c:numRef>
          </c:val>
          <c:smooth val="0"/>
          <c:extLst>
            <c:ext xmlns:c16="http://schemas.microsoft.com/office/drawing/2014/chart" uri="{C3380CC4-5D6E-409C-BE32-E72D297353CC}">
              <c16:uniqueId val="{00000000-9A5C-4CD0-8FF9-8541C8377D0C}"/>
            </c:ext>
          </c:extLst>
        </c:ser>
        <c:dLbls>
          <c:dLblPos val="ctr"/>
          <c:showLegendKey val="0"/>
          <c:showVal val="1"/>
          <c:showCatName val="0"/>
          <c:showSerName val="0"/>
          <c:showPercent val="0"/>
          <c:showBubbleSize val="0"/>
        </c:dLbls>
        <c:smooth val="0"/>
        <c:axId val="670342136"/>
        <c:axId val="670342792"/>
      </c:lineChart>
      <c:catAx>
        <c:axId val="670342136"/>
        <c:scaling>
          <c:orientation val="minMax"/>
        </c:scaling>
        <c:delete val="1"/>
        <c:axPos val="b"/>
        <c:majorTickMark val="none"/>
        <c:minorTickMark val="none"/>
        <c:tickLblPos val="nextTo"/>
        <c:crossAx val="670342792"/>
        <c:crosses val="autoZero"/>
        <c:auto val="1"/>
        <c:lblAlgn val="ctr"/>
        <c:lblOffset val="100"/>
        <c:noMultiLvlLbl val="0"/>
      </c:catAx>
      <c:valAx>
        <c:axId val="670342792"/>
        <c:scaling>
          <c:orientation val="minMax"/>
        </c:scaling>
        <c:delete val="1"/>
        <c:axPos val="l"/>
        <c:numFmt formatCode="#,##0.0\ &quot;€&quot;;[Red]\-#,##0.0\ &quot;€&quot;" sourceLinked="1"/>
        <c:majorTickMark val="none"/>
        <c:minorTickMark val="none"/>
        <c:tickLblPos val="nextTo"/>
        <c:crossAx val="67034213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sz="1800" b="0" i="0" baseline="0">
                <a:effectLst/>
              </a:rPr>
              <a:t>Conversion</a:t>
            </a:r>
            <a:endParaRPr lang="es-ES">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'Comparativa por años'!$B$57</c:f>
              <c:strCache>
                <c:ptCount val="1"/>
                <c:pt idx="0">
                  <c:v>2014</c:v>
                </c:pt>
              </c:strCache>
            </c:strRef>
          </c:tx>
          <c:spPr>
            <a:gradFill rotWithShape="1">
              <a:gsLst>
                <a:gs pos="0">
                  <a:schemeClr val="accent6">
                    <a:shade val="65000"/>
                    <a:satMod val="103000"/>
                    <a:lumMod val="102000"/>
                    <a:tint val="94000"/>
                  </a:schemeClr>
                </a:gs>
                <a:gs pos="50000">
                  <a:schemeClr val="accent6">
                    <a:shade val="65000"/>
                    <a:satMod val="110000"/>
                    <a:lumMod val="100000"/>
                    <a:shade val="100000"/>
                  </a:schemeClr>
                </a:gs>
                <a:gs pos="100000">
                  <a:schemeClr val="accent6">
                    <a:shade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años'!$E$11</c:f>
              <c:strCache>
                <c:ptCount val="1"/>
                <c:pt idx="0">
                  <c:v>Conversion</c:v>
                </c:pt>
              </c:strCache>
            </c:strRef>
          </c:cat>
          <c:val>
            <c:numRef>
              <c:f>'Comparativa por años'!$E$57</c:f>
              <c:numCache>
                <c:formatCode>0%</c:formatCode>
                <c:ptCount val="1"/>
                <c:pt idx="0">
                  <c:v>0.16377306903622693</c:v>
                </c:pt>
              </c:numCache>
            </c:numRef>
          </c:val>
          <c:extLst>
            <c:ext xmlns:c16="http://schemas.microsoft.com/office/drawing/2014/chart" uri="{C3380CC4-5D6E-409C-BE32-E72D297353CC}">
              <c16:uniqueId val="{00000000-67FA-4093-8211-16BD3A5D439A}"/>
            </c:ext>
          </c:extLst>
        </c:ser>
        <c:ser>
          <c:idx val="1"/>
          <c:order val="1"/>
          <c:tx>
            <c:strRef>
              <c:f>'Comparativa por años'!$B$58</c:f>
              <c:strCache>
                <c:ptCount val="1"/>
                <c:pt idx="0">
                  <c:v>2015</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años'!$E$11</c:f>
              <c:strCache>
                <c:ptCount val="1"/>
                <c:pt idx="0">
                  <c:v>Conversion</c:v>
                </c:pt>
              </c:strCache>
            </c:strRef>
          </c:cat>
          <c:val>
            <c:numRef>
              <c:f>'Comparativa por años'!$E$58</c:f>
              <c:numCache>
                <c:formatCode>0%</c:formatCode>
                <c:ptCount val="1"/>
                <c:pt idx="0">
                  <c:v>0.15222508687366887</c:v>
                </c:pt>
              </c:numCache>
            </c:numRef>
          </c:val>
          <c:extLst>
            <c:ext xmlns:c16="http://schemas.microsoft.com/office/drawing/2014/chart" uri="{C3380CC4-5D6E-409C-BE32-E72D297353CC}">
              <c16:uniqueId val="{00000001-67FA-4093-8211-16BD3A5D439A}"/>
            </c:ext>
          </c:extLst>
        </c:ser>
        <c:ser>
          <c:idx val="2"/>
          <c:order val="2"/>
          <c:tx>
            <c:strRef>
              <c:f>'Comparativa por años'!$B$59</c:f>
              <c:strCache>
                <c:ptCount val="1"/>
                <c:pt idx="0">
                  <c:v>2016</c:v>
                </c:pt>
              </c:strCache>
            </c:strRef>
          </c:tx>
          <c:spPr>
            <a:gradFill rotWithShape="1">
              <a:gsLst>
                <a:gs pos="0">
                  <a:schemeClr val="accent6">
                    <a:tint val="65000"/>
                    <a:satMod val="103000"/>
                    <a:lumMod val="102000"/>
                    <a:tint val="94000"/>
                  </a:schemeClr>
                </a:gs>
                <a:gs pos="50000">
                  <a:schemeClr val="accent6">
                    <a:tint val="65000"/>
                    <a:satMod val="110000"/>
                    <a:lumMod val="100000"/>
                    <a:shade val="100000"/>
                  </a:schemeClr>
                </a:gs>
                <a:gs pos="100000">
                  <a:schemeClr val="accent6">
                    <a:tint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años'!$E$11</c:f>
              <c:strCache>
                <c:ptCount val="1"/>
                <c:pt idx="0">
                  <c:v>Conversion</c:v>
                </c:pt>
              </c:strCache>
            </c:strRef>
          </c:cat>
          <c:val>
            <c:numRef>
              <c:f>'Comparativa por años'!$E$59</c:f>
              <c:numCache>
                <c:formatCode>0%</c:formatCode>
                <c:ptCount val="1"/>
                <c:pt idx="0">
                  <c:v>0.18810954201451197</c:v>
                </c:pt>
              </c:numCache>
            </c:numRef>
          </c:val>
          <c:extLst>
            <c:ext xmlns:c16="http://schemas.microsoft.com/office/drawing/2014/chart" uri="{C3380CC4-5D6E-409C-BE32-E72D297353CC}">
              <c16:uniqueId val="{00000002-67FA-4093-8211-16BD3A5D439A}"/>
            </c:ext>
          </c:extLst>
        </c:ser>
        <c:dLbls>
          <c:dLblPos val="outEnd"/>
          <c:showLegendKey val="0"/>
          <c:showVal val="1"/>
          <c:showCatName val="0"/>
          <c:showSerName val="0"/>
          <c:showPercent val="0"/>
          <c:showBubbleSize val="0"/>
        </c:dLbls>
        <c:gapWidth val="100"/>
        <c:overlap val="-24"/>
        <c:axId val="311972016"/>
        <c:axId val="311972672"/>
      </c:barChart>
      <c:catAx>
        <c:axId val="311972016"/>
        <c:scaling>
          <c:orientation val="minMax"/>
        </c:scaling>
        <c:delete val="1"/>
        <c:axPos val="b"/>
        <c:numFmt formatCode="General" sourceLinked="1"/>
        <c:majorTickMark val="none"/>
        <c:minorTickMark val="none"/>
        <c:tickLblPos val="nextTo"/>
        <c:crossAx val="311972672"/>
        <c:crosses val="autoZero"/>
        <c:auto val="1"/>
        <c:lblAlgn val="ctr"/>
        <c:lblOffset val="100"/>
        <c:noMultiLvlLbl val="0"/>
      </c:catAx>
      <c:valAx>
        <c:axId val="311972672"/>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119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title>
      <c:tx>
        <c:rich>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r>
              <a:rPr lang="es-ES" sz="1800" b="0" i="0" baseline="0">
                <a:effectLst/>
              </a:rPr>
              <a:t>Income</a:t>
            </a:r>
            <a:endParaRPr lang="es-ES">
              <a:effectLst/>
            </a:endParaRP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2"/>
              </a:solidFill>
              <a:latin typeface="+mn-lt"/>
              <a:ea typeface="+mn-ea"/>
              <a:cs typeface="+mn-cs"/>
            </a:defRPr>
          </a:pPr>
          <a:endParaRPr lang="es-ES"/>
        </a:p>
      </c:txPr>
    </c:title>
    <c:autoTitleDeleted val="0"/>
    <c:plotArea>
      <c:layout/>
      <c:barChart>
        <c:barDir val="col"/>
        <c:grouping val="clustered"/>
        <c:varyColors val="0"/>
        <c:ser>
          <c:idx val="0"/>
          <c:order val="0"/>
          <c:tx>
            <c:strRef>
              <c:f>'Comparativa por años'!$B$57</c:f>
              <c:strCache>
                <c:ptCount val="1"/>
                <c:pt idx="0">
                  <c:v>2014</c:v>
                </c:pt>
              </c:strCache>
            </c:strRef>
          </c:tx>
          <c:spPr>
            <a:gradFill rotWithShape="1">
              <a:gsLst>
                <a:gs pos="0">
                  <a:schemeClr val="accent6">
                    <a:shade val="65000"/>
                    <a:satMod val="103000"/>
                    <a:lumMod val="102000"/>
                    <a:tint val="94000"/>
                  </a:schemeClr>
                </a:gs>
                <a:gs pos="50000">
                  <a:schemeClr val="accent6">
                    <a:shade val="65000"/>
                    <a:satMod val="110000"/>
                    <a:lumMod val="100000"/>
                    <a:shade val="100000"/>
                  </a:schemeClr>
                </a:gs>
                <a:gs pos="100000">
                  <a:schemeClr val="accent6">
                    <a:shade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años'!$G$11</c:f>
              <c:strCache>
                <c:ptCount val="1"/>
                <c:pt idx="0">
                  <c:v>Anualized income</c:v>
                </c:pt>
              </c:strCache>
            </c:strRef>
          </c:cat>
          <c:val>
            <c:numRef>
              <c:f>'Comparativa por años'!$G$57</c:f>
              <c:numCache>
                <c:formatCode>#,##0\ "€"</c:formatCode>
                <c:ptCount val="1"/>
                <c:pt idx="0">
                  <c:v>93683.6</c:v>
                </c:pt>
              </c:numCache>
            </c:numRef>
          </c:val>
          <c:extLst>
            <c:ext xmlns:c16="http://schemas.microsoft.com/office/drawing/2014/chart" uri="{C3380CC4-5D6E-409C-BE32-E72D297353CC}">
              <c16:uniqueId val="{00000000-3F49-4D3B-AF06-9E0ECBA91703}"/>
            </c:ext>
          </c:extLst>
        </c:ser>
        <c:ser>
          <c:idx val="1"/>
          <c:order val="1"/>
          <c:tx>
            <c:strRef>
              <c:f>'Comparativa por años'!$B$58</c:f>
              <c:strCache>
                <c:ptCount val="1"/>
                <c:pt idx="0">
                  <c:v>2015</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años'!$G$11</c:f>
              <c:strCache>
                <c:ptCount val="1"/>
                <c:pt idx="0">
                  <c:v>Anualized income</c:v>
                </c:pt>
              </c:strCache>
            </c:strRef>
          </c:cat>
          <c:val>
            <c:numRef>
              <c:f>'Comparativa por años'!$G$58</c:f>
              <c:numCache>
                <c:formatCode>#,##0\ "€"</c:formatCode>
                <c:ptCount val="1"/>
                <c:pt idx="0">
                  <c:v>99120.42</c:v>
                </c:pt>
              </c:numCache>
            </c:numRef>
          </c:val>
          <c:extLst>
            <c:ext xmlns:c16="http://schemas.microsoft.com/office/drawing/2014/chart" uri="{C3380CC4-5D6E-409C-BE32-E72D297353CC}">
              <c16:uniqueId val="{00000001-3F49-4D3B-AF06-9E0ECBA91703}"/>
            </c:ext>
          </c:extLst>
        </c:ser>
        <c:ser>
          <c:idx val="2"/>
          <c:order val="2"/>
          <c:tx>
            <c:strRef>
              <c:f>'Comparativa por años'!$B$59</c:f>
              <c:strCache>
                <c:ptCount val="1"/>
                <c:pt idx="0">
                  <c:v>2016</c:v>
                </c:pt>
              </c:strCache>
            </c:strRef>
          </c:tx>
          <c:spPr>
            <a:gradFill rotWithShape="1">
              <a:gsLst>
                <a:gs pos="0">
                  <a:schemeClr val="accent6">
                    <a:tint val="65000"/>
                    <a:satMod val="103000"/>
                    <a:lumMod val="102000"/>
                    <a:tint val="94000"/>
                  </a:schemeClr>
                </a:gs>
                <a:gs pos="50000">
                  <a:schemeClr val="accent6">
                    <a:tint val="65000"/>
                    <a:satMod val="110000"/>
                    <a:lumMod val="100000"/>
                    <a:shade val="100000"/>
                  </a:schemeClr>
                </a:gs>
                <a:gs pos="100000">
                  <a:schemeClr val="accent6">
                    <a:tint val="65000"/>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'Comparativa por años'!$G$11</c:f>
              <c:strCache>
                <c:ptCount val="1"/>
                <c:pt idx="0">
                  <c:v>Anualized income</c:v>
                </c:pt>
              </c:strCache>
            </c:strRef>
          </c:cat>
          <c:val>
            <c:numRef>
              <c:f>'Comparativa por años'!$G$59</c:f>
              <c:numCache>
                <c:formatCode>#,##0\ "€"</c:formatCode>
                <c:ptCount val="1"/>
                <c:pt idx="0">
                  <c:v>156039.91999999998</c:v>
                </c:pt>
              </c:numCache>
            </c:numRef>
          </c:val>
          <c:extLst>
            <c:ext xmlns:c16="http://schemas.microsoft.com/office/drawing/2014/chart" uri="{C3380CC4-5D6E-409C-BE32-E72D297353CC}">
              <c16:uniqueId val="{00000002-3F49-4D3B-AF06-9E0ECBA91703}"/>
            </c:ext>
          </c:extLst>
        </c:ser>
        <c:dLbls>
          <c:dLblPos val="outEnd"/>
          <c:showLegendKey val="0"/>
          <c:showVal val="1"/>
          <c:showCatName val="0"/>
          <c:showSerName val="0"/>
          <c:showPercent val="0"/>
          <c:showBubbleSize val="0"/>
        </c:dLbls>
        <c:gapWidth val="100"/>
        <c:overlap val="-24"/>
        <c:axId val="311972016"/>
        <c:axId val="311972672"/>
      </c:barChart>
      <c:catAx>
        <c:axId val="311972016"/>
        <c:scaling>
          <c:orientation val="minMax"/>
        </c:scaling>
        <c:delete val="1"/>
        <c:axPos val="b"/>
        <c:numFmt formatCode="General" sourceLinked="1"/>
        <c:majorTickMark val="none"/>
        <c:minorTickMark val="none"/>
        <c:tickLblPos val="nextTo"/>
        <c:crossAx val="311972672"/>
        <c:crosses val="autoZero"/>
        <c:auto val="1"/>
        <c:lblAlgn val="ctr"/>
        <c:lblOffset val="100"/>
        <c:noMultiLvlLbl val="0"/>
      </c:catAx>
      <c:valAx>
        <c:axId val="311972672"/>
        <c:scaling>
          <c:orientation val="minMax"/>
        </c:scaling>
        <c:delete val="0"/>
        <c:axPos val="l"/>
        <c:majorGridlines>
          <c:spPr>
            <a:ln w="9525" cap="flat" cmpd="sng" algn="ctr">
              <a:solidFill>
                <a:schemeClr val="tx2">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crossAx val="3119720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2"/>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6"/>
    </mc:Choice>
    <mc:Fallback>
      <c:style val="6"/>
    </mc:Fallback>
  </mc:AlternateContent>
  <c:chart>
    <c:title>
      <c:tx>
        <c:rich>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r>
              <a:rPr lang="es-ES"/>
              <a:t>REVENUES ORIGIN</a:t>
            </a:r>
          </a:p>
        </c:rich>
      </c:tx>
      <c:overlay val="0"/>
      <c:spPr>
        <a:noFill/>
        <a:ln>
          <a:noFill/>
        </a:ln>
        <a:effectLst/>
      </c:spPr>
      <c:txPr>
        <a:bodyPr rot="0" spcFirstLastPara="1" vertOverflow="ellipsis" vert="horz" wrap="square" anchor="ctr" anchorCtr="1"/>
        <a:lstStyle/>
        <a:p>
          <a:pPr>
            <a:defRPr sz="1800" b="1" i="0" u="none" strike="noStrike" kern="1200" cap="all" spc="150" baseline="0">
              <a:solidFill>
                <a:schemeClr val="tx1">
                  <a:lumMod val="50000"/>
                  <a:lumOff val="50000"/>
                </a:schemeClr>
              </a:solidFill>
              <a:latin typeface="+mn-lt"/>
              <a:ea typeface="+mn-ea"/>
              <a:cs typeface="+mn-cs"/>
            </a:defRPr>
          </a:pPr>
          <a:endParaRPr lang="es-ES"/>
        </a:p>
      </c:txPr>
    </c:title>
    <c:autoTitleDeleted val="0"/>
    <c:plotArea>
      <c:layout/>
      <c:doughnutChart>
        <c:varyColors val="1"/>
        <c:ser>
          <c:idx val="0"/>
          <c:order val="0"/>
          <c:dPt>
            <c:idx val="0"/>
            <c:bubble3D val="0"/>
            <c:spPr>
              <a:pattFill prst="ltUpDiag">
                <a:fgClr>
                  <a:schemeClr val="accent4">
                    <a:shade val="42000"/>
                  </a:schemeClr>
                </a:fgClr>
                <a:bgClr>
                  <a:schemeClr val="accent4">
                    <a:shade val="42000"/>
                    <a:lumMod val="20000"/>
                    <a:lumOff val="80000"/>
                  </a:schemeClr>
                </a:bgClr>
              </a:pattFill>
              <a:ln w="19050">
                <a:solidFill>
                  <a:schemeClr val="lt1"/>
                </a:solidFill>
              </a:ln>
              <a:effectLst>
                <a:innerShdw blurRad="114300">
                  <a:schemeClr val="accent4">
                    <a:shade val="42000"/>
                  </a:schemeClr>
                </a:innerShdw>
              </a:effectLst>
            </c:spPr>
            <c:extLst>
              <c:ext xmlns:c16="http://schemas.microsoft.com/office/drawing/2014/chart" uri="{C3380CC4-5D6E-409C-BE32-E72D297353CC}">
                <c16:uniqueId val="{00000001-F6A9-4BF7-9BDA-1326D6D6941B}"/>
              </c:ext>
            </c:extLst>
          </c:dPt>
          <c:dPt>
            <c:idx val="1"/>
            <c:bubble3D val="0"/>
            <c:spPr>
              <a:pattFill prst="ltUpDiag">
                <a:fgClr>
                  <a:schemeClr val="accent4">
                    <a:shade val="55000"/>
                  </a:schemeClr>
                </a:fgClr>
                <a:bgClr>
                  <a:schemeClr val="accent4">
                    <a:shade val="55000"/>
                    <a:lumMod val="20000"/>
                    <a:lumOff val="80000"/>
                  </a:schemeClr>
                </a:bgClr>
              </a:pattFill>
              <a:ln w="19050">
                <a:solidFill>
                  <a:schemeClr val="lt1"/>
                </a:solidFill>
              </a:ln>
              <a:effectLst>
                <a:innerShdw blurRad="114300">
                  <a:schemeClr val="accent4">
                    <a:shade val="55000"/>
                  </a:schemeClr>
                </a:innerShdw>
              </a:effectLst>
            </c:spPr>
            <c:extLst>
              <c:ext xmlns:c16="http://schemas.microsoft.com/office/drawing/2014/chart" uri="{C3380CC4-5D6E-409C-BE32-E72D297353CC}">
                <c16:uniqueId val="{00000003-F6A9-4BF7-9BDA-1326D6D6941B}"/>
              </c:ext>
            </c:extLst>
          </c:dPt>
          <c:dPt>
            <c:idx val="2"/>
            <c:bubble3D val="0"/>
            <c:spPr>
              <a:pattFill prst="ltUpDiag">
                <a:fgClr>
                  <a:schemeClr val="accent4">
                    <a:shade val="68000"/>
                  </a:schemeClr>
                </a:fgClr>
                <a:bgClr>
                  <a:schemeClr val="accent4">
                    <a:shade val="68000"/>
                    <a:lumMod val="20000"/>
                    <a:lumOff val="80000"/>
                  </a:schemeClr>
                </a:bgClr>
              </a:pattFill>
              <a:ln w="19050">
                <a:solidFill>
                  <a:schemeClr val="lt1"/>
                </a:solidFill>
              </a:ln>
              <a:effectLst>
                <a:innerShdw blurRad="114300">
                  <a:schemeClr val="accent4">
                    <a:shade val="68000"/>
                  </a:schemeClr>
                </a:innerShdw>
              </a:effectLst>
            </c:spPr>
            <c:extLst>
              <c:ext xmlns:c16="http://schemas.microsoft.com/office/drawing/2014/chart" uri="{C3380CC4-5D6E-409C-BE32-E72D297353CC}">
                <c16:uniqueId val="{00000005-F6A9-4BF7-9BDA-1326D6D6941B}"/>
              </c:ext>
            </c:extLst>
          </c:dPt>
          <c:dPt>
            <c:idx val="3"/>
            <c:bubble3D val="0"/>
            <c:spPr>
              <a:pattFill prst="ltUpDiag">
                <a:fgClr>
                  <a:schemeClr val="accent4">
                    <a:shade val="80000"/>
                  </a:schemeClr>
                </a:fgClr>
                <a:bgClr>
                  <a:schemeClr val="accent4">
                    <a:shade val="80000"/>
                    <a:lumMod val="20000"/>
                    <a:lumOff val="80000"/>
                  </a:schemeClr>
                </a:bgClr>
              </a:pattFill>
              <a:ln w="19050">
                <a:solidFill>
                  <a:schemeClr val="lt1"/>
                </a:solidFill>
              </a:ln>
              <a:effectLst>
                <a:innerShdw blurRad="114300">
                  <a:schemeClr val="accent4">
                    <a:shade val="80000"/>
                  </a:schemeClr>
                </a:innerShdw>
              </a:effectLst>
            </c:spPr>
            <c:extLst>
              <c:ext xmlns:c16="http://schemas.microsoft.com/office/drawing/2014/chart" uri="{C3380CC4-5D6E-409C-BE32-E72D297353CC}">
                <c16:uniqueId val="{00000007-F6A9-4BF7-9BDA-1326D6D6941B}"/>
              </c:ext>
            </c:extLst>
          </c:dPt>
          <c:dPt>
            <c:idx val="4"/>
            <c:bubble3D val="0"/>
            <c:spPr>
              <a:pattFill prst="ltUpDiag">
                <a:fgClr>
                  <a:schemeClr val="accent4">
                    <a:shade val="93000"/>
                  </a:schemeClr>
                </a:fgClr>
                <a:bgClr>
                  <a:schemeClr val="accent4">
                    <a:shade val="93000"/>
                    <a:lumMod val="20000"/>
                    <a:lumOff val="80000"/>
                  </a:schemeClr>
                </a:bgClr>
              </a:pattFill>
              <a:ln w="19050">
                <a:solidFill>
                  <a:schemeClr val="lt1"/>
                </a:solidFill>
              </a:ln>
              <a:effectLst>
                <a:innerShdw blurRad="114300">
                  <a:schemeClr val="accent4">
                    <a:shade val="93000"/>
                  </a:schemeClr>
                </a:innerShdw>
              </a:effectLst>
            </c:spPr>
            <c:extLst>
              <c:ext xmlns:c16="http://schemas.microsoft.com/office/drawing/2014/chart" uri="{C3380CC4-5D6E-409C-BE32-E72D297353CC}">
                <c16:uniqueId val="{00000009-F6A9-4BF7-9BDA-1326D6D6941B}"/>
              </c:ext>
            </c:extLst>
          </c:dPt>
          <c:dPt>
            <c:idx val="5"/>
            <c:bubble3D val="0"/>
            <c:spPr>
              <a:pattFill prst="ltUpDiag">
                <a:fgClr>
                  <a:schemeClr val="accent4">
                    <a:tint val="94000"/>
                  </a:schemeClr>
                </a:fgClr>
                <a:bgClr>
                  <a:schemeClr val="accent4">
                    <a:tint val="94000"/>
                    <a:lumMod val="20000"/>
                    <a:lumOff val="80000"/>
                  </a:schemeClr>
                </a:bgClr>
              </a:pattFill>
              <a:ln w="19050">
                <a:solidFill>
                  <a:schemeClr val="lt1"/>
                </a:solidFill>
              </a:ln>
              <a:effectLst>
                <a:innerShdw blurRad="114300">
                  <a:schemeClr val="accent4">
                    <a:tint val="94000"/>
                  </a:schemeClr>
                </a:innerShdw>
              </a:effectLst>
            </c:spPr>
            <c:extLst>
              <c:ext xmlns:c16="http://schemas.microsoft.com/office/drawing/2014/chart" uri="{C3380CC4-5D6E-409C-BE32-E72D297353CC}">
                <c16:uniqueId val="{0000000B-F6A9-4BF7-9BDA-1326D6D6941B}"/>
              </c:ext>
            </c:extLst>
          </c:dPt>
          <c:dPt>
            <c:idx val="6"/>
            <c:bubble3D val="0"/>
            <c:spPr>
              <a:pattFill prst="ltUpDiag">
                <a:fgClr>
                  <a:schemeClr val="accent4">
                    <a:tint val="81000"/>
                  </a:schemeClr>
                </a:fgClr>
                <a:bgClr>
                  <a:schemeClr val="accent4">
                    <a:tint val="81000"/>
                    <a:lumMod val="20000"/>
                    <a:lumOff val="80000"/>
                  </a:schemeClr>
                </a:bgClr>
              </a:pattFill>
              <a:ln w="19050">
                <a:solidFill>
                  <a:schemeClr val="lt1"/>
                </a:solidFill>
              </a:ln>
              <a:effectLst>
                <a:innerShdw blurRad="114300">
                  <a:schemeClr val="accent4">
                    <a:tint val="81000"/>
                  </a:schemeClr>
                </a:innerShdw>
              </a:effectLst>
            </c:spPr>
            <c:extLst>
              <c:ext xmlns:c16="http://schemas.microsoft.com/office/drawing/2014/chart" uri="{C3380CC4-5D6E-409C-BE32-E72D297353CC}">
                <c16:uniqueId val="{0000000D-F6A9-4BF7-9BDA-1326D6D6941B}"/>
              </c:ext>
            </c:extLst>
          </c:dPt>
          <c:dPt>
            <c:idx val="7"/>
            <c:bubble3D val="0"/>
            <c:spPr>
              <a:pattFill prst="ltUpDiag">
                <a:fgClr>
                  <a:schemeClr val="accent4">
                    <a:tint val="69000"/>
                  </a:schemeClr>
                </a:fgClr>
                <a:bgClr>
                  <a:schemeClr val="accent4">
                    <a:tint val="69000"/>
                    <a:lumMod val="20000"/>
                    <a:lumOff val="80000"/>
                  </a:schemeClr>
                </a:bgClr>
              </a:pattFill>
              <a:ln w="19050">
                <a:solidFill>
                  <a:schemeClr val="lt1"/>
                </a:solidFill>
              </a:ln>
              <a:effectLst>
                <a:innerShdw blurRad="114300">
                  <a:schemeClr val="accent4">
                    <a:tint val="69000"/>
                  </a:schemeClr>
                </a:innerShdw>
              </a:effectLst>
            </c:spPr>
            <c:extLst>
              <c:ext xmlns:c16="http://schemas.microsoft.com/office/drawing/2014/chart" uri="{C3380CC4-5D6E-409C-BE32-E72D297353CC}">
                <c16:uniqueId val="{0000000F-F6A9-4BF7-9BDA-1326D6D6941B}"/>
              </c:ext>
            </c:extLst>
          </c:dPt>
          <c:dPt>
            <c:idx val="8"/>
            <c:bubble3D val="0"/>
            <c:spPr>
              <a:pattFill prst="ltUpDiag">
                <a:fgClr>
                  <a:schemeClr val="accent4">
                    <a:tint val="56000"/>
                  </a:schemeClr>
                </a:fgClr>
                <a:bgClr>
                  <a:schemeClr val="accent4">
                    <a:tint val="56000"/>
                    <a:lumMod val="20000"/>
                    <a:lumOff val="80000"/>
                  </a:schemeClr>
                </a:bgClr>
              </a:pattFill>
              <a:ln w="19050">
                <a:solidFill>
                  <a:schemeClr val="lt1"/>
                </a:solidFill>
              </a:ln>
              <a:effectLst>
                <a:innerShdw blurRad="114300">
                  <a:schemeClr val="accent4">
                    <a:tint val="56000"/>
                  </a:schemeClr>
                </a:innerShdw>
              </a:effectLst>
            </c:spPr>
            <c:extLst>
              <c:ext xmlns:c16="http://schemas.microsoft.com/office/drawing/2014/chart" uri="{C3380CC4-5D6E-409C-BE32-E72D297353CC}">
                <c16:uniqueId val="{00000011-F6A9-4BF7-9BDA-1326D6D6941B}"/>
              </c:ext>
            </c:extLst>
          </c:dPt>
          <c:dPt>
            <c:idx val="9"/>
            <c:bubble3D val="0"/>
            <c:spPr>
              <a:pattFill prst="ltUpDiag">
                <a:fgClr>
                  <a:schemeClr val="accent4">
                    <a:tint val="43000"/>
                  </a:schemeClr>
                </a:fgClr>
                <a:bgClr>
                  <a:schemeClr val="accent4">
                    <a:tint val="43000"/>
                    <a:lumMod val="20000"/>
                    <a:lumOff val="80000"/>
                  </a:schemeClr>
                </a:bgClr>
              </a:pattFill>
              <a:ln w="19050">
                <a:solidFill>
                  <a:schemeClr val="lt1"/>
                </a:solidFill>
              </a:ln>
              <a:effectLst>
                <a:innerShdw blurRad="114300">
                  <a:schemeClr val="accent4">
                    <a:tint val="43000"/>
                  </a:schemeClr>
                </a:innerShdw>
              </a:effectLst>
            </c:spPr>
            <c:extLst>
              <c:ext xmlns:c16="http://schemas.microsoft.com/office/drawing/2014/chart" uri="{C3380CC4-5D6E-409C-BE32-E72D297353CC}">
                <c16:uniqueId val="{00000013-F6A9-4BF7-9BDA-1326D6D6941B}"/>
              </c:ext>
            </c:extLst>
          </c:dPt>
          <c:dLbls>
            <c:dLbl>
              <c:idx val="0"/>
              <c:delete val="1"/>
              <c:extLst>
                <c:ext xmlns:c15="http://schemas.microsoft.com/office/drawing/2012/chart" uri="{CE6537A1-D6FC-4f65-9D91-7224C49458BB}"/>
                <c:ext xmlns:c16="http://schemas.microsoft.com/office/drawing/2014/chart" uri="{C3380CC4-5D6E-409C-BE32-E72D297353CC}">
                  <c16:uniqueId val="{00000001-F6A9-4BF7-9BDA-1326D6D6941B}"/>
                </c:ext>
              </c:extLst>
            </c:dLbl>
            <c:dLbl>
              <c:idx val="1"/>
              <c:layout>
                <c:manualLayout>
                  <c:x val="1.193069674329556E-2"/>
                  <c:y val="-5.6354365122595071E-3"/>
                </c:manualLayout>
              </c:layout>
              <c:tx>
                <c:rich>
                  <a:bodyPr/>
                  <a:lstStyle/>
                  <a:p>
                    <a:r>
                      <a:rPr lang="en-US"/>
                      <a:t>External call center</a:t>
                    </a:r>
                    <a:r>
                      <a:rPr lang="en-US" baseline="0"/>
                      <a:t>
</a:t>
                    </a:r>
                    <a:fld id="{E84FA0A9-3FE9-47A1-AAF0-210AF2CBA61A}" type="PERCENTAGE">
                      <a:rPr lang="en-US" baseline="0"/>
                      <a:pPr/>
                      <a:t>[PORCENTAJE]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F6A9-4BF7-9BDA-1326D6D6941B}"/>
                </c:ext>
              </c:extLst>
            </c:dLbl>
            <c:dLbl>
              <c:idx val="2"/>
              <c:delete val="1"/>
              <c:extLst>
                <c:ext xmlns:c15="http://schemas.microsoft.com/office/drawing/2012/chart" uri="{CE6537A1-D6FC-4f65-9D91-7224C49458BB}"/>
                <c:ext xmlns:c16="http://schemas.microsoft.com/office/drawing/2014/chart" uri="{C3380CC4-5D6E-409C-BE32-E72D297353CC}">
                  <c16:uniqueId val="{00000005-F6A9-4BF7-9BDA-1326D6D6941B}"/>
                </c:ext>
              </c:extLst>
            </c:dLbl>
            <c:dLbl>
              <c:idx val="3"/>
              <c:layout>
                <c:manualLayout>
                  <c:x val="-3.2809416044062789E-2"/>
                  <c:y val="-1.4088591280648511E-2"/>
                </c:manualLayout>
              </c:layout>
              <c:tx>
                <c:rich>
                  <a:bodyPr/>
                  <a:lstStyle/>
                  <a:p>
                    <a:r>
                      <a:rPr lang="en-US" baseline="0"/>
                      <a:t>Mail
</a:t>
                    </a:r>
                    <a:fld id="{94482F1C-ABB1-4234-88B9-B5C27DDB06E7}" type="PERCENTAGE">
                      <a:rPr lang="en-US" baseline="0"/>
                      <a:pPr/>
                      <a:t>[PORCENTAJE]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F6A9-4BF7-9BDA-1326D6D6941B}"/>
                </c:ext>
              </c:extLst>
            </c:dLbl>
            <c:dLbl>
              <c:idx val="4"/>
              <c:delete val="1"/>
              <c:extLst>
                <c:ext xmlns:c15="http://schemas.microsoft.com/office/drawing/2012/chart" uri="{CE6537A1-D6FC-4f65-9D91-7224C49458BB}"/>
                <c:ext xmlns:c16="http://schemas.microsoft.com/office/drawing/2014/chart" uri="{C3380CC4-5D6E-409C-BE32-E72D297353CC}">
                  <c16:uniqueId val="{00000009-F6A9-4BF7-9BDA-1326D6D6941B}"/>
                </c:ext>
              </c:extLst>
            </c:dLbl>
            <c:dLbl>
              <c:idx val="5"/>
              <c:delete val="1"/>
              <c:extLst>
                <c:ext xmlns:c15="http://schemas.microsoft.com/office/drawing/2012/chart" uri="{CE6537A1-D6FC-4f65-9D91-7224C49458BB}"/>
                <c:ext xmlns:c16="http://schemas.microsoft.com/office/drawing/2014/chart" uri="{C3380CC4-5D6E-409C-BE32-E72D297353CC}">
                  <c16:uniqueId val="{0000000B-F6A9-4BF7-9BDA-1326D6D6941B}"/>
                </c:ext>
              </c:extLst>
            </c:dLbl>
            <c:dLbl>
              <c:idx val="6"/>
              <c:delete val="1"/>
              <c:extLst>
                <c:ext xmlns:c15="http://schemas.microsoft.com/office/drawing/2012/chart" uri="{CE6537A1-D6FC-4f65-9D91-7224C49458BB}"/>
                <c:ext xmlns:c16="http://schemas.microsoft.com/office/drawing/2014/chart" uri="{C3380CC4-5D6E-409C-BE32-E72D297353CC}">
                  <c16:uniqueId val="{0000000D-F6A9-4BF7-9BDA-1326D6D6941B}"/>
                </c:ext>
              </c:extLst>
            </c:dLbl>
            <c:dLbl>
              <c:idx val="7"/>
              <c:layout>
                <c:manualLayout>
                  <c:x val="-2.0878719300767228E-2"/>
                  <c:y val="-2.5359464305167317E-2"/>
                </c:manualLayout>
              </c:layout>
              <c:tx>
                <c:rich>
                  <a:bodyPr/>
                  <a:lstStyle/>
                  <a:p>
                    <a:r>
                      <a:rPr lang="en-US" baseline="0"/>
                      <a:t>Web
</a:t>
                    </a:r>
                    <a:fld id="{E8556676-FC14-4A7A-8983-A324E43ADB93}" type="PERCENTAGE">
                      <a:rPr lang="en-US" baseline="0"/>
                      <a:pPr/>
                      <a:t>[PORCENTAJE]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F6A9-4BF7-9BDA-1326D6D6941B}"/>
                </c:ext>
              </c:extLst>
            </c:dLbl>
            <c:dLbl>
              <c:idx val="8"/>
              <c:delete val="1"/>
              <c:extLst>
                <c:ext xmlns:c15="http://schemas.microsoft.com/office/drawing/2012/chart" uri="{CE6537A1-D6FC-4f65-9D91-7224C49458BB}"/>
                <c:ext xmlns:c16="http://schemas.microsoft.com/office/drawing/2014/chart" uri="{C3380CC4-5D6E-409C-BE32-E72D297353CC}">
                  <c16:uniqueId val="{00000011-F6A9-4BF7-9BDA-1326D6D6941B}"/>
                </c:ext>
              </c:extLst>
            </c:dLbl>
            <c:dLbl>
              <c:idx val="9"/>
              <c:layout>
                <c:manualLayout>
                  <c:x val="-1.193069674329556E-2"/>
                  <c:y val="-2.8177182561297046E-2"/>
                </c:manualLayout>
              </c:layout>
              <c:tx>
                <c:rich>
                  <a:bodyPr/>
                  <a:lstStyle/>
                  <a:p>
                    <a:r>
                      <a:rPr lang="en-US" baseline="0"/>
                      <a:t>internal call center
</a:t>
                    </a:r>
                    <a:fld id="{1F165BB7-D219-49AB-995C-B4FC49FC99B6}" type="PERCENTAGE">
                      <a:rPr lang="en-US" baseline="0"/>
                      <a:pPr/>
                      <a:t>[PORCENTAJE]</a:t>
                    </a:fld>
                    <a:endParaRPr lang="en-US" baseline="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F6A9-4BF7-9BDA-1326D6D6941B}"/>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0"/>
            <c:showCatName val="1"/>
            <c:showSerName val="0"/>
            <c:showPercent val="1"/>
            <c:showBubbleSize val="0"/>
            <c:showLeaderLines val="1"/>
            <c:leaderLines>
              <c:spPr>
                <a:ln w="9525">
                  <a:solidFill>
                    <a:schemeClr val="tx1">
                      <a:lumMod val="35000"/>
                      <a:lumOff val="65000"/>
                    </a:schemeClr>
                  </a:solidFill>
                </a:ln>
                <a:effectLst/>
              </c:spPr>
            </c:leaderLines>
            <c:extLst>
              <c:ext xmlns:c15="http://schemas.microsoft.com/office/drawing/2012/chart" uri="{CE6537A1-D6FC-4f65-9D91-7224C49458BB}"/>
            </c:extLst>
          </c:dLbls>
          <c:cat>
            <c:strRef>
              <c:f>[1]CATALOGO!$B$55:$B$64</c:f>
              <c:strCache>
                <c:ptCount val="10"/>
                <c:pt idx="0">
                  <c:v>BUZONEO</c:v>
                </c:pt>
                <c:pt idx="1">
                  <c:v>CALL CENTER EXTERNO 1</c:v>
                </c:pt>
                <c:pt idx="2">
                  <c:v>CLICK TO CALL / CHAT</c:v>
                </c:pt>
                <c:pt idx="3">
                  <c:v>CORREO</c:v>
                </c:pt>
                <c:pt idx="4">
                  <c:v>E-MAIL</c:v>
                </c:pt>
                <c:pt idx="5">
                  <c:v>FUNDRAISING EMPRESAS</c:v>
                </c:pt>
                <c:pt idx="6">
                  <c:v>NO LOCALIZADO</c:v>
                </c:pt>
                <c:pt idx="7">
                  <c:v>PAGINA WEB</c:v>
                </c:pt>
                <c:pt idx="8">
                  <c:v>LA VANGUARDIA</c:v>
                </c:pt>
                <c:pt idx="9">
                  <c:v>TELÉFONO ENTRANTE</c:v>
                </c:pt>
              </c:strCache>
            </c:strRef>
          </c:cat>
          <c:val>
            <c:numRef>
              <c:f>[1]CATALOGO!$D$55:$D$64</c:f>
              <c:numCache>
                <c:formatCode>0%</c:formatCode>
                <c:ptCount val="10"/>
                <c:pt idx="0">
                  <c:v>0</c:v>
                </c:pt>
                <c:pt idx="1">
                  <c:v>0.79799880475136609</c:v>
                </c:pt>
                <c:pt idx="2">
                  <c:v>1.120957711101064E-3</c:v>
                </c:pt>
                <c:pt idx="3">
                  <c:v>5.958366458366348E-2</c:v>
                </c:pt>
                <c:pt idx="4">
                  <c:v>4.3959125925531923E-4</c:v>
                </c:pt>
                <c:pt idx="5">
                  <c:v>6.1542776295744686E-3</c:v>
                </c:pt>
                <c:pt idx="6">
                  <c:v>4.1175047950248232E-4</c:v>
                </c:pt>
                <c:pt idx="7">
                  <c:v>7.0838080003118156E-2</c:v>
                </c:pt>
                <c:pt idx="8">
                  <c:v>4.9527281876099293E-3</c:v>
                </c:pt>
                <c:pt idx="9">
                  <c:v>5.8500145394809001E-2</c:v>
                </c:pt>
              </c:numCache>
            </c:numRef>
          </c:val>
          <c:extLst>
            <c:ext xmlns:c16="http://schemas.microsoft.com/office/drawing/2014/chart" uri="{C3380CC4-5D6E-409C-BE32-E72D297353CC}">
              <c16:uniqueId val="{00000014-F6A9-4BF7-9BDA-1326D6D6941B}"/>
            </c:ext>
          </c:extLst>
        </c:ser>
        <c:dLbls>
          <c:showLegendKey val="0"/>
          <c:showVal val="0"/>
          <c:showCatName val="1"/>
          <c:showSerName val="0"/>
          <c:showPercent val="1"/>
          <c:showBubbleSize val="0"/>
          <c:showLeaderLines val="1"/>
        </c:dLbls>
        <c:firstSliceAng val="0"/>
        <c:holeSize val="50"/>
      </c:doughnutChart>
      <c:spPr>
        <a:noFill/>
        <a:ln>
          <a:noFill/>
        </a:ln>
        <a:effectLst/>
      </c:spPr>
    </c:plotArea>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withinLinearReversed" id="24">
  <a:schemeClr val="accent4"/>
</cs:colorStyle>
</file>

<file path=ppt/charts/colors11.xml><?xml version="1.0" encoding="utf-8"?>
<cs:colorStyle xmlns:cs="http://schemas.microsoft.com/office/drawing/2012/chartStyle" xmlns:a="http://schemas.openxmlformats.org/drawingml/2006/main" meth="withinLinearReversed" id="24">
  <a:schemeClr val="accent4"/>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Reversed" id="22">
  <a:schemeClr val="accent2"/>
</cs:colorStyle>
</file>

<file path=ppt/charts/colors14.xml><?xml version="1.0" encoding="utf-8"?>
<cs:colorStyle xmlns:cs="http://schemas.microsoft.com/office/drawing/2012/chartStyle" xmlns:a="http://schemas.openxmlformats.org/drawingml/2006/main" meth="withinLinearReversed" id="22">
  <a:schemeClr val="accent2"/>
</cs:colorStyle>
</file>

<file path=ppt/charts/colors15.xml><?xml version="1.0" encoding="utf-8"?>
<cs:colorStyle xmlns:cs="http://schemas.microsoft.com/office/drawing/2012/chartStyle" xmlns:a="http://schemas.openxmlformats.org/drawingml/2006/main" meth="withinLinearReversed" id="26">
  <a:schemeClr val="accent6"/>
</cs:colorStyle>
</file>

<file path=ppt/charts/colors16.xml><?xml version="1.0" encoding="utf-8"?>
<cs:colorStyle xmlns:cs="http://schemas.microsoft.com/office/drawing/2012/chartStyle" xmlns:a="http://schemas.openxmlformats.org/drawingml/2006/main" meth="withinLinearReversed" id="26">
  <a:schemeClr val="accent6"/>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4">
  <a:schemeClr val="accent4"/>
</cs:colorStyle>
</file>

<file path=ppt/charts/colors4.xml><?xml version="1.0" encoding="utf-8"?>
<cs:colorStyle xmlns:cs="http://schemas.microsoft.com/office/drawing/2012/chartStyle" xmlns:a="http://schemas.openxmlformats.org/drawingml/2006/main" meth="withinLinearReversed" id="24">
  <a:schemeClr val="accent4"/>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withinLinear" id="15">
  <a:schemeClr val="accent2"/>
</cs:colorStyle>
</file>

<file path=ppt/charts/colors7.xml><?xml version="1.0" encoding="utf-8"?>
<cs:colorStyle xmlns:cs="http://schemas.microsoft.com/office/drawing/2012/chartStyle" xmlns:a="http://schemas.openxmlformats.org/drawingml/2006/main" meth="withinLinear" id="19">
  <a:schemeClr val="accent6"/>
</cs:colorStyle>
</file>

<file path=ppt/charts/colors8.xml><?xml version="1.0" encoding="utf-8"?>
<cs:colorStyle xmlns:cs="http://schemas.microsoft.com/office/drawing/2012/chartStyle" xmlns:a="http://schemas.openxmlformats.org/drawingml/2006/main" meth="withinLinear" id="19">
  <a:schemeClr val="accent6"/>
</cs:colorStyle>
</file>

<file path=ppt/charts/colors9.xml><?xml version="1.0" encoding="utf-8"?>
<cs:colorStyle xmlns:cs="http://schemas.microsoft.com/office/drawing/2012/chartStyle" xmlns:a="http://schemas.openxmlformats.org/drawingml/2006/main" meth="withinLinear" id="17">
  <a:schemeClr val="accent4"/>
</cs:colorStyle>
</file>

<file path=ppt/charts/style1.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1.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5.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16.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5.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0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8.xml><?xml version="1.0" encoding="utf-8"?>
<cs:chartStyle xmlns:cs="http://schemas.microsoft.com/office/drawing/2012/chartStyle" xmlns:a="http://schemas.openxmlformats.org/drawingml/2006/main" id="207">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9.xml><?xml version="1.0" encoding="utf-8"?>
<cs:chartStyle xmlns:cs="http://schemas.microsoft.com/office/drawing/2012/chartStyle" xmlns:a="http://schemas.openxmlformats.org/drawingml/2006/main" id="252">
  <cs:axisTitle>
    <cs:lnRef idx="0"/>
    <cs:fillRef idx="0"/>
    <cs:effectRef idx="0"/>
    <cs:fontRef idx="minor">
      <a:schemeClr val="tx1">
        <a:lumMod val="65000"/>
        <a:lumOff val="35000"/>
      </a:schemeClr>
    </cs:fontRef>
    <cs:defRPr sz="900" b="1" kern="1200"/>
  </cs:axisTitle>
  <cs:categoryAxis>
    <cs:lnRef idx="0"/>
    <cs:fillRef idx="0"/>
    <cs:effectRef idx="0"/>
    <cs:fontRef idx="minor">
      <a:schemeClr val="tx1">
        <a:lumMod val="65000"/>
        <a:lumOff val="35000"/>
      </a:schemeClr>
    </cs:fontRef>
    <cs:spPr>
      <a:ln w="19050"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
  <cs:dataPoint3D>
    <cs:lnRef idx="0"/>
    <cs:fillRef idx="0">
      <cs:styleClr val="auto"/>
    </cs:fillRef>
    <cs:effectRef idx="0"/>
    <cs:fontRef idx="minor">
      <a:schemeClr val="dk1"/>
    </cs:fontRef>
    <cs:spPr>
      <a:pattFill prst="ltUpDiag">
        <a:fgClr>
          <a:schemeClr val="phClr"/>
        </a:fgClr>
        <a:bgClr>
          <a:schemeClr val="phClr">
            <a:lumMod val="20000"/>
            <a:lumOff val="80000"/>
          </a:schemeClr>
        </a:bgClr>
      </a:pattFill>
      <a:ln w="19050">
        <a:solidFill>
          <a:schemeClr val="lt1"/>
        </a:solidFill>
      </a:ln>
      <a:effectLst>
        <a:innerShdw blurRad="114300">
          <a:schemeClr val="phClr"/>
        </a:innerShdw>
      </a:effectLst>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a:solidFill>
          <a:schemeClr val="tx1">
            <a:lumMod val="15000"/>
            <a:lumOff val="85000"/>
          </a:schemeClr>
        </a:solidFill>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1800" b="1" kern="1200" cap="all" spc="1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A6010C3-3D9A-E049-A131-81EB1132CDA6}" type="datetimeFigureOut">
              <a:rPr lang="es-ES" smtClean="0"/>
              <a:t>13/03/2017</a:t>
            </a:fld>
            <a:endParaRPr lang="es-ES" dirty="0"/>
          </a:p>
        </p:txBody>
      </p:sp>
      <p:sp>
        <p:nvSpPr>
          <p:cNvPr id="4" name="Marcador de pie de página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815ED2-700B-EB4F-AE4A-F939645466AC}" type="slidenum">
              <a:rPr lang="es-ES" smtClean="0"/>
              <a:t>‹Nº›</a:t>
            </a:fld>
            <a:endParaRPr lang="es-ES" dirty="0"/>
          </a:p>
        </p:txBody>
      </p:sp>
    </p:spTree>
    <p:extLst>
      <p:ext uri="{BB962C8B-B14F-4D97-AF65-F5344CB8AC3E}">
        <p14:creationId xmlns:p14="http://schemas.microsoft.com/office/powerpoint/2010/main" val="33393536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BCAAFD14-4636-824B-8ACD-039C7A860A2D}" type="datetimeFigureOut">
              <a:rPr lang="es-ES"/>
              <a:pPr>
                <a:defRPr/>
              </a:pPr>
              <a:t>13/03/2017</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42B11CED-9F3E-AC4B-8A10-B2D6475253C4}" type="slidenum">
              <a:rPr lang="es-ES"/>
              <a:pPr>
                <a:defRPr/>
              </a:pPr>
              <a:t>‹Nº›</a:t>
            </a:fld>
            <a:endParaRPr lang="es-ES" dirty="0"/>
          </a:p>
        </p:txBody>
      </p:sp>
    </p:spTree>
    <p:extLst>
      <p:ext uri="{BB962C8B-B14F-4D97-AF65-F5344CB8AC3E}">
        <p14:creationId xmlns:p14="http://schemas.microsoft.com/office/powerpoint/2010/main" val="225337758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sp>
        <p:nvSpPr>
          <p:cNvPr id="5" name="Título 1"/>
          <p:cNvSpPr>
            <a:spLocks noGrp="1"/>
          </p:cNvSpPr>
          <p:nvPr>
            <p:ph type="title"/>
          </p:nvPr>
        </p:nvSpPr>
        <p:spPr>
          <a:xfrm>
            <a:off x="457200" y="274638"/>
            <a:ext cx="8229600" cy="706090"/>
          </a:xfrm>
          <a:prstGeom prst="rect">
            <a:avLst/>
          </a:prstGeom>
        </p:spPr>
        <p:txBody>
          <a:bodyPr/>
          <a:lstStyle>
            <a:lvl1pPr>
              <a:defRPr sz="1600" b="1">
                <a:solidFill>
                  <a:srgbClr val="E4FFC9"/>
                </a:solidFill>
                <a:latin typeface="Segoe"/>
                <a:cs typeface="Segoe"/>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3364460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7" name="Título 1"/>
          <p:cNvSpPr txBox="1">
            <a:spLocks/>
          </p:cNvSpPr>
          <p:nvPr userDrawn="1"/>
        </p:nvSpPr>
        <p:spPr>
          <a:xfrm>
            <a:off x="685800" y="2130425"/>
            <a:ext cx="7772400" cy="1470025"/>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_tradnl" dirty="0"/>
              <a:t>Clic para editar título</a:t>
            </a:r>
            <a:endParaRPr lang="es-ES" dirty="0"/>
          </a:p>
        </p:txBody>
      </p:sp>
      <p:sp>
        <p:nvSpPr>
          <p:cNvPr id="8" name="Entrada manual 7"/>
          <p:cNvSpPr/>
          <p:nvPr userDrawn="1"/>
        </p:nvSpPr>
        <p:spPr>
          <a:xfrm rot="10800000">
            <a:off x="-3" y="0"/>
            <a:ext cx="9144001" cy="5517232"/>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endParaRPr lang="es-ES" dirty="0"/>
          </a:p>
        </p:txBody>
      </p:sp>
      <p:pic>
        <p:nvPicPr>
          <p:cNvPr id="11" name="Imagen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616700" y="5157788"/>
            <a:ext cx="2160588" cy="134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 name="Marcador de texto 13"/>
          <p:cNvSpPr>
            <a:spLocks noGrp="1"/>
          </p:cNvSpPr>
          <p:nvPr>
            <p:ph type="body" sz="quarter" idx="11" hasCustomPrompt="1"/>
          </p:nvPr>
        </p:nvSpPr>
        <p:spPr>
          <a:xfrm>
            <a:off x="539552" y="6142265"/>
            <a:ext cx="5760640" cy="317500"/>
          </a:xfrm>
          <a:prstGeom prst="rect">
            <a:avLst/>
          </a:prstGeom>
        </p:spPr>
        <p:txBody>
          <a:bodyPr vert="horz"/>
          <a:lstStyle>
            <a:lvl1pPr marL="0" indent="0" algn="l" eaLnBrk="1" hangingPunct="1">
              <a:buNone/>
              <a:defRPr sz="1200" b="0"/>
            </a:lvl1pPr>
          </a:lstStyle>
          <a:p>
            <a:pPr algn="l" eaLnBrk="1" hangingPunct="1">
              <a:defRPr/>
            </a:pPr>
            <a:r>
              <a:rPr lang="es-ES" sz="1400" b="1" dirty="0">
                <a:solidFill>
                  <a:schemeClr val="bg1">
                    <a:lumMod val="50000"/>
                  </a:schemeClr>
                </a:solidFill>
                <a:latin typeface="Segoe" charset="0"/>
              </a:rPr>
              <a:t>Uptaspicit, natat ma dolupta voluptas sunt repra dolupis doloritis</a:t>
            </a:r>
          </a:p>
        </p:txBody>
      </p:sp>
      <p:sp>
        <p:nvSpPr>
          <p:cNvPr id="3" name="Marcador de texto 2"/>
          <p:cNvSpPr>
            <a:spLocks noGrp="1"/>
          </p:cNvSpPr>
          <p:nvPr>
            <p:ph type="body" sz="quarter" idx="12"/>
          </p:nvPr>
        </p:nvSpPr>
        <p:spPr>
          <a:xfrm>
            <a:off x="2411760" y="3933825"/>
            <a:ext cx="4897437" cy="790575"/>
          </a:xfrm>
          <a:prstGeom prst="rect">
            <a:avLst/>
          </a:prstGeom>
        </p:spPr>
        <p:txBody>
          <a:bodyPr vert="horz"/>
          <a:lstStyle>
            <a:lvl1pPr marL="0" indent="0" algn="ctr">
              <a:buNone/>
              <a:defRPr lang="es-ES" sz="2000" b="0">
                <a:solidFill>
                  <a:srgbClr val="C1FFC9"/>
                </a:solidFill>
                <a:effectLst/>
                <a:latin typeface="Segoe"/>
                <a:cs typeface="Segoe"/>
              </a:defRPr>
            </a:lvl1pPr>
          </a:lstStyle>
          <a:p>
            <a:endParaRPr lang="es-ES" dirty="0"/>
          </a:p>
        </p:txBody>
      </p:sp>
      <p:sp>
        <p:nvSpPr>
          <p:cNvPr id="4" name="Título 3"/>
          <p:cNvSpPr>
            <a:spLocks noGrp="1"/>
          </p:cNvSpPr>
          <p:nvPr>
            <p:ph type="title"/>
          </p:nvPr>
        </p:nvSpPr>
        <p:spPr>
          <a:xfrm>
            <a:off x="628650" y="2385102"/>
            <a:ext cx="7886700" cy="1325563"/>
          </a:xfrm>
          <a:prstGeom prst="rect">
            <a:avLst/>
          </a:prstGeom>
        </p:spPr>
        <p:txBody>
          <a:bodyPr/>
          <a:lstStyle>
            <a:lvl1pPr>
              <a:defRPr b="1">
                <a:solidFill>
                  <a:schemeClr val="bg1"/>
                </a:solidFill>
                <a:latin typeface="Segoe" charset="0"/>
                <a:ea typeface="Segoe" charset="0"/>
                <a:cs typeface="Segoe" charset="0"/>
              </a:defRPr>
            </a:lvl1pPr>
          </a:lstStyle>
          <a:p>
            <a:r>
              <a:rPr lang="es-ES" dirty="0"/>
              <a:t>Clic para editar título</a:t>
            </a:r>
            <a:endParaRPr lang="es-ES_tradnl" dirty="0"/>
          </a:p>
        </p:txBody>
      </p:sp>
    </p:spTree>
    <p:extLst>
      <p:ext uri="{BB962C8B-B14F-4D97-AF65-F5344CB8AC3E}">
        <p14:creationId xmlns:p14="http://schemas.microsoft.com/office/powerpoint/2010/main" val="2822838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8" name="Imagen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4610100"/>
          </a:xfrm>
          <a:prstGeom prst="rect">
            <a:avLst/>
          </a:prstGeom>
        </p:spPr>
      </p:pic>
      <p:sp>
        <p:nvSpPr>
          <p:cNvPr id="4" name="Entrada manual 3"/>
          <p:cNvSpPr/>
          <p:nvPr userDrawn="1"/>
        </p:nvSpPr>
        <p:spPr>
          <a:xfrm rot="10800000">
            <a:off x="-4" y="3717032"/>
            <a:ext cx="9144001" cy="1916782"/>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fontAlgn="auto">
              <a:spcBef>
                <a:spcPts val="0"/>
              </a:spcBef>
              <a:spcAft>
                <a:spcPts val="0"/>
              </a:spcAft>
              <a:defRPr/>
            </a:pPr>
            <a:endParaRPr lang="es-ES" dirty="0"/>
          </a:p>
        </p:txBody>
      </p:sp>
      <p:sp>
        <p:nvSpPr>
          <p:cNvPr id="7" name="Marcador de texto 13"/>
          <p:cNvSpPr>
            <a:spLocks noGrp="1"/>
          </p:cNvSpPr>
          <p:nvPr>
            <p:ph type="body" sz="quarter" idx="11" hasCustomPrompt="1"/>
          </p:nvPr>
        </p:nvSpPr>
        <p:spPr>
          <a:xfrm>
            <a:off x="539552" y="6142265"/>
            <a:ext cx="8208912" cy="317500"/>
          </a:xfrm>
          <a:prstGeom prst="rect">
            <a:avLst/>
          </a:prstGeom>
        </p:spPr>
        <p:txBody>
          <a:bodyPr vert="horz"/>
          <a:lstStyle>
            <a:lvl1pPr marL="0" indent="0" algn="l" eaLnBrk="1" hangingPunct="1">
              <a:buNone/>
              <a:defRPr sz="1200" b="0"/>
            </a:lvl1pPr>
          </a:lstStyle>
          <a:p>
            <a:pPr algn="l" eaLnBrk="1" hangingPunct="1">
              <a:defRPr/>
            </a:pPr>
            <a:r>
              <a:rPr lang="es-ES" sz="1400" b="1" dirty="0">
                <a:solidFill>
                  <a:schemeClr val="bg1">
                    <a:lumMod val="50000"/>
                  </a:schemeClr>
                </a:solidFill>
                <a:latin typeface="Segoe" charset="0"/>
              </a:rPr>
              <a:t>Uptaspicit, natat ma dolupta voluptas sunt repra dolupis doloritis</a:t>
            </a:r>
          </a:p>
        </p:txBody>
      </p:sp>
      <p:pic>
        <p:nvPicPr>
          <p:cNvPr id="6" name="Imagen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020272" y="5368203"/>
            <a:ext cx="1822882" cy="11357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2616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lvl1pPr>
              <a:defRPr/>
            </a:lvl1pPr>
          </a:lstStyle>
          <a:p>
            <a:pPr>
              <a:defRPr/>
            </a:pPr>
            <a:fld id="{B7A585C6-BE2A-A749-B659-93A66656953E}" type="datetimeFigureOut">
              <a:rPr lang="es-ES"/>
              <a:pPr>
                <a:defRPr/>
              </a:pPr>
              <a:t>13/03/2017</a:t>
            </a:fld>
            <a:endParaRPr lang="es-ES" dirty="0"/>
          </a:p>
        </p:txBody>
      </p:sp>
      <p:sp>
        <p:nvSpPr>
          <p:cNvPr id="5" name="Marcador de pie de página 4"/>
          <p:cNvSpPr>
            <a:spLocks noGrp="1"/>
          </p:cNvSpPr>
          <p:nvPr>
            <p:ph type="ftr" sz="quarter" idx="11"/>
          </p:nvPr>
        </p:nvSpPr>
        <p:spPr/>
        <p:txBody>
          <a:bodyPr/>
          <a:lstStyle>
            <a:lvl1pPr>
              <a:defRPr/>
            </a:lvl1pPr>
          </a:lstStyle>
          <a:p>
            <a:pPr>
              <a:defRPr/>
            </a:pPr>
            <a:endParaRPr lang="es-ES" dirty="0"/>
          </a:p>
        </p:txBody>
      </p:sp>
      <p:sp>
        <p:nvSpPr>
          <p:cNvPr id="6" name="Marcador de número de diapositiva 5"/>
          <p:cNvSpPr>
            <a:spLocks noGrp="1"/>
          </p:cNvSpPr>
          <p:nvPr>
            <p:ph type="sldNum" sz="quarter" idx="12"/>
          </p:nvPr>
        </p:nvSpPr>
        <p:spPr/>
        <p:txBody>
          <a:bodyPr/>
          <a:lstStyle>
            <a:lvl1pPr>
              <a:defRPr/>
            </a:lvl1pPr>
          </a:lstStyle>
          <a:p>
            <a:pPr>
              <a:defRPr/>
            </a:pPr>
            <a:fld id="{CB871E02-710A-4B4D-A5C8-81D32FB554E0}" type="slidenum">
              <a:rPr lang="es-ES"/>
              <a:pPr>
                <a:defRPr/>
              </a:pPr>
              <a:t>‹Nº›</a:t>
            </a:fld>
            <a:endParaRPr lang="es-ES" dirty="0"/>
          </a:p>
        </p:txBody>
      </p:sp>
    </p:spTree>
    <p:extLst>
      <p:ext uri="{BB962C8B-B14F-4D97-AF65-F5344CB8AC3E}">
        <p14:creationId xmlns:p14="http://schemas.microsoft.com/office/powerpoint/2010/main" val="3803378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solo texto">
    <p:spTree>
      <p:nvGrpSpPr>
        <p:cNvPr id="1" name=""/>
        <p:cNvGrpSpPr/>
        <p:nvPr/>
      </p:nvGrpSpPr>
      <p:grpSpPr>
        <a:xfrm>
          <a:off x="0" y="0"/>
          <a:ext cx="0" cy="0"/>
          <a:chOff x="0" y="0"/>
          <a:chExt cx="0" cy="0"/>
        </a:xfrm>
      </p:grpSpPr>
      <p:sp>
        <p:nvSpPr>
          <p:cNvPr id="9" name="Marcador de contenido 8"/>
          <p:cNvSpPr>
            <a:spLocks noGrp="1"/>
          </p:cNvSpPr>
          <p:nvPr>
            <p:ph sz="quarter" idx="10"/>
          </p:nvPr>
        </p:nvSpPr>
        <p:spPr>
          <a:xfrm>
            <a:off x="971551" y="2132854"/>
            <a:ext cx="7200850" cy="3817095"/>
          </a:xfrm>
          <a:prstGeom prst="rect">
            <a:avLst/>
          </a:prstGeom>
        </p:spPr>
        <p:txBody>
          <a:bodyPr vert="horz" lIns="0" tIns="0" rIns="0" bIns="0"/>
          <a:lstStyle>
            <a:lvl1pPr marL="0" indent="0" algn="l">
              <a:buNone/>
              <a:defRPr sz="2000">
                <a:latin typeface="Segoe" charset="0"/>
                <a:ea typeface="Segoe" charset="0"/>
                <a:cs typeface="Segoe" charset="0"/>
              </a:defRPr>
            </a:lvl1pPr>
            <a:lvl2pPr marL="0" indent="0" algn="l">
              <a:buNone/>
              <a:defRPr sz="2000"/>
            </a:lvl2pPr>
            <a:lvl3pPr marL="0" indent="0" algn="l">
              <a:buNone/>
              <a:defRPr sz="2000"/>
            </a:lvl3pPr>
            <a:lvl4pPr marL="0" indent="0" algn="l">
              <a:buNone/>
              <a:defRPr sz="2000"/>
            </a:lvl4pPr>
            <a:lvl5pPr marL="0" indent="0" algn="l">
              <a:buNone/>
              <a:defRPr sz="2000"/>
            </a:lvl5pPr>
          </a:lstStyle>
          <a:p>
            <a:pPr lvl="0"/>
            <a:r>
              <a:rPr lang="es-ES"/>
              <a:t>Editar el estilo de texto del patrón</a:t>
            </a:r>
          </a:p>
        </p:txBody>
      </p:sp>
      <p:sp>
        <p:nvSpPr>
          <p:cNvPr id="5" name="Marcador de texto 7"/>
          <p:cNvSpPr>
            <a:spLocks noGrp="1"/>
          </p:cNvSpPr>
          <p:nvPr>
            <p:ph type="body" sz="quarter" idx="11"/>
          </p:nvPr>
        </p:nvSpPr>
        <p:spPr>
          <a:xfrm>
            <a:off x="971549" y="1196751"/>
            <a:ext cx="7200851" cy="720081"/>
          </a:xfrm>
          <a:prstGeom prst="rect">
            <a:avLst/>
          </a:prstGeom>
        </p:spPr>
        <p:txBody>
          <a:bodyPr vert="horz"/>
          <a:lstStyle>
            <a:lvl1pPr marL="0" indent="0" algn="l">
              <a:buNone/>
              <a:defRPr sz="2400" b="1">
                <a:solidFill>
                  <a:srgbClr val="6BBE39"/>
                </a:solidFill>
                <a:latin typeface="Segoe"/>
                <a:cs typeface="Segoe"/>
              </a:defRPr>
            </a:lvl1pPr>
          </a:lstStyle>
          <a:p>
            <a:pPr lvl="0"/>
            <a:r>
              <a:rPr lang="es-ES"/>
              <a:t>Editar el estilo de texto del patrón</a:t>
            </a:r>
          </a:p>
        </p:txBody>
      </p:sp>
      <p:sp>
        <p:nvSpPr>
          <p:cNvPr id="7" name="Título 1"/>
          <p:cNvSpPr>
            <a:spLocks noGrp="1"/>
          </p:cNvSpPr>
          <p:nvPr>
            <p:ph type="title"/>
          </p:nvPr>
        </p:nvSpPr>
        <p:spPr>
          <a:xfrm>
            <a:off x="457200" y="274638"/>
            <a:ext cx="8229600" cy="706090"/>
          </a:xfrm>
          <a:prstGeom prst="rect">
            <a:avLst/>
          </a:prstGeom>
        </p:spPr>
        <p:txBody>
          <a:bodyPr/>
          <a:lstStyle>
            <a:lvl1pPr>
              <a:defRPr sz="1600" b="1">
                <a:solidFill>
                  <a:srgbClr val="E4FFC9"/>
                </a:solidFill>
                <a:latin typeface="Segoe"/>
                <a:cs typeface="Segoe"/>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278723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as">
    <p:spTree>
      <p:nvGrpSpPr>
        <p:cNvPr id="1" name=""/>
        <p:cNvGrpSpPr/>
        <p:nvPr/>
      </p:nvGrpSpPr>
      <p:grpSpPr>
        <a:xfrm>
          <a:off x="0" y="0"/>
          <a:ext cx="0" cy="0"/>
          <a:chOff x="0" y="0"/>
          <a:chExt cx="0" cy="0"/>
        </a:xfrm>
      </p:grpSpPr>
      <p:sp>
        <p:nvSpPr>
          <p:cNvPr id="3" name="Título 1"/>
          <p:cNvSpPr>
            <a:spLocks noGrp="1"/>
          </p:cNvSpPr>
          <p:nvPr>
            <p:ph type="title"/>
          </p:nvPr>
        </p:nvSpPr>
        <p:spPr>
          <a:xfrm>
            <a:off x="457200" y="274638"/>
            <a:ext cx="8229600" cy="706090"/>
          </a:xfrm>
          <a:prstGeom prst="rect">
            <a:avLst/>
          </a:prstGeom>
        </p:spPr>
        <p:txBody>
          <a:bodyPr/>
          <a:lstStyle>
            <a:lvl1pPr>
              <a:defRPr sz="1600" b="1">
                <a:solidFill>
                  <a:srgbClr val="E4FFC9"/>
                </a:solidFill>
                <a:latin typeface="Segoe"/>
                <a:cs typeface="Segoe"/>
              </a:defRPr>
            </a:lvl1pPr>
          </a:lstStyle>
          <a:p>
            <a:r>
              <a:rPr lang="es-ES"/>
              <a:t>Haga clic para modificar el estilo de título del patrón</a:t>
            </a:r>
            <a:endParaRPr lang="es-ES" dirty="0"/>
          </a:p>
        </p:txBody>
      </p:sp>
      <p:sp>
        <p:nvSpPr>
          <p:cNvPr id="6" name="Marcador de texto 7"/>
          <p:cNvSpPr>
            <a:spLocks noGrp="1"/>
          </p:cNvSpPr>
          <p:nvPr>
            <p:ph type="body" sz="quarter" idx="11"/>
          </p:nvPr>
        </p:nvSpPr>
        <p:spPr>
          <a:xfrm>
            <a:off x="971549" y="1196751"/>
            <a:ext cx="7200851" cy="792089"/>
          </a:xfrm>
          <a:prstGeom prst="rect">
            <a:avLst/>
          </a:prstGeom>
        </p:spPr>
        <p:txBody>
          <a:bodyPr vert="horz"/>
          <a:lstStyle>
            <a:lvl1pPr marL="0" indent="0" algn="l">
              <a:buNone/>
              <a:defRPr sz="2400" b="1">
                <a:solidFill>
                  <a:srgbClr val="6BBE39"/>
                </a:solidFill>
                <a:latin typeface="Segoe"/>
                <a:cs typeface="Segoe"/>
              </a:defRPr>
            </a:lvl1pPr>
          </a:lstStyle>
          <a:p>
            <a:pPr lvl="0"/>
            <a:r>
              <a:rPr lang="es-ES"/>
              <a:t>Editar el estilo de texto del patrón</a:t>
            </a:r>
          </a:p>
        </p:txBody>
      </p:sp>
      <p:sp>
        <p:nvSpPr>
          <p:cNvPr id="8" name="Marcador de contenido 8"/>
          <p:cNvSpPr>
            <a:spLocks noGrp="1"/>
          </p:cNvSpPr>
          <p:nvPr>
            <p:ph sz="quarter" idx="10" hasCustomPrompt="1"/>
          </p:nvPr>
        </p:nvSpPr>
        <p:spPr>
          <a:xfrm>
            <a:off x="971551" y="2132854"/>
            <a:ext cx="7200850" cy="3817095"/>
          </a:xfrm>
          <a:prstGeom prst="rect">
            <a:avLst/>
          </a:prstGeom>
        </p:spPr>
        <p:txBody>
          <a:bodyPr vert="horz" lIns="0" tIns="0" rIns="0" bIns="0" numCol="2" spcCol="360000"/>
          <a:lstStyle>
            <a:lvl1pPr marL="0" indent="0" algn="l">
              <a:spcAft>
                <a:spcPts val="500"/>
              </a:spcAft>
              <a:buNone/>
              <a:defRPr sz="1200">
                <a:latin typeface="Segoe" charset="0"/>
                <a:ea typeface="Segoe" charset="0"/>
                <a:cs typeface="Segoe" charset="0"/>
              </a:defRPr>
            </a:lvl1pPr>
            <a:lvl2pPr marL="0" indent="0" algn="l">
              <a:buNone/>
              <a:defRPr sz="2000"/>
            </a:lvl2pPr>
            <a:lvl3pPr marL="0" indent="0" algn="l">
              <a:buNone/>
              <a:defRPr sz="2000"/>
            </a:lvl3pPr>
            <a:lvl4pPr marL="0" indent="0" algn="l">
              <a:buNone/>
              <a:defRPr sz="2000"/>
            </a:lvl4pPr>
            <a:lvl5pPr marL="0" indent="0" algn="l">
              <a:buNone/>
              <a:defRPr sz="2000"/>
            </a:lvl5pPr>
          </a:lstStyle>
          <a:p>
            <a:pPr lvl="0"/>
            <a:r>
              <a:rPr lang="es-ES" dirty="0" err="1"/>
              <a:t>Ceribus</a:t>
            </a:r>
            <a:r>
              <a:rPr lang="es-ES" dirty="0"/>
              <a:t> </a:t>
            </a:r>
            <a:r>
              <a:rPr lang="es-ES" dirty="0" err="1"/>
              <a:t>earciis</a:t>
            </a:r>
            <a:r>
              <a:rPr lang="es-ES" dirty="0"/>
              <a:t> re </a:t>
            </a:r>
            <a:r>
              <a:rPr lang="es-ES" dirty="0" err="1"/>
              <a:t>rempost</a:t>
            </a:r>
            <a:r>
              <a:rPr lang="es-ES" dirty="0"/>
              <a:t> </a:t>
            </a:r>
            <a:r>
              <a:rPr lang="es-ES" dirty="0" err="1"/>
              <a:t>ibusdae</a:t>
            </a:r>
            <a:r>
              <a:rPr lang="es-ES" dirty="0"/>
              <a:t> </a:t>
            </a:r>
          </a:p>
          <a:p>
            <a:pPr lvl="0"/>
            <a:r>
              <a:rPr lang="es-ES" dirty="0"/>
              <a:t>Net </a:t>
            </a:r>
            <a:r>
              <a:rPr lang="es-ES" dirty="0" err="1"/>
              <a:t>unt</a:t>
            </a:r>
            <a:r>
              <a:rPr lang="es-ES" dirty="0"/>
              <a:t> re </a:t>
            </a:r>
            <a:r>
              <a:rPr lang="es-ES" dirty="0" err="1"/>
              <a:t>dolore</a:t>
            </a:r>
            <a:r>
              <a:rPr lang="es-ES" dirty="0"/>
              <a:t> </a:t>
            </a:r>
            <a:r>
              <a:rPr lang="es-ES" dirty="0" err="1"/>
              <a:t>secerorerum</a:t>
            </a:r>
            <a:r>
              <a:rPr lang="es-ES" dirty="0"/>
              <a:t> </a:t>
            </a:r>
            <a:r>
              <a:rPr lang="es-ES" dirty="0" err="1"/>
              <a:t>imusa</a:t>
            </a:r>
            <a:r>
              <a:rPr lang="es-ES" dirty="0"/>
              <a:t> </a:t>
            </a:r>
            <a:r>
              <a:rPr lang="es-ES" dirty="0" err="1"/>
              <a:t>comnimus</a:t>
            </a:r>
            <a:r>
              <a:rPr lang="es-ES" dirty="0"/>
              <a:t> es ad </a:t>
            </a:r>
            <a:r>
              <a:rPr lang="es-ES" dirty="0" err="1"/>
              <a:t>untorenditem</a:t>
            </a:r>
            <a:r>
              <a:rPr lang="es-ES" dirty="0"/>
              <a:t> </a:t>
            </a:r>
            <a:r>
              <a:rPr lang="es-ES" dirty="0" err="1"/>
              <a:t>velibus</a:t>
            </a:r>
            <a:r>
              <a:rPr lang="es-ES" dirty="0"/>
              <a:t> animus </a:t>
            </a:r>
            <a:r>
              <a:rPr lang="es-ES" dirty="0" err="1"/>
              <a:t>mod</a:t>
            </a:r>
            <a:r>
              <a:rPr lang="es-ES" dirty="0"/>
              <a:t> ut </a:t>
            </a:r>
            <a:r>
              <a:rPr lang="es-ES" dirty="0" err="1"/>
              <a:t>odi</a:t>
            </a:r>
            <a:r>
              <a:rPr lang="es-ES" dirty="0"/>
              <a:t> </a:t>
            </a:r>
            <a:r>
              <a:rPr lang="es-ES" dirty="0" err="1"/>
              <a:t>vendae</a:t>
            </a:r>
            <a:r>
              <a:rPr lang="es-ES" dirty="0"/>
              <a:t> sum </a:t>
            </a:r>
            <a:r>
              <a:rPr lang="es-ES" dirty="0" err="1"/>
              <a:t>consequ</a:t>
            </a:r>
            <a:r>
              <a:rPr lang="es-ES" dirty="0"/>
              <a:t> </a:t>
            </a:r>
            <a:r>
              <a:rPr lang="es-ES" dirty="0" err="1"/>
              <a:t>idellis</a:t>
            </a:r>
            <a:r>
              <a:rPr lang="es-ES" dirty="0"/>
              <a:t> </a:t>
            </a:r>
            <a:r>
              <a:rPr lang="es-ES" dirty="0" err="1"/>
              <a:t>qui</a:t>
            </a:r>
            <a:r>
              <a:rPr lang="es-ES" dirty="0"/>
              <a:t> </a:t>
            </a:r>
            <a:r>
              <a:rPr lang="es-ES" dirty="0" err="1"/>
              <a:t>diore</a:t>
            </a:r>
            <a:r>
              <a:rPr lang="es-ES" dirty="0"/>
              <a:t> </a:t>
            </a:r>
            <a:r>
              <a:rPr lang="es-ES" dirty="0" err="1"/>
              <a:t>sit</a:t>
            </a:r>
            <a:r>
              <a:rPr lang="es-ES" dirty="0"/>
              <a:t> </a:t>
            </a:r>
            <a:r>
              <a:rPr lang="es-ES" dirty="0" err="1"/>
              <a:t>excea</a:t>
            </a:r>
            <a:r>
              <a:rPr lang="es-ES" dirty="0"/>
              <a:t> </a:t>
            </a:r>
            <a:r>
              <a:rPr lang="es-ES" dirty="0" err="1"/>
              <a:t>sequunt</a:t>
            </a:r>
            <a:r>
              <a:rPr lang="es-ES" dirty="0"/>
              <a:t> </a:t>
            </a:r>
            <a:r>
              <a:rPr lang="es-ES" dirty="0" err="1"/>
              <a:t>ionsectorae</a:t>
            </a:r>
            <a:r>
              <a:rPr lang="es-ES" dirty="0"/>
              <a:t>. </a:t>
            </a:r>
            <a:r>
              <a:rPr lang="es-ES" dirty="0" err="1"/>
              <a:t>Luptiae</a:t>
            </a:r>
            <a:r>
              <a:rPr lang="es-ES" dirty="0"/>
              <a:t> </a:t>
            </a:r>
            <a:r>
              <a:rPr lang="es-ES" dirty="0" err="1"/>
              <a:t>nihitisi</a:t>
            </a:r>
            <a:r>
              <a:rPr lang="es-ES" dirty="0"/>
              <a:t> cum </a:t>
            </a:r>
            <a:r>
              <a:rPr lang="es-ES" dirty="0" err="1"/>
              <a:t>eatet</a:t>
            </a:r>
            <a:r>
              <a:rPr lang="es-ES" dirty="0"/>
              <a:t> </a:t>
            </a:r>
            <a:r>
              <a:rPr lang="es-ES" dirty="0" err="1"/>
              <a:t>aliquostiae</a:t>
            </a:r>
            <a:r>
              <a:rPr lang="es-ES" dirty="0"/>
              <a:t> </a:t>
            </a:r>
            <a:r>
              <a:rPr lang="es-ES" dirty="0" err="1"/>
              <a:t>omnissit</a:t>
            </a:r>
            <a:r>
              <a:rPr lang="es-ES" dirty="0"/>
              <a:t> </a:t>
            </a:r>
            <a:r>
              <a:rPr lang="es-ES" dirty="0" err="1"/>
              <a:t>aut</a:t>
            </a:r>
            <a:r>
              <a:rPr lang="es-ES" dirty="0"/>
              <a:t> </a:t>
            </a:r>
            <a:r>
              <a:rPr lang="es-ES" dirty="0" err="1"/>
              <a:t>hariam</a:t>
            </a:r>
            <a:r>
              <a:rPr lang="es-ES" dirty="0"/>
              <a:t>, </a:t>
            </a:r>
            <a:r>
              <a:rPr lang="es-ES" dirty="0" err="1"/>
              <a:t>cone</a:t>
            </a:r>
            <a:r>
              <a:rPr lang="es-ES" dirty="0"/>
              <a:t> </a:t>
            </a:r>
            <a:r>
              <a:rPr lang="es-ES" dirty="0" err="1"/>
              <a:t>magnimi</a:t>
            </a:r>
            <a:r>
              <a:rPr lang="es-ES" dirty="0"/>
              <a:t>, </a:t>
            </a:r>
            <a:r>
              <a:rPr lang="es-ES" dirty="0" err="1"/>
              <a:t>cus</a:t>
            </a:r>
            <a:r>
              <a:rPr lang="es-ES" dirty="0"/>
              <a:t> </a:t>
            </a:r>
            <a:r>
              <a:rPr lang="es-ES" dirty="0" err="1"/>
              <a:t>dem</a:t>
            </a:r>
            <a:r>
              <a:rPr lang="es-ES" dirty="0"/>
              <a:t>. Et </a:t>
            </a:r>
            <a:r>
              <a:rPr lang="es-ES" dirty="0" err="1"/>
              <a:t>volupta</a:t>
            </a:r>
            <a:r>
              <a:rPr lang="es-ES" dirty="0"/>
              <a:t> </a:t>
            </a:r>
            <a:r>
              <a:rPr lang="es-ES" dirty="0" err="1"/>
              <a:t>spitasperum</a:t>
            </a:r>
            <a:r>
              <a:rPr lang="es-ES" dirty="0"/>
              <a:t> </a:t>
            </a:r>
            <a:r>
              <a:rPr lang="es-ES" dirty="0" err="1"/>
              <a:t>nihit</a:t>
            </a:r>
            <a:r>
              <a:rPr lang="es-ES" dirty="0"/>
              <a:t>, </a:t>
            </a:r>
            <a:r>
              <a:rPr lang="es-ES" dirty="0" err="1"/>
              <a:t>quodi</a:t>
            </a:r>
            <a:r>
              <a:rPr lang="es-ES" dirty="0"/>
              <a:t> </a:t>
            </a:r>
            <a:r>
              <a:rPr lang="es-ES" dirty="0" err="1"/>
              <a:t>alis</a:t>
            </a:r>
            <a:r>
              <a:rPr lang="es-ES" dirty="0"/>
              <a:t> dolo </a:t>
            </a:r>
            <a:r>
              <a:rPr lang="es-ES" dirty="0" err="1"/>
              <a:t>eariatia</a:t>
            </a:r>
            <a:r>
              <a:rPr lang="es-ES" dirty="0"/>
              <a:t> </a:t>
            </a:r>
            <a:r>
              <a:rPr lang="es-ES" dirty="0" err="1"/>
              <a:t>prate</a:t>
            </a:r>
            <a:r>
              <a:rPr lang="es-ES" dirty="0"/>
              <a:t> </a:t>
            </a:r>
            <a:r>
              <a:rPr lang="es-ES" dirty="0" err="1"/>
              <a:t>omnihicil</a:t>
            </a:r>
            <a:r>
              <a:rPr lang="es-ES" dirty="0"/>
              <a:t> </a:t>
            </a:r>
            <a:r>
              <a:rPr lang="es-ES" dirty="0" err="1"/>
              <a:t>iunt</a:t>
            </a:r>
            <a:r>
              <a:rPr lang="es-ES" dirty="0"/>
              <a:t> </a:t>
            </a:r>
            <a:r>
              <a:rPr lang="es-ES" dirty="0" err="1"/>
              <a:t>volupta</a:t>
            </a:r>
            <a:r>
              <a:rPr lang="es-ES" dirty="0"/>
              <a:t> </a:t>
            </a:r>
            <a:r>
              <a:rPr lang="es-ES" dirty="0" err="1"/>
              <a:t>dolupta</a:t>
            </a:r>
            <a:r>
              <a:rPr lang="es-ES" dirty="0"/>
              <a:t> </a:t>
            </a:r>
            <a:r>
              <a:rPr lang="es-ES" dirty="0" err="1"/>
              <a:t>tuscipsam</a:t>
            </a:r>
            <a:r>
              <a:rPr lang="es-ES" dirty="0"/>
              <a:t> </a:t>
            </a:r>
            <a:r>
              <a:rPr lang="es-ES" dirty="0" err="1"/>
              <a:t>vendis</a:t>
            </a:r>
            <a:r>
              <a:rPr lang="es-ES" dirty="0"/>
              <a:t> </a:t>
            </a:r>
            <a:r>
              <a:rPr lang="es-ES" dirty="0" err="1"/>
              <a:t>ipienim</a:t>
            </a:r>
            <a:r>
              <a:rPr lang="es-ES" dirty="0"/>
              <a:t> </a:t>
            </a:r>
            <a:r>
              <a:rPr lang="es-ES" dirty="0" err="1"/>
              <a:t>oluptatet</a:t>
            </a:r>
            <a:r>
              <a:rPr lang="es-ES" dirty="0"/>
              <a:t> </a:t>
            </a:r>
            <a:r>
              <a:rPr lang="es-ES" dirty="0" err="1"/>
              <a:t>quiandam</a:t>
            </a:r>
            <a:r>
              <a:rPr lang="es-ES" dirty="0"/>
              <a:t> </a:t>
            </a:r>
            <a:r>
              <a:rPr lang="es-ES" dirty="0" err="1"/>
              <a:t>simetur</a:t>
            </a:r>
            <a:r>
              <a:rPr lang="es-ES" dirty="0"/>
              <a:t>, </a:t>
            </a:r>
            <a:r>
              <a:rPr lang="es-ES" dirty="0" err="1"/>
              <a:t>cus</a:t>
            </a:r>
            <a:r>
              <a:rPr lang="es-ES" dirty="0"/>
              <a:t> </a:t>
            </a:r>
            <a:r>
              <a:rPr lang="es-ES" dirty="0" err="1"/>
              <a:t>estiatisciis</a:t>
            </a:r>
            <a:r>
              <a:rPr lang="es-ES" dirty="0"/>
              <a:t> </a:t>
            </a:r>
            <a:r>
              <a:rPr lang="es-ES" dirty="0" err="1"/>
              <a:t>volore</a:t>
            </a:r>
            <a:r>
              <a:rPr lang="es-ES" dirty="0"/>
              <a:t> quid </a:t>
            </a:r>
            <a:r>
              <a:rPr lang="es-ES" dirty="0" err="1"/>
              <a:t>quias</a:t>
            </a:r>
            <a:r>
              <a:rPr lang="es-ES" dirty="0"/>
              <a:t> </a:t>
            </a:r>
            <a:r>
              <a:rPr lang="es-ES" dirty="0" err="1"/>
              <a:t>eium</a:t>
            </a:r>
            <a:r>
              <a:rPr lang="es-ES" dirty="0"/>
              <a:t> </a:t>
            </a:r>
            <a:r>
              <a:rPr lang="es-ES" dirty="0" err="1"/>
              <a:t>corrovid</a:t>
            </a:r>
            <a:r>
              <a:rPr lang="es-ES" dirty="0"/>
              <a:t> </a:t>
            </a:r>
            <a:r>
              <a:rPr lang="es-ES" dirty="0" err="1"/>
              <a:t>moluptur</a:t>
            </a:r>
            <a:r>
              <a:rPr lang="es-ES" dirty="0"/>
              <a:t>?</a:t>
            </a:r>
          </a:p>
          <a:p>
            <a:pPr lvl="0"/>
            <a:r>
              <a:rPr lang="es-ES" dirty="0" err="1"/>
              <a:t>Ferferum</a:t>
            </a:r>
            <a:r>
              <a:rPr lang="es-ES" dirty="0"/>
              <a:t>, </a:t>
            </a:r>
            <a:r>
              <a:rPr lang="es-ES" dirty="0" err="1"/>
              <a:t>cupta</a:t>
            </a:r>
            <a:r>
              <a:rPr lang="es-ES" dirty="0"/>
              <a:t> </a:t>
            </a:r>
            <a:r>
              <a:rPr lang="es-ES" dirty="0" err="1"/>
              <a:t>nonsed</a:t>
            </a:r>
            <a:r>
              <a:rPr lang="es-ES" dirty="0"/>
              <a:t> mil </a:t>
            </a:r>
            <a:r>
              <a:rPr lang="es-ES" dirty="0" err="1"/>
              <a:t>ius</a:t>
            </a:r>
            <a:r>
              <a:rPr lang="es-ES" dirty="0"/>
              <a:t> </a:t>
            </a:r>
            <a:r>
              <a:rPr lang="es-ES" dirty="0" err="1"/>
              <a:t>est</a:t>
            </a:r>
            <a:r>
              <a:rPr lang="es-ES" dirty="0"/>
              <a:t>, </a:t>
            </a:r>
            <a:r>
              <a:rPr lang="es-ES" dirty="0" err="1"/>
              <a:t>asit</a:t>
            </a:r>
            <a:r>
              <a:rPr lang="es-ES" dirty="0"/>
              <a:t> </a:t>
            </a:r>
            <a:r>
              <a:rPr lang="es-ES" dirty="0" err="1"/>
              <a:t>dolorest</a:t>
            </a:r>
            <a:r>
              <a:rPr lang="es-ES" dirty="0"/>
              <a:t> es </a:t>
            </a:r>
            <a:r>
              <a:rPr lang="es-ES" dirty="0" err="1"/>
              <a:t>ellaborerum</a:t>
            </a:r>
            <a:r>
              <a:rPr lang="es-ES" dirty="0"/>
              <a:t> </a:t>
            </a:r>
            <a:r>
              <a:rPr lang="es-ES" dirty="0" err="1"/>
              <a:t>repuditas</a:t>
            </a:r>
            <a:r>
              <a:rPr lang="es-ES" dirty="0"/>
              <a:t> cum </a:t>
            </a:r>
            <a:r>
              <a:rPr lang="es-ES" dirty="0" err="1"/>
              <a:t>fugitem</a:t>
            </a:r>
            <a:r>
              <a:rPr lang="es-ES" dirty="0"/>
              <a:t> </a:t>
            </a:r>
            <a:r>
              <a:rPr lang="es-ES" dirty="0" err="1"/>
              <a:t>eumquatusa</a:t>
            </a:r>
            <a:r>
              <a:rPr lang="es-ES" dirty="0"/>
              <a:t> </a:t>
            </a:r>
            <a:r>
              <a:rPr lang="es-ES" dirty="0" err="1"/>
              <a:t>commolo</a:t>
            </a:r>
            <a:r>
              <a:rPr lang="es-ES" dirty="0"/>
              <a:t> </a:t>
            </a:r>
            <a:r>
              <a:rPr lang="es-ES" dirty="0" err="1"/>
              <a:t>repudaecto</a:t>
            </a:r>
            <a:r>
              <a:rPr lang="es-ES" dirty="0"/>
              <a:t> </a:t>
            </a:r>
            <a:r>
              <a:rPr lang="es-ES" dirty="0" err="1"/>
              <a:t>idia</a:t>
            </a:r>
            <a:r>
              <a:rPr lang="es-ES" dirty="0"/>
              <a:t> </a:t>
            </a:r>
            <a:r>
              <a:rPr lang="es-ES" dirty="0" err="1"/>
              <a:t>delit</a:t>
            </a:r>
            <a:r>
              <a:rPr lang="es-ES" dirty="0"/>
              <a:t> </a:t>
            </a:r>
            <a:r>
              <a:rPr lang="es-ES" dirty="0" err="1"/>
              <a:t>utem</a:t>
            </a:r>
            <a:r>
              <a:rPr lang="es-ES" dirty="0"/>
              <a:t> </a:t>
            </a:r>
            <a:r>
              <a:rPr lang="es-ES" dirty="0" err="1"/>
              <a:t>cus</a:t>
            </a:r>
            <a:r>
              <a:rPr lang="es-ES" dirty="0"/>
              <a:t> </a:t>
            </a:r>
            <a:r>
              <a:rPr lang="es-ES" dirty="0" err="1"/>
              <a:t>eum</a:t>
            </a:r>
            <a:r>
              <a:rPr lang="es-ES" dirty="0"/>
              <a:t> </a:t>
            </a:r>
            <a:r>
              <a:rPr lang="es-ES" dirty="0" err="1"/>
              <a:t>aut</a:t>
            </a:r>
            <a:r>
              <a:rPr lang="es-ES" dirty="0"/>
              <a:t> </a:t>
            </a:r>
            <a:r>
              <a:rPr lang="es-ES" dirty="0" err="1"/>
              <a:t>recabore</a:t>
            </a:r>
            <a:r>
              <a:rPr lang="es-ES" dirty="0"/>
              <a:t>, </a:t>
            </a:r>
            <a:r>
              <a:rPr lang="es-ES" dirty="0" err="1"/>
              <a:t>ommos</a:t>
            </a:r>
            <a:r>
              <a:rPr lang="es-ES" dirty="0"/>
              <a:t> </a:t>
            </a:r>
            <a:r>
              <a:rPr lang="es-ES" dirty="0" err="1"/>
              <a:t>ea</a:t>
            </a:r>
            <a:r>
              <a:rPr lang="es-ES" dirty="0"/>
              <a:t> </a:t>
            </a:r>
            <a:r>
              <a:rPr lang="es-ES" dirty="0" err="1"/>
              <a:t>atatem</a:t>
            </a:r>
            <a:r>
              <a:rPr lang="es-ES" dirty="0"/>
              <a:t> </a:t>
            </a:r>
            <a:r>
              <a:rPr lang="es-ES" dirty="0" err="1"/>
              <a:t>fugitiur</a:t>
            </a:r>
            <a:r>
              <a:rPr lang="es-ES" dirty="0"/>
              <a:t> </a:t>
            </a:r>
            <a:r>
              <a:rPr lang="es-ES" dirty="0" err="1"/>
              <a:t>reraes</a:t>
            </a:r>
            <a:r>
              <a:rPr lang="es-ES" dirty="0"/>
              <a:t> </a:t>
            </a:r>
            <a:r>
              <a:rPr lang="es-ES" dirty="0" err="1"/>
              <a:t>secto</a:t>
            </a:r>
            <a:r>
              <a:rPr lang="es-ES" dirty="0"/>
              <a:t> </a:t>
            </a:r>
            <a:r>
              <a:rPr lang="es-ES" dirty="0" err="1"/>
              <a:t>beris</a:t>
            </a:r>
            <a:r>
              <a:rPr lang="es-ES" dirty="0"/>
              <a:t> </a:t>
            </a:r>
            <a:r>
              <a:rPr lang="es-ES" dirty="0" err="1"/>
              <a:t>autemquia</a:t>
            </a:r>
            <a:r>
              <a:rPr lang="es-ES" dirty="0"/>
              <a:t> sum que </a:t>
            </a:r>
            <a:r>
              <a:rPr lang="es-ES" dirty="0" err="1"/>
              <a:t>velit</a:t>
            </a:r>
            <a:r>
              <a:rPr lang="es-ES" dirty="0"/>
              <a:t> </a:t>
            </a:r>
            <a:r>
              <a:rPr lang="es-ES" dirty="0" err="1"/>
              <a:t>rehendebit</a:t>
            </a:r>
            <a:r>
              <a:rPr lang="es-ES" dirty="0"/>
              <a:t> </a:t>
            </a:r>
            <a:r>
              <a:rPr lang="es-ES" dirty="0" err="1"/>
              <a:t>omnieni</a:t>
            </a:r>
            <a:r>
              <a:rPr lang="es-ES" dirty="0"/>
              <a:t> </a:t>
            </a:r>
            <a:r>
              <a:rPr lang="es-ES" dirty="0" err="1"/>
              <a:t>sequi</a:t>
            </a:r>
            <a:r>
              <a:rPr lang="es-ES" dirty="0"/>
              <a:t> </a:t>
            </a:r>
            <a:r>
              <a:rPr lang="es-ES" dirty="0" err="1"/>
              <a:t>reperum</a:t>
            </a:r>
            <a:r>
              <a:rPr lang="es-ES" dirty="0"/>
              <a:t> </a:t>
            </a:r>
            <a:r>
              <a:rPr lang="es-ES" dirty="0" err="1"/>
              <a:t>quunditius</a:t>
            </a:r>
            <a:r>
              <a:rPr lang="es-ES" dirty="0"/>
              <a:t>, </a:t>
            </a:r>
            <a:r>
              <a:rPr lang="es-ES" dirty="0" err="1"/>
              <a:t>comnisquod</a:t>
            </a:r>
            <a:r>
              <a:rPr lang="es-ES" dirty="0"/>
              <a:t> </a:t>
            </a:r>
            <a:r>
              <a:rPr lang="es-ES" dirty="0" err="1"/>
              <a:t>molorporem</a:t>
            </a:r>
            <a:r>
              <a:rPr lang="es-ES" dirty="0"/>
              <a:t> </a:t>
            </a:r>
            <a:r>
              <a:rPr lang="es-ES" dirty="0" err="1"/>
              <a:t>cullam</a:t>
            </a:r>
            <a:r>
              <a:rPr lang="es-ES" dirty="0"/>
              <a:t> </a:t>
            </a:r>
            <a:r>
              <a:rPr lang="es-ES" dirty="0" err="1"/>
              <a:t>quunt</a:t>
            </a:r>
            <a:r>
              <a:rPr lang="es-ES" dirty="0"/>
              <a:t> </a:t>
            </a:r>
            <a:r>
              <a:rPr lang="es-ES" dirty="0" err="1"/>
              <a:t>inumquis</a:t>
            </a:r>
            <a:r>
              <a:rPr lang="es-ES" dirty="0"/>
              <a:t> </a:t>
            </a:r>
            <a:r>
              <a:rPr lang="es-ES" dirty="0" err="1"/>
              <a:t>molupti</a:t>
            </a:r>
            <a:r>
              <a:rPr lang="es-ES" dirty="0"/>
              <a:t> </a:t>
            </a:r>
            <a:r>
              <a:rPr lang="es-ES" dirty="0" err="1"/>
              <a:t>blautem</a:t>
            </a:r>
            <a:r>
              <a:rPr lang="es-ES" dirty="0"/>
              <a:t> in </a:t>
            </a:r>
            <a:r>
              <a:rPr lang="es-ES" dirty="0" err="1"/>
              <a:t>nonsedigent</a:t>
            </a:r>
            <a:r>
              <a:rPr lang="es-ES" dirty="0"/>
              <a:t> et </a:t>
            </a:r>
            <a:r>
              <a:rPr lang="es-ES" dirty="0" err="1"/>
              <a:t>andiandi</a:t>
            </a:r>
            <a:r>
              <a:rPr lang="es-ES" dirty="0"/>
              <a:t> non </a:t>
            </a:r>
            <a:r>
              <a:rPr lang="es-ES" dirty="0" err="1"/>
              <a:t>comnit</a:t>
            </a:r>
            <a:r>
              <a:rPr lang="es-ES" dirty="0"/>
              <a:t>, </a:t>
            </a:r>
            <a:r>
              <a:rPr lang="es-ES" dirty="0" err="1"/>
              <a:t>velenim</a:t>
            </a:r>
            <a:r>
              <a:rPr lang="es-ES" dirty="0"/>
              <a:t> fuga. </a:t>
            </a:r>
            <a:r>
              <a:rPr lang="es-ES" dirty="0" err="1"/>
              <a:t>Aquas</a:t>
            </a:r>
            <a:r>
              <a:rPr lang="es-ES" dirty="0"/>
              <a:t> </a:t>
            </a:r>
            <a:r>
              <a:rPr lang="es-ES" dirty="0" err="1"/>
              <a:t>experum</a:t>
            </a:r>
            <a:r>
              <a:rPr lang="es-ES" dirty="0"/>
              <a:t> </a:t>
            </a:r>
            <a:r>
              <a:rPr lang="es-ES" dirty="0" err="1"/>
              <a:t>unt</a:t>
            </a:r>
            <a:r>
              <a:rPr lang="es-ES" dirty="0"/>
              <a:t> </a:t>
            </a:r>
            <a:r>
              <a:rPr lang="es-ES" dirty="0" err="1"/>
              <a:t>essit</a:t>
            </a:r>
            <a:r>
              <a:rPr lang="es-ES" dirty="0"/>
              <a:t> </a:t>
            </a:r>
            <a:r>
              <a:rPr lang="es-ES" dirty="0" err="1"/>
              <a:t>harchiciae</a:t>
            </a:r>
            <a:r>
              <a:rPr lang="es-ES" dirty="0"/>
              <a:t> </a:t>
            </a:r>
            <a:r>
              <a:rPr lang="es-ES" dirty="0" err="1"/>
              <a:t>voluptas</a:t>
            </a:r>
            <a:r>
              <a:rPr lang="es-ES" dirty="0"/>
              <a:t> </a:t>
            </a:r>
            <a:r>
              <a:rPr lang="es-ES" dirty="0" err="1"/>
              <a:t>porporpor</a:t>
            </a:r>
            <a:r>
              <a:rPr lang="es-ES" dirty="0"/>
              <a:t> </a:t>
            </a:r>
            <a:r>
              <a:rPr lang="es-ES" dirty="0" err="1"/>
              <a:t>accaturibus</a:t>
            </a:r>
            <a:r>
              <a:rPr lang="es-ES" dirty="0"/>
              <a:t>, </a:t>
            </a:r>
            <a:r>
              <a:rPr lang="es-ES" dirty="0" err="1"/>
              <a:t>occusanto</a:t>
            </a:r>
            <a:r>
              <a:rPr lang="es-ES" dirty="0"/>
              <a:t> di </a:t>
            </a:r>
            <a:r>
              <a:rPr lang="es-ES" dirty="0" err="1"/>
              <a:t>volupta</a:t>
            </a:r>
            <a:r>
              <a:rPr lang="es-ES" dirty="0"/>
              <a:t> </a:t>
            </a:r>
            <a:r>
              <a:rPr lang="es-ES" dirty="0" err="1"/>
              <a:t>eprat</a:t>
            </a:r>
            <a:r>
              <a:rPr lang="es-ES" dirty="0"/>
              <a:t>.</a:t>
            </a:r>
          </a:p>
          <a:p>
            <a:pPr lvl="0"/>
            <a:r>
              <a:rPr lang="es-ES" dirty="0" err="1"/>
              <a:t>Occusap</a:t>
            </a:r>
            <a:r>
              <a:rPr lang="es-ES" dirty="0"/>
              <a:t> </a:t>
            </a:r>
            <a:r>
              <a:rPr lang="es-ES" dirty="0" err="1"/>
              <a:t>edisquam</a:t>
            </a:r>
            <a:r>
              <a:rPr lang="es-ES" dirty="0"/>
              <a:t> </a:t>
            </a:r>
            <a:r>
              <a:rPr lang="es-ES" dirty="0" err="1"/>
              <a:t>ipsa</a:t>
            </a:r>
            <a:r>
              <a:rPr lang="es-ES" dirty="0"/>
              <a:t> </a:t>
            </a:r>
            <a:r>
              <a:rPr lang="es-ES" dirty="0" err="1"/>
              <a:t>quamusam</a:t>
            </a:r>
            <a:r>
              <a:rPr lang="es-ES" dirty="0"/>
              <a:t> a </a:t>
            </a:r>
            <a:r>
              <a:rPr lang="es-ES" dirty="0" err="1"/>
              <a:t>nonsequ</a:t>
            </a:r>
            <a:r>
              <a:rPr lang="es-ES" dirty="0"/>
              <a:t> </a:t>
            </a:r>
            <a:r>
              <a:rPr lang="es-ES" dirty="0" err="1"/>
              <a:t>atisquodis</a:t>
            </a:r>
            <a:r>
              <a:rPr lang="es-ES" dirty="0"/>
              <a:t> </a:t>
            </a:r>
            <a:r>
              <a:rPr lang="es-ES" dirty="0" err="1"/>
              <a:t>nis</a:t>
            </a:r>
            <a:r>
              <a:rPr lang="es-ES" dirty="0"/>
              <a:t> </a:t>
            </a:r>
            <a:r>
              <a:rPr lang="es-ES" dirty="0" err="1"/>
              <a:t>volorit</a:t>
            </a:r>
            <a:r>
              <a:rPr lang="es-ES" dirty="0"/>
              <a:t> </a:t>
            </a:r>
            <a:r>
              <a:rPr lang="es-ES" dirty="0" err="1"/>
              <a:t>rest</a:t>
            </a:r>
            <a:r>
              <a:rPr lang="es-ES" dirty="0"/>
              <a:t>, </a:t>
            </a:r>
            <a:r>
              <a:rPr lang="es-ES" dirty="0" err="1"/>
              <a:t>omniet</a:t>
            </a:r>
            <a:r>
              <a:rPr lang="es-ES" dirty="0"/>
              <a:t> </a:t>
            </a:r>
            <a:r>
              <a:rPr lang="es-ES" dirty="0" err="1"/>
              <a:t>odi</a:t>
            </a:r>
            <a:r>
              <a:rPr lang="es-ES" dirty="0"/>
              <a:t> </a:t>
            </a:r>
            <a:r>
              <a:rPr lang="es-ES" dirty="0" err="1"/>
              <a:t>odi</a:t>
            </a:r>
            <a:r>
              <a:rPr lang="es-ES" dirty="0"/>
              <a:t> </a:t>
            </a:r>
            <a:r>
              <a:rPr lang="es-ES" dirty="0" err="1"/>
              <a:t>ipsum</a:t>
            </a:r>
            <a:r>
              <a:rPr lang="es-ES" dirty="0"/>
              <a:t> es </a:t>
            </a:r>
            <a:r>
              <a:rPr lang="es-ES" dirty="0" err="1"/>
              <a:t>volupturi</a:t>
            </a:r>
            <a:r>
              <a:rPr lang="es-ES" dirty="0"/>
              <a:t> </a:t>
            </a:r>
            <a:r>
              <a:rPr lang="es-ES" dirty="0" err="1"/>
              <a:t>quaeperiorro</a:t>
            </a:r>
            <a:r>
              <a:rPr lang="es-ES" dirty="0"/>
              <a:t> </a:t>
            </a:r>
            <a:r>
              <a:rPr lang="es-ES" dirty="0" err="1"/>
              <a:t>omnimo</a:t>
            </a:r>
            <a:r>
              <a:rPr lang="es-ES" dirty="0"/>
              <a:t> </a:t>
            </a:r>
            <a:r>
              <a:rPr lang="es-ES" dirty="0" err="1"/>
              <a:t>odipsumetur</a:t>
            </a:r>
            <a:r>
              <a:rPr lang="es-ES" dirty="0"/>
              <a:t>, es </a:t>
            </a:r>
            <a:r>
              <a:rPr lang="es-ES" dirty="0" err="1"/>
              <a:t>eum</a:t>
            </a:r>
            <a:r>
              <a:rPr lang="es-ES" dirty="0"/>
              <a:t> </a:t>
            </a:r>
            <a:r>
              <a:rPr lang="es-ES" dirty="0" err="1"/>
              <a:t>fugiam</a:t>
            </a:r>
            <a:r>
              <a:rPr lang="es-ES" dirty="0"/>
              <a:t>, </a:t>
            </a:r>
            <a:r>
              <a:rPr lang="es-ES" dirty="0" err="1"/>
              <a:t>conse</a:t>
            </a:r>
            <a:r>
              <a:rPr lang="es-ES" dirty="0"/>
              <a:t> rem </a:t>
            </a:r>
            <a:r>
              <a:rPr lang="es-ES" dirty="0" err="1"/>
              <a:t>dolorerfero</a:t>
            </a:r>
            <a:r>
              <a:rPr lang="es-ES" dirty="0"/>
              <a:t> </a:t>
            </a:r>
            <a:r>
              <a:rPr lang="es-ES" dirty="0" err="1"/>
              <a:t>tor</a:t>
            </a:r>
            <a:r>
              <a:rPr lang="es-ES" dirty="0"/>
              <a:t> </a:t>
            </a:r>
            <a:r>
              <a:rPr lang="es-ES" dirty="0" err="1"/>
              <a:t>accum</a:t>
            </a:r>
            <a:r>
              <a:rPr lang="es-ES" dirty="0"/>
              <a:t> </a:t>
            </a:r>
            <a:r>
              <a:rPr lang="es-ES" dirty="0" err="1"/>
              <a:t>volore</a:t>
            </a:r>
            <a:r>
              <a:rPr lang="es-ES" dirty="0"/>
              <a:t> </a:t>
            </a:r>
            <a:r>
              <a:rPr lang="es-ES" dirty="0" err="1"/>
              <a:t>vellabor</a:t>
            </a:r>
            <a:r>
              <a:rPr lang="es-ES" dirty="0"/>
              <a:t> </a:t>
            </a:r>
            <a:r>
              <a:rPr lang="es-ES" dirty="0" err="1"/>
              <a:t>magnitatur</a:t>
            </a:r>
            <a:r>
              <a:rPr lang="es-ES" dirty="0"/>
              <a:t> </a:t>
            </a:r>
            <a:r>
              <a:rPr lang="es-ES" dirty="0" err="1"/>
              <a:t>sit</a:t>
            </a:r>
            <a:r>
              <a:rPr lang="es-ES" dirty="0"/>
              <a:t> am, </a:t>
            </a:r>
            <a:r>
              <a:rPr lang="es-ES" dirty="0" err="1"/>
              <a:t>eaquaspiet</a:t>
            </a:r>
            <a:r>
              <a:rPr lang="es-ES" dirty="0"/>
              <a:t> </a:t>
            </a:r>
            <a:r>
              <a:rPr lang="es-ES" dirty="0" err="1"/>
              <a:t>ipient</a:t>
            </a:r>
            <a:r>
              <a:rPr lang="es-ES" dirty="0"/>
              <a:t>.</a:t>
            </a:r>
          </a:p>
          <a:p>
            <a:pPr lvl="0"/>
            <a:r>
              <a:rPr lang="es-ES" dirty="0" err="1"/>
              <a:t>Ullorestrum</a:t>
            </a:r>
            <a:r>
              <a:rPr lang="es-ES" dirty="0"/>
              <a:t> sim rem </a:t>
            </a:r>
            <a:r>
              <a:rPr lang="es-ES" dirty="0" err="1"/>
              <a:t>fugiatissim</a:t>
            </a:r>
            <a:r>
              <a:rPr lang="es-ES" dirty="0"/>
              <a:t> </a:t>
            </a:r>
            <a:r>
              <a:rPr lang="es-ES" dirty="0" err="1"/>
              <a:t>alique</a:t>
            </a:r>
            <a:r>
              <a:rPr lang="es-ES" dirty="0"/>
              <a:t> quid ut </a:t>
            </a:r>
            <a:r>
              <a:rPr lang="es-ES" dirty="0" err="1"/>
              <a:t>inveles</a:t>
            </a:r>
            <a:r>
              <a:rPr lang="es-ES" dirty="0"/>
              <a:t> </a:t>
            </a:r>
            <a:r>
              <a:rPr lang="es-ES" dirty="0" err="1"/>
              <a:t>tiorum</a:t>
            </a:r>
            <a:r>
              <a:rPr lang="es-ES" dirty="0"/>
              <a:t> </a:t>
            </a:r>
            <a:r>
              <a:rPr lang="es-ES" dirty="0" err="1"/>
              <a:t>reptasi</a:t>
            </a:r>
            <a:r>
              <a:rPr lang="es-ES" dirty="0"/>
              <a:t> cum </a:t>
            </a:r>
            <a:r>
              <a:rPr lang="es-ES" dirty="0" err="1"/>
              <a:t>fugiaepreped</a:t>
            </a:r>
            <a:r>
              <a:rPr lang="es-ES" dirty="0"/>
              <a:t> </a:t>
            </a:r>
            <a:r>
              <a:rPr lang="es-ES" dirty="0" err="1"/>
              <a:t>eum</a:t>
            </a:r>
            <a:r>
              <a:rPr lang="es-ES" dirty="0"/>
              <a:t>, </a:t>
            </a:r>
            <a:r>
              <a:rPr lang="es-ES" dirty="0" err="1"/>
              <a:t>sit</a:t>
            </a:r>
            <a:r>
              <a:rPr lang="es-ES" dirty="0"/>
              <a:t> </a:t>
            </a:r>
            <a:r>
              <a:rPr lang="es-ES" dirty="0" err="1"/>
              <a:t>eos</a:t>
            </a:r>
            <a:r>
              <a:rPr lang="es-ES" dirty="0"/>
              <a:t> </a:t>
            </a:r>
            <a:r>
              <a:rPr lang="es-ES" dirty="0" err="1"/>
              <a:t>plit</a:t>
            </a:r>
            <a:r>
              <a:rPr lang="es-ES" dirty="0"/>
              <a:t> moles </a:t>
            </a:r>
            <a:r>
              <a:rPr lang="es-ES" dirty="0" err="1"/>
              <a:t>eic</a:t>
            </a:r>
            <a:r>
              <a:rPr lang="es-ES" dirty="0"/>
              <a:t> to </a:t>
            </a:r>
            <a:r>
              <a:rPr lang="es-ES" dirty="0" err="1"/>
              <a:t>eiunt</a:t>
            </a:r>
            <a:r>
              <a:rPr lang="es-ES" dirty="0"/>
              <a:t>.</a:t>
            </a:r>
          </a:p>
          <a:p>
            <a:pPr lvl="0"/>
            <a:r>
              <a:rPr lang="es-ES" dirty="0" err="1"/>
              <a:t>Ernam</a:t>
            </a:r>
            <a:r>
              <a:rPr lang="es-ES" dirty="0"/>
              <a:t> </a:t>
            </a:r>
            <a:r>
              <a:rPr lang="es-ES" dirty="0" err="1"/>
              <a:t>fugiti</a:t>
            </a:r>
            <a:r>
              <a:rPr lang="es-ES" dirty="0"/>
              <a:t> </a:t>
            </a:r>
            <a:r>
              <a:rPr lang="es-ES" dirty="0" err="1"/>
              <a:t>ius</a:t>
            </a:r>
            <a:r>
              <a:rPr lang="es-ES" dirty="0"/>
              <a:t> </a:t>
            </a:r>
            <a:r>
              <a:rPr lang="es-ES" dirty="0" err="1"/>
              <a:t>moluptae</a:t>
            </a:r>
            <a:r>
              <a:rPr lang="es-ES" dirty="0"/>
              <a:t> sus </a:t>
            </a:r>
            <a:r>
              <a:rPr lang="es-ES" dirty="0" err="1"/>
              <a:t>corepel</a:t>
            </a:r>
            <a:r>
              <a:rPr lang="es-ES" dirty="0"/>
              <a:t> </a:t>
            </a:r>
            <a:r>
              <a:rPr lang="es-ES" dirty="0" err="1"/>
              <a:t>itaquo</a:t>
            </a:r>
            <a:r>
              <a:rPr lang="es-ES" dirty="0"/>
              <a:t> </a:t>
            </a:r>
            <a:r>
              <a:rPr lang="es-ES" dirty="0" err="1"/>
              <a:t>explitatur</a:t>
            </a:r>
            <a:r>
              <a:rPr lang="es-ES" dirty="0"/>
              <a:t> seque </a:t>
            </a:r>
            <a:r>
              <a:rPr lang="es-ES" dirty="0" err="1"/>
              <a:t>molorporum</a:t>
            </a:r>
            <a:r>
              <a:rPr lang="es-ES" dirty="0"/>
              <a:t> </a:t>
            </a:r>
            <a:r>
              <a:rPr lang="es-ES" dirty="0" err="1"/>
              <a:t>auditatet</a:t>
            </a:r>
            <a:r>
              <a:rPr lang="es-ES" dirty="0"/>
              <a:t> et </a:t>
            </a:r>
            <a:r>
              <a:rPr lang="es-ES" dirty="0" err="1"/>
              <a:t>liti</a:t>
            </a:r>
            <a:r>
              <a:rPr lang="es-ES" dirty="0"/>
              <a:t> </a:t>
            </a:r>
            <a:r>
              <a:rPr lang="es-ES" dirty="0" err="1"/>
              <a:t>beris</a:t>
            </a:r>
            <a:r>
              <a:rPr lang="es-ES" dirty="0"/>
              <a:t> </a:t>
            </a:r>
            <a:r>
              <a:rPr lang="es-ES" dirty="0" err="1"/>
              <a:t>nonserio</a:t>
            </a:r>
            <a:r>
              <a:rPr lang="es-ES" dirty="0"/>
              <a:t> </a:t>
            </a:r>
            <a:r>
              <a:rPr lang="es-ES" dirty="0" err="1"/>
              <a:t>ipit</a:t>
            </a:r>
            <a:r>
              <a:rPr lang="es-ES" dirty="0"/>
              <a:t>, </a:t>
            </a:r>
            <a:r>
              <a:rPr lang="es-ES" dirty="0" err="1"/>
              <a:t>sit</a:t>
            </a:r>
            <a:r>
              <a:rPr lang="es-ES" dirty="0"/>
              <a:t> </a:t>
            </a:r>
            <a:r>
              <a:rPr lang="es-ES" dirty="0" err="1"/>
              <a:t>pa</a:t>
            </a:r>
            <a:r>
              <a:rPr lang="es-ES" dirty="0"/>
              <a:t> </a:t>
            </a:r>
            <a:r>
              <a:rPr lang="es-ES" dirty="0" err="1"/>
              <a:t>alit</a:t>
            </a:r>
            <a:r>
              <a:rPr lang="es-ES" dirty="0"/>
              <a:t> </a:t>
            </a:r>
            <a:r>
              <a:rPr lang="es-ES" dirty="0" err="1"/>
              <a:t>qui</a:t>
            </a:r>
            <a:r>
              <a:rPr lang="es-ES" dirty="0"/>
              <a:t> seque </a:t>
            </a:r>
            <a:r>
              <a:rPr lang="es-ES" dirty="0" err="1"/>
              <a:t>pernatet</a:t>
            </a:r>
            <a:r>
              <a:rPr lang="es-ES" dirty="0"/>
              <a:t> </a:t>
            </a:r>
            <a:r>
              <a:rPr lang="es-ES" dirty="0" err="1"/>
              <a:t>eum</a:t>
            </a:r>
            <a:r>
              <a:rPr lang="es-ES" dirty="0"/>
              <a:t> </a:t>
            </a:r>
            <a:r>
              <a:rPr lang="es-ES" dirty="0" err="1"/>
              <a:t>estius</a:t>
            </a:r>
            <a:r>
              <a:rPr lang="es-ES" dirty="0"/>
              <a:t> </a:t>
            </a:r>
            <a:r>
              <a:rPr lang="es-ES" dirty="0" err="1"/>
              <a:t>erion</a:t>
            </a:r>
            <a:r>
              <a:rPr lang="es-ES" dirty="0"/>
              <a:t> </a:t>
            </a:r>
            <a:r>
              <a:rPr lang="es-ES" dirty="0" err="1"/>
              <a:t>nossusam</a:t>
            </a:r>
            <a:r>
              <a:rPr lang="es-ES" dirty="0"/>
              <a:t> </a:t>
            </a:r>
            <a:r>
              <a:rPr lang="es-ES" dirty="0" err="1"/>
              <a:t>reium</a:t>
            </a:r>
            <a:r>
              <a:rPr lang="es-ES" dirty="0"/>
              <a:t>, </a:t>
            </a:r>
            <a:r>
              <a:rPr lang="es-ES" dirty="0" err="1"/>
              <a:t>sint</a:t>
            </a:r>
            <a:r>
              <a:rPr lang="es-ES" dirty="0"/>
              <a:t> a </a:t>
            </a:r>
            <a:r>
              <a:rPr lang="es-ES" dirty="0" err="1"/>
              <a:t>quistion</a:t>
            </a:r>
            <a:r>
              <a:rPr lang="es-ES" dirty="0"/>
              <a:t> </a:t>
            </a:r>
            <a:r>
              <a:rPr lang="es-ES" dirty="0" err="1"/>
              <a:t>parumquis</a:t>
            </a:r>
            <a:r>
              <a:rPr lang="es-ES" dirty="0"/>
              <a:t> </a:t>
            </a:r>
            <a:r>
              <a:rPr lang="es-ES" dirty="0" err="1"/>
              <a:t>ute</a:t>
            </a:r>
            <a:r>
              <a:rPr lang="es-ES" dirty="0"/>
              <a:t> non </a:t>
            </a:r>
            <a:r>
              <a:rPr lang="es-ES" dirty="0" err="1"/>
              <a:t>nobitatemo</a:t>
            </a:r>
            <a:r>
              <a:rPr lang="es-ES" dirty="0"/>
              <a:t> </a:t>
            </a:r>
            <a:r>
              <a:rPr lang="es-ES" dirty="0" err="1"/>
              <a:t>quam</a:t>
            </a:r>
            <a:r>
              <a:rPr lang="es-ES" dirty="0"/>
              <a:t> </a:t>
            </a:r>
            <a:r>
              <a:rPr lang="es-ES" dirty="0" err="1"/>
              <a:t>quas</a:t>
            </a:r>
            <a:r>
              <a:rPr lang="es-ES" dirty="0"/>
              <a:t> </a:t>
            </a:r>
            <a:r>
              <a:rPr lang="es-ES" dirty="0" err="1"/>
              <a:t>audicae</a:t>
            </a:r>
            <a:r>
              <a:rPr lang="es-ES" dirty="0"/>
              <a:t> </a:t>
            </a:r>
            <a:r>
              <a:rPr lang="es-ES" dirty="0" err="1"/>
              <a:t>ventur</a:t>
            </a:r>
            <a:r>
              <a:rPr lang="es-ES" dirty="0"/>
              <a:t> </a:t>
            </a:r>
            <a:r>
              <a:rPr lang="es-ES" dirty="0" err="1"/>
              <a:t>autemod</a:t>
            </a:r>
            <a:r>
              <a:rPr lang="es-ES" dirty="0"/>
              <a:t> </a:t>
            </a:r>
            <a:r>
              <a:rPr lang="es-ES" dirty="0" err="1"/>
              <a:t>itiate</a:t>
            </a:r>
            <a:r>
              <a:rPr lang="es-ES" dirty="0"/>
              <a:t> </a:t>
            </a:r>
            <a:r>
              <a:rPr lang="es-ES" dirty="0" err="1"/>
              <a:t>nia</a:t>
            </a:r>
            <a:r>
              <a:rPr lang="es-ES" dirty="0"/>
              <a:t> </a:t>
            </a:r>
            <a:r>
              <a:rPr lang="es-ES" dirty="0" err="1"/>
              <a:t>cuptatentis</a:t>
            </a:r>
            <a:r>
              <a:rPr lang="es-ES" dirty="0"/>
              <a:t> </a:t>
            </a:r>
            <a:r>
              <a:rPr lang="es-ES" dirty="0" err="1"/>
              <a:t>moluptamus</a:t>
            </a:r>
            <a:r>
              <a:rPr lang="es-ES" dirty="0"/>
              <a:t> </a:t>
            </a:r>
            <a:r>
              <a:rPr lang="es-ES" dirty="0" err="1"/>
              <a:t>eture</a:t>
            </a:r>
            <a:r>
              <a:rPr lang="es-ES" dirty="0"/>
              <a:t> </a:t>
            </a:r>
            <a:r>
              <a:rPr lang="es-ES" dirty="0" err="1"/>
              <a:t>sitium</a:t>
            </a:r>
            <a:r>
              <a:rPr lang="es-ES" dirty="0"/>
              <a:t> </a:t>
            </a:r>
            <a:r>
              <a:rPr lang="es-ES" dirty="0" err="1"/>
              <a:t>est</a:t>
            </a:r>
            <a:r>
              <a:rPr lang="es-ES" dirty="0"/>
              <a:t>, </a:t>
            </a:r>
            <a:r>
              <a:rPr lang="es-ES" dirty="0" err="1"/>
              <a:t>volorit</a:t>
            </a:r>
            <a:r>
              <a:rPr lang="es-ES" dirty="0"/>
              <a:t> </a:t>
            </a:r>
            <a:r>
              <a:rPr lang="es-ES" dirty="0" err="1"/>
              <a:t>mo</a:t>
            </a:r>
            <a:r>
              <a:rPr lang="es-ES" dirty="0"/>
              <a:t> </a:t>
            </a:r>
            <a:r>
              <a:rPr lang="es-ES" dirty="0" err="1"/>
              <a:t>tem</a:t>
            </a:r>
            <a:r>
              <a:rPr lang="es-ES" dirty="0"/>
              <a:t> </a:t>
            </a:r>
            <a:r>
              <a:rPr lang="es-ES" dirty="0" err="1"/>
              <a:t>est</a:t>
            </a:r>
            <a:r>
              <a:rPr lang="es-ES" dirty="0"/>
              <a:t>, </a:t>
            </a:r>
            <a:r>
              <a:rPr lang="es-ES" dirty="0" err="1"/>
              <a:t>sequae</a:t>
            </a:r>
            <a:r>
              <a:rPr lang="es-ES" dirty="0"/>
              <a:t> </a:t>
            </a:r>
            <a:r>
              <a:rPr lang="es-ES" dirty="0" err="1"/>
              <a:t>mos</a:t>
            </a:r>
            <a:r>
              <a:rPr lang="es-ES" dirty="0"/>
              <a:t> </a:t>
            </a:r>
            <a:r>
              <a:rPr lang="es-ES" dirty="0" err="1"/>
              <a:t>volupti</a:t>
            </a:r>
            <a:r>
              <a:rPr lang="es-ES" dirty="0"/>
              <a:t> </a:t>
            </a:r>
            <a:r>
              <a:rPr lang="es-ES" dirty="0" err="1"/>
              <a:t>onsequiae</a:t>
            </a:r>
            <a:r>
              <a:rPr lang="es-ES" dirty="0"/>
              <a:t> pro et perita </a:t>
            </a:r>
            <a:r>
              <a:rPr lang="es-ES" dirty="0" err="1"/>
              <a:t>dolest</a:t>
            </a:r>
            <a:r>
              <a:rPr lang="es-ES" dirty="0"/>
              <a:t> </a:t>
            </a:r>
            <a:r>
              <a:rPr lang="es-ES" dirty="0" err="1"/>
              <a:t>occus</a:t>
            </a:r>
            <a:r>
              <a:rPr lang="es-ES" dirty="0"/>
              <a:t> am, te </a:t>
            </a:r>
            <a:r>
              <a:rPr lang="es-ES" dirty="0" err="1"/>
              <a:t>periaec</a:t>
            </a:r>
            <a:r>
              <a:rPr lang="es-ES" dirty="0"/>
              <a:t> </a:t>
            </a:r>
            <a:r>
              <a:rPr lang="es-ES" dirty="0" err="1"/>
              <a:t>tempor</a:t>
            </a:r>
            <a:r>
              <a:rPr lang="es-ES" dirty="0"/>
              <a:t> re </a:t>
            </a:r>
            <a:r>
              <a:rPr lang="es-ES" dirty="0" err="1"/>
              <a:t>nam</a:t>
            </a:r>
            <a:r>
              <a:rPr lang="es-ES" dirty="0"/>
              <a:t>, odia </a:t>
            </a:r>
            <a:r>
              <a:rPr lang="es-ES" dirty="0" err="1"/>
              <a:t>qui</a:t>
            </a:r>
            <a:r>
              <a:rPr lang="es-ES" dirty="0"/>
              <a:t> </a:t>
            </a:r>
            <a:r>
              <a:rPr lang="es-ES" dirty="0" err="1"/>
              <a:t>deriber</a:t>
            </a:r>
            <a:r>
              <a:rPr lang="es-ES" dirty="0"/>
              <a:t> </a:t>
            </a:r>
            <a:r>
              <a:rPr lang="es-ES" dirty="0" err="1"/>
              <a:t>undigenis</a:t>
            </a:r>
            <a:r>
              <a:rPr lang="es-ES" dirty="0"/>
              <a:t> re la cum </a:t>
            </a:r>
            <a:r>
              <a:rPr lang="es-ES" dirty="0" err="1"/>
              <a:t>ipit</a:t>
            </a:r>
            <a:r>
              <a:rPr lang="es-ES" dirty="0"/>
              <a:t>, </a:t>
            </a:r>
            <a:r>
              <a:rPr lang="es-ES" dirty="0" err="1"/>
              <a:t>coreraest</a:t>
            </a:r>
            <a:r>
              <a:rPr lang="es-ES" dirty="0"/>
              <a:t> ut</a:t>
            </a:r>
          </a:p>
        </p:txBody>
      </p:sp>
    </p:spTree>
    <p:extLst>
      <p:ext uri="{BB962C8B-B14F-4D97-AF65-F5344CB8AC3E}">
        <p14:creationId xmlns:p14="http://schemas.microsoft.com/office/powerpoint/2010/main" val="19649202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graphicFrame>
        <p:nvGraphicFramePr>
          <p:cNvPr id="4" name="Marcador de tabla 4"/>
          <p:cNvGraphicFramePr>
            <a:graphicFrameLocks/>
          </p:cNvGraphicFramePr>
          <p:nvPr userDrawn="1">
            <p:extLst>
              <p:ext uri="{D42A27DB-BD31-4B8C-83A1-F6EECF244321}">
                <p14:modId xmlns:p14="http://schemas.microsoft.com/office/powerpoint/2010/main" val="1166790565"/>
              </p:ext>
            </p:extLst>
          </p:nvPr>
        </p:nvGraphicFramePr>
        <p:xfrm>
          <a:off x="971550" y="1988840"/>
          <a:ext cx="7345364" cy="2225040"/>
        </p:xfrm>
        <a:graphic>
          <a:graphicData uri="http://schemas.openxmlformats.org/drawingml/2006/table">
            <a:tbl>
              <a:tblPr firstRow="1" bandRow="1">
                <a:tableStyleId>{5C22544A-7EE6-4342-B048-85BDC9FD1C3A}</a:tableStyleId>
              </a:tblPr>
              <a:tblGrid>
                <a:gridCol w="3672682">
                  <a:extLst>
                    <a:ext uri="{9D8B030D-6E8A-4147-A177-3AD203B41FA5}">
                      <a16:colId xmlns:a16="http://schemas.microsoft.com/office/drawing/2014/main" val="20000"/>
                    </a:ext>
                  </a:extLst>
                </a:gridCol>
                <a:gridCol w="3672682">
                  <a:extLst>
                    <a:ext uri="{9D8B030D-6E8A-4147-A177-3AD203B41FA5}">
                      <a16:colId xmlns:a16="http://schemas.microsoft.com/office/drawing/2014/main" val="20001"/>
                    </a:ext>
                  </a:extLst>
                </a:gridCol>
              </a:tblGrid>
              <a:tr h="37084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0"/>
                  </a:ext>
                </a:extLst>
              </a:tr>
              <a:tr h="37084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1"/>
                  </a:ext>
                </a:extLst>
              </a:tr>
              <a:tr h="37084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2"/>
                  </a:ext>
                </a:extLst>
              </a:tr>
              <a:tr h="37084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3"/>
                  </a:ext>
                </a:extLst>
              </a:tr>
              <a:tr h="37084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4"/>
                  </a:ext>
                </a:extLst>
              </a:tr>
              <a:tr h="370840">
                <a:tc>
                  <a:txBody>
                    <a:bodyPr/>
                    <a:lstStyle/>
                    <a:p>
                      <a:endParaRPr lang="es-ES" dirty="0"/>
                    </a:p>
                  </a:txBody>
                  <a:tcPr/>
                </a:tc>
                <a:tc>
                  <a:txBody>
                    <a:bodyPr/>
                    <a:lstStyle/>
                    <a:p>
                      <a:endParaRPr lang="es-ES" dirty="0"/>
                    </a:p>
                  </a:txBody>
                  <a:tcPr/>
                </a:tc>
                <a:extLst>
                  <a:ext uri="{0D108BD9-81ED-4DB2-BD59-A6C34878D82A}">
                    <a16:rowId xmlns:a16="http://schemas.microsoft.com/office/drawing/2014/main" val="10005"/>
                  </a:ext>
                </a:extLst>
              </a:tr>
            </a:tbl>
          </a:graphicData>
        </a:graphic>
      </p:graphicFrame>
      <p:sp>
        <p:nvSpPr>
          <p:cNvPr id="5" name="Marcador de texto 7"/>
          <p:cNvSpPr>
            <a:spLocks noGrp="1"/>
          </p:cNvSpPr>
          <p:nvPr>
            <p:ph type="body" sz="quarter" idx="11"/>
          </p:nvPr>
        </p:nvSpPr>
        <p:spPr>
          <a:xfrm>
            <a:off x="971550" y="1196751"/>
            <a:ext cx="7345364" cy="720081"/>
          </a:xfrm>
          <a:prstGeom prst="rect">
            <a:avLst/>
          </a:prstGeom>
        </p:spPr>
        <p:txBody>
          <a:bodyPr vert="horz"/>
          <a:lstStyle>
            <a:lvl1pPr marL="0" indent="0" algn="l">
              <a:buNone/>
              <a:defRPr sz="2400" b="1">
                <a:solidFill>
                  <a:srgbClr val="6BBE39"/>
                </a:solidFill>
                <a:latin typeface="Segoe"/>
                <a:cs typeface="Segoe"/>
              </a:defRPr>
            </a:lvl1pPr>
          </a:lstStyle>
          <a:p>
            <a:pPr lvl="0"/>
            <a:r>
              <a:rPr lang="es-ES"/>
              <a:t>Editar el estilo de texto del patrón</a:t>
            </a:r>
          </a:p>
        </p:txBody>
      </p:sp>
      <p:sp>
        <p:nvSpPr>
          <p:cNvPr id="7" name="Título 1"/>
          <p:cNvSpPr>
            <a:spLocks noGrp="1"/>
          </p:cNvSpPr>
          <p:nvPr>
            <p:ph type="title"/>
          </p:nvPr>
        </p:nvSpPr>
        <p:spPr>
          <a:xfrm>
            <a:off x="457200" y="274638"/>
            <a:ext cx="8229600" cy="706090"/>
          </a:xfrm>
          <a:prstGeom prst="rect">
            <a:avLst/>
          </a:prstGeom>
        </p:spPr>
        <p:txBody>
          <a:bodyPr/>
          <a:lstStyle>
            <a:lvl1pPr>
              <a:defRPr sz="1600" b="1">
                <a:solidFill>
                  <a:srgbClr val="E4FFC9"/>
                </a:solidFill>
                <a:latin typeface="Segoe"/>
                <a:cs typeface="Segoe"/>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1262852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ision y vision">
    <p:spTree>
      <p:nvGrpSpPr>
        <p:cNvPr id="1" name=""/>
        <p:cNvGrpSpPr/>
        <p:nvPr/>
      </p:nvGrpSpPr>
      <p:grpSpPr>
        <a:xfrm>
          <a:off x="0" y="0"/>
          <a:ext cx="0" cy="0"/>
          <a:chOff x="0" y="0"/>
          <a:chExt cx="0" cy="0"/>
        </a:xfrm>
      </p:grpSpPr>
      <p:sp>
        <p:nvSpPr>
          <p:cNvPr id="8" name="4 Marcador de contenido"/>
          <p:cNvSpPr txBox="1">
            <a:spLocks/>
          </p:cNvSpPr>
          <p:nvPr userDrawn="1"/>
        </p:nvSpPr>
        <p:spPr bwMode="auto">
          <a:xfrm>
            <a:off x="611559" y="548680"/>
            <a:ext cx="7995865" cy="501650"/>
          </a:xfrm>
          <a:prstGeom prst="round2DiagRect">
            <a:avLst/>
          </a:prstGeom>
          <a:solidFill>
            <a:srgbClr val="6BBE39"/>
          </a:solidFill>
          <a:ln w="25400" cap="flat" cmpd="sng" algn="ctr">
            <a:noFill/>
            <a:prstDash val="solid"/>
            <a:miter lim="800000"/>
            <a:headEnd/>
            <a:tailE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spcBef>
                <a:spcPct val="20000"/>
              </a:spcBef>
              <a:buFont typeface="Arial" charset="0"/>
              <a:buNone/>
              <a:defRPr/>
            </a:pPr>
            <a:r>
              <a:rPr lang="es-ES" sz="1200" b="1" dirty="0">
                <a:solidFill>
                  <a:schemeClr val="bg1">
                    <a:lumMod val="95000"/>
                  </a:schemeClr>
                </a:solidFill>
                <a:latin typeface="Segoe"/>
                <a:ea typeface="MS PGothic" charset="0"/>
                <a:cs typeface="Segoe"/>
              </a:rPr>
              <a:t>SOMOS una ONG global de cooperación para el desarrollo que actúa a favor de la infancia y la defensa de sus derechos, en especial el derecho a recibir una educación de calidad. </a:t>
            </a:r>
          </a:p>
        </p:txBody>
      </p:sp>
      <p:sp>
        <p:nvSpPr>
          <p:cNvPr id="9" name="7 Rectángulo redondeado"/>
          <p:cNvSpPr/>
          <p:nvPr userDrawn="1"/>
        </p:nvSpPr>
        <p:spPr>
          <a:xfrm>
            <a:off x="971550" y="1412875"/>
            <a:ext cx="2952750" cy="433388"/>
          </a:xfrm>
          <a:prstGeom prst="roundRect">
            <a:avLst/>
          </a:prstGeom>
          <a:solidFill>
            <a:srgbClr val="1686A7"/>
          </a:solidFill>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defRPr/>
            </a:pPr>
            <a:r>
              <a:rPr lang="es-ES" b="1" dirty="0">
                <a:solidFill>
                  <a:srgbClr val="FFFFFF"/>
                </a:solidFill>
                <a:latin typeface="Segoe"/>
                <a:ea typeface="MS PGothic" charset="0"/>
                <a:cs typeface="Segoe"/>
              </a:rPr>
              <a:t>Nuestra misión</a:t>
            </a:r>
          </a:p>
        </p:txBody>
      </p:sp>
      <p:sp>
        <p:nvSpPr>
          <p:cNvPr id="10" name="8 Rectángulo"/>
          <p:cNvSpPr>
            <a:spLocks noChangeArrowheads="1"/>
          </p:cNvSpPr>
          <p:nvPr userDrawn="1"/>
        </p:nvSpPr>
        <p:spPr bwMode="auto">
          <a:xfrm>
            <a:off x="4149725" y="1522838"/>
            <a:ext cx="4197351"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bIns="0">
            <a:spAutoFit/>
          </a:bodyPr>
          <a:lstStyle/>
          <a:p>
            <a:r>
              <a:rPr lang="es-ES" sz="1000" dirty="0">
                <a:latin typeface="Segoe" charset="0"/>
                <a:cs typeface="Segoe" charset="0"/>
              </a:rPr>
              <a:t>Trabajamos con niñas y niños y su entorno para promover sociedades más justas y equitativas que garanticen sus derechos y bienestar</a:t>
            </a:r>
          </a:p>
        </p:txBody>
      </p:sp>
      <p:sp>
        <p:nvSpPr>
          <p:cNvPr id="11" name="9 Rectángulo redondeado"/>
          <p:cNvSpPr/>
          <p:nvPr userDrawn="1"/>
        </p:nvSpPr>
        <p:spPr>
          <a:xfrm>
            <a:off x="971550" y="1916113"/>
            <a:ext cx="2952750" cy="430212"/>
          </a:xfrm>
          <a:prstGeom prst="round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lstStyle/>
          <a:p>
            <a:pPr algn="ctr">
              <a:defRPr/>
            </a:pPr>
            <a:r>
              <a:rPr lang="es-ES" b="1" dirty="0">
                <a:solidFill>
                  <a:srgbClr val="FFFFFF"/>
                </a:solidFill>
                <a:latin typeface="Segoe"/>
                <a:ea typeface="MS PGothic" charset="0"/>
                <a:cs typeface="Segoe"/>
              </a:rPr>
              <a:t>Nuestra visión</a:t>
            </a:r>
          </a:p>
        </p:txBody>
      </p:sp>
      <p:sp>
        <p:nvSpPr>
          <p:cNvPr id="12" name="10 Rectángulo"/>
          <p:cNvSpPr>
            <a:spLocks noChangeArrowheads="1"/>
          </p:cNvSpPr>
          <p:nvPr userDrawn="1"/>
        </p:nvSpPr>
        <p:spPr bwMode="auto">
          <a:xfrm>
            <a:off x="4140200" y="2035600"/>
            <a:ext cx="421163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bIns="0">
            <a:spAutoFit/>
          </a:bodyPr>
          <a:lstStyle/>
          <a:p>
            <a:r>
              <a:rPr lang="es-ES" sz="1000" dirty="0">
                <a:latin typeface="Segoe" charset="0"/>
                <a:cs typeface="Segoe" charset="0"/>
              </a:rPr>
              <a:t>Un mundo donde las niñas y los niños disfrutan plenamente de sus derechos y de una vida digna</a:t>
            </a:r>
          </a:p>
        </p:txBody>
      </p:sp>
      <p:sp>
        <p:nvSpPr>
          <p:cNvPr id="13" name="11 Rectángulo"/>
          <p:cNvSpPr/>
          <p:nvPr userDrawn="1"/>
        </p:nvSpPr>
        <p:spPr>
          <a:xfrm>
            <a:off x="971550" y="2565400"/>
            <a:ext cx="2952750" cy="287338"/>
          </a:xfrm>
          <a:prstGeom prst="rect">
            <a:avLst/>
          </a:prstGeom>
          <a:solidFill>
            <a:srgbClr val="33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latin typeface="Segoe"/>
                <a:cs typeface="Segoe"/>
              </a:rPr>
              <a:t>VALORES</a:t>
            </a:r>
          </a:p>
        </p:txBody>
      </p:sp>
      <p:sp>
        <p:nvSpPr>
          <p:cNvPr id="14" name="12 Rectángulo"/>
          <p:cNvSpPr/>
          <p:nvPr userDrawn="1"/>
        </p:nvSpPr>
        <p:spPr>
          <a:xfrm>
            <a:off x="4140200" y="2565400"/>
            <a:ext cx="4206876" cy="287338"/>
          </a:xfrm>
          <a:prstGeom prst="rect">
            <a:avLst/>
          </a:prstGeom>
          <a:solidFill>
            <a:srgbClr val="33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dirty="0">
                <a:latin typeface="Segoe"/>
                <a:cs typeface="Segoe"/>
              </a:rPr>
              <a:t>PRINCIPIOS</a:t>
            </a:r>
          </a:p>
        </p:txBody>
      </p:sp>
      <p:sp>
        <p:nvSpPr>
          <p:cNvPr id="15" name="13 Rectángulo"/>
          <p:cNvSpPr/>
          <p:nvPr userDrawn="1"/>
        </p:nvSpPr>
        <p:spPr>
          <a:xfrm>
            <a:off x="971550" y="2970213"/>
            <a:ext cx="1296987" cy="963612"/>
          </a:xfrm>
          <a:prstGeom prst="rect">
            <a:avLst/>
          </a:prstGeom>
          <a:solidFill>
            <a:srgbClr val="D6FF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rgbClr val="0093A8"/>
                </a:solidFill>
                <a:latin typeface="Segoe"/>
                <a:cs typeface="Segoe"/>
              </a:rPr>
              <a:t>COMPROMISO SOCIAL</a:t>
            </a:r>
          </a:p>
        </p:txBody>
      </p:sp>
      <p:sp>
        <p:nvSpPr>
          <p:cNvPr id="16" name="14 Rectángulo"/>
          <p:cNvSpPr/>
          <p:nvPr userDrawn="1"/>
        </p:nvSpPr>
        <p:spPr>
          <a:xfrm>
            <a:off x="2268537" y="2970213"/>
            <a:ext cx="1655763" cy="963612"/>
          </a:xfrm>
          <a:prstGeom prst="rect">
            <a:avLst/>
          </a:prstGeom>
          <a:solidFill>
            <a:srgbClr val="E1FB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800" dirty="0">
                <a:solidFill>
                  <a:schemeClr val="tx1"/>
                </a:solidFill>
                <a:latin typeface="Segoe"/>
                <a:ea typeface="MS PGothic" charset="0"/>
                <a:cs typeface="Segoe"/>
              </a:rPr>
              <a:t>Trabajamos por el bien común en defensa de la dignidad humana, construyendo colectivamente relaciones justas y solidarias entre pueblos, personas y culturas </a:t>
            </a:r>
          </a:p>
        </p:txBody>
      </p:sp>
      <p:sp>
        <p:nvSpPr>
          <p:cNvPr id="17" name="15 Rectángulo"/>
          <p:cNvSpPr/>
          <p:nvPr userDrawn="1"/>
        </p:nvSpPr>
        <p:spPr>
          <a:xfrm>
            <a:off x="4140200" y="2970213"/>
            <a:ext cx="1363663" cy="719137"/>
          </a:xfrm>
          <a:prstGeom prst="rect">
            <a:avLst/>
          </a:prstGeom>
          <a:solidFill>
            <a:srgbClr val="D6FF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rgbClr val="0093A8"/>
                </a:solidFill>
                <a:latin typeface="Segoe"/>
                <a:ea typeface="MS PGothic" charset="0"/>
                <a:cs typeface="Segoe"/>
              </a:rPr>
              <a:t>PARTICIPACIÓN </a:t>
            </a:r>
          </a:p>
        </p:txBody>
      </p:sp>
      <p:sp>
        <p:nvSpPr>
          <p:cNvPr id="18" name="16 Rectángulo"/>
          <p:cNvSpPr/>
          <p:nvPr userDrawn="1"/>
        </p:nvSpPr>
        <p:spPr>
          <a:xfrm>
            <a:off x="2268537" y="4056063"/>
            <a:ext cx="1655763" cy="1011237"/>
          </a:xfrm>
          <a:prstGeom prst="rect">
            <a:avLst/>
          </a:prstGeom>
          <a:solidFill>
            <a:srgbClr val="E1FB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800" dirty="0">
                <a:solidFill>
                  <a:schemeClr val="tx1"/>
                </a:solidFill>
                <a:latin typeface="Segoe"/>
                <a:ea typeface="MS PGothic" charset="0"/>
                <a:cs typeface="Segoe"/>
              </a:rPr>
              <a:t>Nuestra acción se orienta hacia una mayor justicia en los acuerdos sociales y hacia la promoción de las capacidades de las personas para el ejercicio de sus libertades.</a:t>
            </a:r>
          </a:p>
        </p:txBody>
      </p:sp>
      <p:sp>
        <p:nvSpPr>
          <p:cNvPr id="19" name="17 Rectángulo"/>
          <p:cNvSpPr/>
          <p:nvPr userDrawn="1"/>
        </p:nvSpPr>
        <p:spPr>
          <a:xfrm>
            <a:off x="971550" y="4056063"/>
            <a:ext cx="1296987" cy="1011237"/>
          </a:xfrm>
          <a:prstGeom prst="rect">
            <a:avLst/>
          </a:prstGeom>
          <a:solidFill>
            <a:srgbClr val="D6FF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rgbClr val="0093A8"/>
                </a:solidFill>
                <a:latin typeface="Segoe"/>
                <a:cs typeface="Segoe"/>
              </a:rPr>
              <a:t>EQUIDAD</a:t>
            </a:r>
          </a:p>
        </p:txBody>
      </p:sp>
      <p:sp>
        <p:nvSpPr>
          <p:cNvPr id="20" name="18 Rectángulo"/>
          <p:cNvSpPr/>
          <p:nvPr userDrawn="1"/>
        </p:nvSpPr>
        <p:spPr>
          <a:xfrm>
            <a:off x="971550" y="5189538"/>
            <a:ext cx="1296987" cy="936625"/>
          </a:xfrm>
          <a:prstGeom prst="rect">
            <a:avLst/>
          </a:prstGeom>
          <a:solidFill>
            <a:srgbClr val="D6FF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rgbClr val="0093A8"/>
                </a:solidFill>
                <a:latin typeface="Segoe"/>
                <a:cs typeface="Segoe"/>
              </a:rPr>
              <a:t>RESPECTO</a:t>
            </a:r>
          </a:p>
        </p:txBody>
      </p:sp>
      <p:sp>
        <p:nvSpPr>
          <p:cNvPr id="21" name="19 Rectángulo"/>
          <p:cNvSpPr/>
          <p:nvPr userDrawn="1"/>
        </p:nvSpPr>
        <p:spPr>
          <a:xfrm>
            <a:off x="2268537" y="5189538"/>
            <a:ext cx="1655763" cy="936625"/>
          </a:xfrm>
          <a:prstGeom prst="rect">
            <a:avLst/>
          </a:prstGeom>
          <a:solidFill>
            <a:srgbClr val="E1FB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800" dirty="0">
                <a:solidFill>
                  <a:schemeClr val="tx1"/>
                </a:solidFill>
                <a:latin typeface="Segoe"/>
                <a:ea typeface="MS PGothic" charset="0"/>
                <a:cs typeface="Segoe"/>
              </a:rPr>
              <a:t>Reconocemos y defendemos la riqueza de la diversidad humana como un valor imprescindible para la cohesión social, la paz y la dignidad de las personas. </a:t>
            </a:r>
          </a:p>
        </p:txBody>
      </p:sp>
      <p:sp>
        <p:nvSpPr>
          <p:cNvPr id="22" name="20 Rectángulo"/>
          <p:cNvSpPr/>
          <p:nvPr userDrawn="1"/>
        </p:nvSpPr>
        <p:spPr>
          <a:xfrm>
            <a:off x="4144963" y="3794125"/>
            <a:ext cx="1363662" cy="1008063"/>
          </a:xfrm>
          <a:prstGeom prst="rect">
            <a:avLst/>
          </a:prstGeom>
          <a:solidFill>
            <a:srgbClr val="D6FF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rgbClr val="0093A8"/>
                </a:solidFill>
                <a:latin typeface="Segoe"/>
                <a:ea typeface="MS PGothic" charset="0"/>
                <a:cs typeface="Segoe"/>
              </a:rPr>
              <a:t>NO DISCRIMINACIÓN</a:t>
            </a:r>
          </a:p>
        </p:txBody>
      </p:sp>
      <p:sp>
        <p:nvSpPr>
          <p:cNvPr id="23" name="21 Rectángulo"/>
          <p:cNvSpPr/>
          <p:nvPr userDrawn="1"/>
        </p:nvSpPr>
        <p:spPr>
          <a:xfrm>
            <a:off x="5508625" y="3794125"/>
            <a:ext cx="2843213" cy="1008063"/>
          </a:xfrm>
          <a:prstGeom prst="rect">
            <a:avLst/>
          </a:prstGeom>
          <a:solidFill>
            <a:srgbClr val="E1FB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800" dirty="0">
                <a:solidFill>
                  <a:schemeClr val="tx1"/>
                </a:solidFill>
                <a:latin typeface="Segoe"/>
                <a:ea typeface="MS PGothic" charset="0"/>
                <a:cs typeface="Segoe"/>
              </a:rPr>
              <a:t>Nuestro trabajo se fundamenta en el reconocimiento de que todas las niñas, niños y adolescentes deben tener la oportunidad de disfrutar de sus derechos, independientemente del origen nacional, étnico o social, del sexo, el idioma, la religión, la opinión política o posición económica, de que posean capacidades diferentes o cualquier otra condición de ellos o sus familias.</a:t>
            </a:r>
            <a:r>
              <a:rPr lang="es-ES" sz="800" b="1" dirty="0">
                <a:solidFill>
                  <a:schemeClr val="tx1"/>
                </a:solidFill>
                <a:latin typeface="Segoe"/>
                <a:ea typeface="MS PGothic" charset="0"/>
                <a:cs typeface="Segoe"/>
              </a:rPr>
              <a:t> </a:t>
            </a:r>
            <a:endParaRPr lang="es-ES" sz="800" dirty="0">
              <a:solidFill>
                <a:schemeClr val="tx1"/>
              </a:solidFill>
              <a:latin typeface="Segoe"/>
              <a:ea typeface="MS PGothic" charset="0"/>
              <a:cs typeface="Segoe"/>
            </a:endParaRPr>
          </a:p>
        </p:txBody>
      </p:sp>
      <p:sp>
        <p:nvSpPr>
          <p:cNvPr id="24" name="22 Rectángulo"/>
          <p:cNvSpPr/>
          <p:nvPr userDrawn="1"/>
        </p:nvSpPr>
        <p:spPr>
          <a:xfrm>
            <a:off x="4144963" y="4908550"/>
            <a:ext cx="1363662" cy="649288"/>
          </a:xfrm>
          <a:prstGeom prst="rect">
            <a:avLst/>
          </a:prstGeom>
          <a:solidFill>
            <a:srgbClr val="D6FF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rgbClr val="0093A8"/>
                </a:solidFill>
                <a:latin typeface="Segoe"/>
                <a:cs typeface="Segoe"/>
              </a:rPr>
              <a:t>TRANSPARENCIA</a:t>
            </a:r>
          </a:p>
        </p:txBody>
      </p:sp>
      <p:sp>
        <p:nvSpPr>
          <p:cNvPr id="25" name="23 Rectángulo"/>
          <p:cNvSpPr/>
          <p:nvPr userDrawn="1"/>
        </p:nvSpPr>
        <p:spPr>
          <a:xfrm>
            <a:off x="5508625" y="4908550"/>
            <a:ext cx="2843213" cy="649288"/>
          </a:xfrm>
          <a:prstGeom prst="rect">
            <a:avLst/>
          </a:prstGeom>
          <a:solidFill>
            <a:srgbClr val="E1FB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800" dirty="0">
                <a:solidFill>
                  <a:schemeClr val="tx1"/>
                </a:solidFill>
                <a:latin typeface="Segoe"/>
                <a:ea typeface="MS PGothic" charset="0"/>
                <a:cs typeface="Segoe"/>
              </a:rPr>
              <a:t>Basamos nuestra labor en la honestidad, la responsabilidad y el máximo acceso a la información de la gestión de recursos y del impacto de nuestras acciones para una mayor rendición de cuentas sociales y económicas.</a:t>
            </a:r>
          </a:p>
        </p:txBody>
      </p:sp>
      <p:sp>
        <p:nvSpPr>
          <p:cNvPr id="26" name="24 Rectángulo"/>
          <p:cNvSpPr/>
          <p:nvPr userDrawn="1"/>
        </p:nvSpPr>
        <p:spPr>
          <a:xfrm>
            <a:off x="4144963" y="5662613"/>
            <a:ext cx="1363662" cy="463550"/>
          </a:xfrm>
          <a:prstGeom prst="rect">
            <a:avLst/>
          </a:prstGeom>
          <a:solidFill>
            <a:srgbClr val="D6FFF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s-ES" sz="1000" b="1" dirty="0">
                <a:solidFill>
                  <a:srgbClr val="0093A8"/>
                </a:solidFill>
                <a:latin typeface="Segoe"/>
                <a:cs typeface="Segoe"/>
              </a:rPr>
              <a:t>DINAMISMO</a:t>
            </a:r>
          </a:p>
        </p:txBody>
      </p:sp>
      <p:sp>
        <p:nvSpPr>
          <p:cNvPr id="27" name="25 Rectángulo"/>
          <p:cNvSpPr/>
          <p:nvPr userDrawn="1"/>
        </p:nvSpPr>
        <p:spPr>
          <a:xfrm>
            <a:off x="5508625" y="5662613"/>
            <a:ext cx="2843213" cy="463550"/>
          </a:xfrm>
          <a:prstGeom prst="rect">
            <a:avLst/>
          </a:prstGeom>
          <a:solidFill>
            <a:srgbClr val="E1FB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800" dirty="0">
                <a:solidFill>
                  <a:schemeClr val="tx1"/>
                </a:solidFill>
                <a:latin typeface="Segoe"/>
                <a:ea typeface="MS PGothic" charset="0"/>
                <a:cs typeface="Segoe"/>
              </a:rPr>
              <a:t>Tenemos capacidad de adaptación y de respuesta creativa para actuar con innovación y calidad.</a:t>
            </a:r>
          </a:p>
        </p:txBody>
      </p:sp>
      <p:sp>
        <p:nvSpPr>
          <p:cNvPr id="28" name="26 Rectángulo"/>
          <p:cNvSpPr/>
          <p:nvPr userDrawn="1"/>
        </p:nvSpPr>
        <p:spPr>
          <a:xfrm>
            <a:off x="5503863" y="2970213"/>
            <a:ext cx="2843213" cy="719137"/>
          </a:xfrm>
          <a:prstGeom prst="rect">
            <a:avLst/>
          </a:prstGeom>
          <a:solidFill>
            <a:srgbClr val="E1FBC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s-ES" sz="800" dirty="0">
                <a:solidFill>
                  <a:schemeClr val="tx1"/>
                </a:solidFill>
                <a:latin typeface="Segoe"/>
                <a:ea typeface="MS PGothic" charset="0"/>
                <a:cs typeface="Segoe"/>
              </a:rPr>
              <a:t>Todas nuestras actuaciones garantizan y promueven el derecho a la participación de las niñas, niños y adolescentes, y de quienes les acompañan, para el ejercicio pleno de su ciudadanía. Asimismo promovemos una cultura participativa en nuestra organización. </a:t>
            </a:r>
          </a:p>
        </p:txBody>
      </p:sp>
    </p:spTree>
    <p:extLst>
      <p:ext uri="{BB962C8B-B14F-4D97-AF65-F5344CB8AC3E}">
        <p14:creationId xmlns:p14="http://schemas.microsoft.com/office/powerpoint/2010/main" val="127114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slide(fromBottom)">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slide(fromBottom)">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fade">
                                      <p:cBhvr>
                                        <p:cTn id="30" dur="500"/>
                                        <p:tgtEl>
                                          <p:spTgt spid="12"/>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p:tgtEl>
                                          <p:spTgt spid="13"/>
                                        </p:tgtEl>
                                        <p:attrNameLst>
                                          <p:attrName>ppt_y</p:attrName>
                                        </p:attrNameLst>
                                      </p:cBhvr>
                                      <p:tavLst>
                                        <p:tav tm="0">
                                          <p:val>
                                            <p:strVal val="#ppt_y+#ppt_h*1.125000"/>
                                          </p:val>
                                        </p:tav>
                                        <p:tav tm="100000">
                                          <p:val>
                                            <p:strVal val="#ppt_y"/>
                                          </p:val>
                                        </p:tav>
                                      </p:tavLst>
                                    </p:anim>
                                    <p:animEffect transition="in" filter="wipe(up)">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2" presetClass="entr" presetSubtype="4" fill="hold" grpId="0" nodeType="clickEffect">
                                  <p:stCondLst>
                                    <p:cond delay="0"/>
                                  </p:stCondLst>
                                  <p:childTnLst>
                                    <p:set>
                                      <p:cBhvr>
                                        <p:cTn id="64" dur="1" fill="hold">
                                          <p:stCondLst>
                                            <p:cond delay="0"/>
                                          </p:stCondLst>
                                        </p:cTn>
                                        <p:tgtEl>
                                          <p:spTgt spid="14"/>
                                        </p:tgtEl>
                                        <p:attrNameLst>
                                          <p:attrName>style.visibility</p:attrName>
                                        </p:attrNameLst>
                                      </p:cBhvr>
                                      <p:to>
                                        <p:strVal val="visible"/>
                                      </p:to>
                                    </p:set>
                                    <p:anim calcmode="lin" valueType="num">
                                      <p:cBhvr additive="base">
                                        <p:cTn id="65" dur="500"/>
                                        <p:tgtEl>
                                          <p:spTgt spid="14"/>
                                        </p:tgtEl>
                                        <p:attrNameLst>
                                          <p:attrName>ppt_y</p:attrName>
                                        </p:attrNameLst>
                                      </p:cBhvr>
                                      <p:tavLst>
                                        <p:tav tm="0">
                                          <p:val>
                                            <p:strVal val="#ppt_y+#ppt_h*1.125000"/>
                                          </p:val>
                                        </p:tav>
                                        <p:tav tm="100000">
                                          <p:val>
                                            <p:strVal val="#ppt_y"/>
                                          </p:val>
                                        </p:tav>
                                      </p:tavLst>
                                    </p:anim>
                                    <p:animEffect transition="in" filter="wipe(up)">
                                      <p:cBhvr>
                                        <p:cTn id="66" dur="500"/>
                                        <p:tgtEl>
                                          <p:spTgt spid="14"/>
                                        </p:tgtEl>
                                      </p:cBhvr>
                                    </p:animEffec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8"/>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26"/>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animBg="1"/>
      <p:bldP spid="9" grpId="0" animBg="1"/>
      <p:bldP spid="10" grpId="0"/>
      <p:bldP spid="11" grpId="0" animBg="1"/>
      <p:bldP spid="12" grpId="0"/>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a:xfrm>
            <a:off x="971550" y="2060846"/>
            <a:ext cx="7416874" cy="4105003"/>
          </a:xfrm>
          <a:prstGeom prst="rect">
            <a:avLst/>
          </a:prstGeom>
        </p:spPr>
        <p:txBody>
          <a:bodyPr vert="horz"/>
          <a:lstStyle>
            <a:lvl1pPr marL="0" indent="0">
              <a:buNone/>
              <a:defRPr>
                <a:solidFill>
                  <a:srgbClr val="1686A7"/>
                </a:solidFill>
                <a:latin typeface="Segoe"/>
                <a:cs typeface="Segoe"/>
              </a:defRPr>
            </a:lvl1pPr>
            <a:lvl2pPr>
              <a:defRPr>
                <a:solidFill>
                  <a:srgbClr val="1686A7"/>
                </a:solidFill>
                <a:latin typeface="Segoe"/>
                <a:cs typeface="Segoe"/>
              </a:defRPr>
            </a:lvl2pPr>
            <a:lvl3pPr>
              <a:defRPr>
                <a:solidFill>
                  <a:srgbClr val="339900"/>
                </a:solidFill>
                <a:latin typeface="Segoe"/>
                <a:cs typeface="Segoe"/>
              </a:defRPr>
            </a:lvl3pPr>
            <a:lvl4pPr>
              <a:defRPr>
                <a:solidFill>
                  <a:srgbClr val="6BBE39"/>
                </a:solidFill>
                <a:latin typeface="Segoe"/>
                <a:cs typeface="Segoe"/>
              </a:defRPr>
            </a:lvl4pPr>
            <a:lvl5pPr>
              <a:defRPr>
                <a:solidFill>
                  <a:schemeClr val="accent5">
                    <a:lumMod val="75000"/>
                  </a:schemeClr>
                </a:solidFill>
                <a:latin typeface="Segoe"/>
                <a:cs typeface="Segoe"/>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Marcador de texto 7"/>
          <p:cNvSpPr>
            <a:spLocks noGrp="1"/>
          </p:cNvSpPr>
          <p:nvPr>
            <p:ph type="body" sz="quarter" idx="11"/>
          </p:nvPr>
        </p:nvSpPr>
        <p:spPr>
          <a:xfrm>
            <a:off x="971550" y="1196751"/>
            <a:ext cx="7416874" cy="720081"/>
          </a:xfrm>
          <a:prstGeom prst="rect">
            <a:avLst/>
          </a:prstGeom>
        </p:spPr>
        <p:txBody>
          <a:bodyPr vert="horz"/>
          <a:lstStyle>
            <a:lvl1pPr marL="0" indent="0" algn="l">
              <a:buNone/>
              <a:defRPr sz="2400" b="1">
                <a:solidFill>
                  <a:srgbClr val="6BBE39"/>
                </a:solidFill>
                <a:latin typeface="Segoe"/>
                <a:cs typeface="Segoe"/>
              </a:defRPr>
            </a:lvl1pPr>
          </a:lstStyle>
          <a:p>
            <a:pPr lvl="0"/>
            <a:r>
              <a:rPr lang="es-ES"/>
              <a:t>Editar el estilo de texto del patrón</a:t>
            </a:r>
          </a:p>
        </p:txBody>
      </p:sp>
      <p:sp>
        <p:nvSpPr>
          <p:cNvPr id="8" name="Título 1"/>
          <p:cNvSpPr>
            <a:spLocks noGrp="1"/>
          </p:cNvSpPr>
          <p:nvPr>
            <p:ph type="title"/>
          </p:nvPr>
        </p:nvSpPr>
        <p:spPr>
          <a:xfrm>
            <a:off x="457200" y="274638"/>
            <a:ext cx="8229600" cy="706090"/>
          </a:xfrm>
          <a:prstGeom prst="rect">
            <a:avLst/>
          </a:prstGeom>
        </p:spPr>
        <p:txBody>
          <a:bodyPr/>
          <a:lstStyle>
            <a:lvl1pPr>
              <a:defRPr sz="1600" b="1">
                <a:solidFill>
                  <a:srgbClr val="E4FFC9"/>
                </a:solidFill>
                <a:latin typeface="Segoe"/>
                <a:cs typeface="Segoe"/>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28190112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to texto">
    <p:spTree>
      <p:nvGrpSpPr>
        <p:cNvPr id="1" name=""/>
        <p:cNvGrpSpPr/>
        <p:nvPr/>
      </p:nvGrpSpPr>
      <p:grpSpPr>
        <a:xfrm>
          <a:off x="0" y="0"/>
          <a:ext cx="0" cy="0"/>
          <a:chOff x="0" y="0"/>
          <a:chExt cx="0" cy="0"/>
        </a:xfrm>
      </p:grpSpPr>
      <p:sp>
        <p:nvSpPr>
          <p:cNvPr id="9" name="Marcador de posición de imagen 8"/>
          <p:cNvSpPr>
            <a:spLocks noGrp="1"/>
          </p:cNvSpPr>
          <p:nvPr>
            <p:ph type="pic" sz="quarter" idx="10"/>
          </p:nvPr>
        </p:nvSpPr>
        <p:spPr>
          <a:xfrm>
            <a:off x="971550" y="1148795"/>
            <a:ext cx="7344866" cy="3216829"/>
          </a:xfrm>
          <a:prstGeom prst="rect">
            <a:avLst/>
          </a:prstGeom>
        </p:spPr>
        <p:txBody>
          <a:bodyPr vert="horz"/>
          <a:lstStyle>
            <a:lvl1pPr>
              <a:defRPr>
                <a:latin typeface="Segoe" charset="0"/>
                <a:ea typeface="Segoe" charset="0"/>
                <a:cs typeface="Segoe" charset="0"/>
              </a:defRPr>
            </a:lvl1pPr>
          </a:lstStyle>
          <a:p>
            <a:r>
              <a:rPr lang="es-ES" dirty="0"/>
              <a:t>Haga clic en el icono para agregar una imagen</a:t>
            </a:r>
          </a:p>
        </p:txBody>
      </p:sp>
      <p:sp>
        <p:nvSpPr>
          <p:cNvPr id="11" name="Marcador de texto 10"/>
          <p:cNvSpPr>
            <a:spLocks noGrp="1"/>
          </p:cNvSpPr>
          <p:nvPr>
            <p:ph type="body" sz="quarter" idx="11"/>
          </p:nvPr>
        </p:nvSpPr>
        <p:spPr>
          <a:xfrm>
            <a:off x="971550" y="4652963"/>
            <a:ext cx="7344865" cy="1512887"/>
          </a:xfrm>
          <a:prstGeom prst="rect">
            <a:avLst/>
          </a:prstGeom>
        </p:spPr>
        <p:txBody>
          <a:bodyPr vert="horz"/>
          <a:lstStyle>
            <a:lvl1pPr>
              <a:defRPr sz="1800">
                <a:latin typeface="Segoe"/>
                <a:cs typeface="Segoe"/>
              </a:defRPr>
            </a:lvl1pPr>
            <a:lvl2pPr>
              <a:defRPr sz="1800">
                <a:latin typeface="Segoe"/>
                <a:cs typeface="Segoe"/>
              </a:defRPr>
            </a:lvl2pPr>
            <a:lvl3pPr>
              <a:defRPr sz="1800">
                <a:latin typeface="Segoe"/>
                <a:cs typeface="Segoe"/>
              </a:defRPr>
            </a:lvl3pPr>
            <a:lvl4pPr>
              <a:defRPr sz="1800">
                <a:latin typeface="Segoe"/>
                <a:cs typeface="Segoe"/>
              </a:defRPr>
            </a:lvl4pPr>
            <a:lvl5pPr>
              <a:defRPr sz="1800">
                <a:latin typeface="Segoe"/>
                <a:cs typeface="Segoe"/>
              </a:defRPr>
            </a:lvl5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ES" dirty="0"/>
          </a:p>
        </p:txBody>
      </p:sp>
      <p:sp>
        <p:nvSpPr>
          <p:cNvPr id="5" name="Título 1"/>
          <p:cNvSpPr>
            <a:spLocks noGrp="1"/>
          </p:cNvSpPr>
          <p:nvPr>
            <p:ph type="title"/>
          </p:nvPr>
        </p:nvSpPr>
        <p:spPr>
          <a:xfrm>
            <a:off x="457200" y="274638"/>
            <a:ext cx="8229600" cy="706090"/>
          </a:xfrm>
          <a:prstGeom prst="rect">
            <a:avLst/>
          </a:prstGeom>
        </p:spPr>
        <p:txBody>
          <a:bodyPr/>
          <a:lstStyle>
            <a:lvl1pPr>
              <a:defRPr sz="1600" b="1">
                <a:solidFill>
                  <a:srgbClr val="E4FFC9"/>
                </a:solidFill>
                <a:latin typeface="Segoe"/>
                <a:cs typeface="Segoe"/>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3407958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abla">
    <p:spTree>
      <p:nvGrpSpPr>
        <p:cNvPr id="1" name=""/>
        <p:cNvGrpSpPr/>
        <p:nvPr/>
      </p:nvGrpSpPr>
      <p:grpSpPr>
        <a:xfrm>
          <a:off x="0" y="0"/>
          <a:ext cx="0" cy="0"/>
          <a:chOff x="0" y="0"/>
          <a:chExt cx="0" cy="0"/>
        </a:xfrm>
      </p:grpSpPr>
      <p:sp>
        <p:nvSpPr>
          <p:cNvPr id="5" name="Marcador de tabla 4"/>
          <p:cNvSpPr>
            <a:spLocks noGrp="1"/>
          </p:cNvSpPr>
          <p:nvPr>
            <p:ph type="tbl" sz="quarter" idx="10"/>
          </p:nvPr>
        </p:nvSpPr>
        <p:spPr>
          <a:xfrm>
            <a:off x="971550" y="2098292"/>
            <a:ext cx="7345363" cy="3851658"/>
          </a:xfrm>
          <a:prstGeom prst="rect">
            <a:avLst/>
          </a:prstGeom>
        </p:spPr>
        <p:txBody>
          <a:bodyPr vert="horz"/>
          <a:lstStyle>
            <a:lvl1pPr>
              <a:defRPr sz="1800">
                <a:latin typeface="Segoe"/>
                <a:cs typeface="Segoe"/>
              </a:defRPr>
            </a:lvl1pPr>
          </a:lstStyle>
          <a:p>
            <a:r>
              <a:rPr lang="es-ES" dirty="0"/>
              <a:t>Haga clic en el icono para agregar una tabla</a:t>
            </a:r>
          </a:p>
        </p:txBody>
      </p:sp>
      <p:sp>
        <p:nvSpPr>
          <p:cNvPr id="6" name="Marcador de texto 7"/>
          <p:cNvSpPr>
            <a:spLocks noGrp="1"/>
          </p:cNvSpPr>
          <p:nvPr>
            <p:ph type="body" sz="quarter" idx="11"/>
          </p:nvPr>
        </p:nvSpPr>
        <p:spPr>
          <a:xfrm>
            <a:off x="971549" y="1196751"/>
            <a:ext cx="7345363" cy="720081"/>
          </a:xfrm>
          <a:prstGeom prst="rect">
            <a:avLst/>
          </a:prstGeom>
        </p:spPr>
        <p:txBody>
          <a:bodyPr vert="horz"/>
          <a:lstStyle>
            <a:lvl1pPr marL="0" indent="0" algn="l">
              <a:buNone/>
              <a:defRPr sz="2400" b="1">
                <a:solidFill>
                  <a:srgbClr val="6BBE39"/>
                </a:solidFill>
                <a:latin typeface="Segoe"/>
                <a:cs typeface="Segoe"/>
              </a:defRPr>
            </a:lvl1pPr>
          </a:lstStyle>
          <a:p>
            <a:pPr lvl="0"/>
            <a:r>
              <a:rPr lang="es-ES"/>
              <a:t>Editar el estilo de texto del patrón</a:t>
            </a:r>
          </a:p>
        </p:txBody>
      </p:sp>
      <p:sp>
        <p:nvSpPr>
          <p:cNvPr id="7" name="Título 1"/>
          <p:cNvSpPr>
            <a:spLocks noGrp="1"/>
          </p:cNvSpPr>
          <p:nvPr>
            <p:ph type="title"/>
          </p:nvPr>
        </p:nvSpPr>
        <p:spPr>
          <a:xfrm>
            <a:off x="457200" y="274638"/>
            <a:ext cx="8229600" cy="706090"/>
          </a:xfrm>
          <a:prstGeom prst="rect">
            <a:avLst/>
          </a:prstGeom>
        </p:spPr>
        <p:txBody>
          <a:bodyPr/>
          <a:lstStyle>
            <a:lvl1pPr>
              <a:defRPr sz="1600" b="1">
                <a:solidFill>
                  <a:srgbClr val="E4FFC9"/>
                </a:solidFill>
                <a:latin typeface="Segoe"/>
                <a:cs typeface="Segoe"/>
              </a:defRPr>
            </a:lvl1pPr>
          </a:lstStyle>
          <a:p>
            <a:r>
              <a:rPr lang="es-ES"/>
              <a:t>Haga clic para modificar el estilo de título del patrón</a:t>
            </a:r>
            <a:endParaRPr lang="es-ES" dirty="0"/>
          </a:p>
        </p:txBody>
      </p:sp>
    </p:spTree>
    <p:extLst>
      <p:ext uri="{BB962C8B-B14F-4D97-AF65-F5344CB8AC3E}">
        <p14:creationId xmlns:p14="http://schemas.microsoft.com/office/powerpoint/2010/main" val="4403805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oble imagen">
    <p:spTree>
      <p:nvGrpSpPr>
        <p:cNvPr id="1" name=""/>
        <p:cNvGrpSpPr/>
        <p:nvPr/>
      </p:nvGrpSpPr>
      <p:grpSpPr>
        <a:xfrm>
          <a:off x="0" y="0"/>
          <a:ext cx="0" cy="0"/>
          <a:chOff x="0" y="0"/>
          <a:chExt cx="0" cy="0"/>
        </a:xfrm>
      </p:grpSpPr>
      <p:sp>
        <p:nvSpPr>
          <p:cNvPr id="2" name="Título 1"/>
          <p:cNvSpPr>
            <a:spLocks noGrp="1"/>
          </p:cNvSpPr>
          <p:nvPr>
            <p:ph type="title"/>
          </p:nvPr>
        </p:nvSpPr>
        <p:spPr>
          <a:xfrm>
            <a:off x="971550" y="4869159"/>
            <a:ext cx="3384426" cy="1225253"/>
          </a:xfrm>
          <a:prstGeom prst="rect">
            <a:avLst/>
          </a:prstGeom>
        </p:spPr>
        <p:txBody>
          <a:bodyPr vert="horz"/>
          <a:lstStyle>
            <a:lvl1pPr>
              <a:defRPr sz="1800">
                <a:latin typeface="Segoe"/>
                <a:cs typeface="Segoe"/>
              </a:defRPr>
            </a:lvl1pPr>
          </a:lstStyle>
          <a:p>
            <a:r>
              <a:rPr lang="es-ES"/>
              <a:t>Haga clic para modificar el estilo de título del patrón</a:t>
            </a:r>
            <a:endParaRPr lang="es-ES" dirty="0"/>
          </a:p>
        </p:txBody>
      </p:sp>
      <p:sp>
        <p:nvSpPr>
          <p:cNvPr id="9" name="Marcador de posición de imagen 8"/>
          <p:cNvSpPr>
            <a:spLocks noGrp="1"/>
          </p:cNvSpPr>
          <p:nvPr>
            <p:ph type="pic" sz="quarter" idx="12"/>
          </p:nvPr>
        </p:nvSpPr>
        <p:spPr>
          <a:xfrm>
            <a:off x="971550" y="2132136"/>
            <a:ext cx="3384426" cy="2592264"/>
          </a:xfrm>
          <a:prstGeom prst="rect">
            <a:avLst/>
          </a:prstGeom>
        </p:spPr>
        <p:txBody>
          <a:bodyPr vert="horz"/>
          <a:lstStyle>
            <a:lvl1pPr>
              <a:defRPr sz="2800">
                <a:latin typeface="Segoe" charset="0"/>
                <a:ea typeface="Segoe" charset="0"/>
                <a:cs typeface="Segoe" charset="0"/>
              </a:defRPr>
            </a:lvl1pPr>
          </a:lstStyle>
          <a:p>
            <a:r>
              <a:rPr lang="es-ES" dirty="0"/>
              <a:t>Haga clic en el icono para agregar una imagen</a:t>
            </a:r>
          </a:p>
        </p:txBody>
      </p:sp>
      <p:sp>
        <p:nvSpPr>
          <p:cNvPr id="13" name="Marcador de posición de imagen 8"/>
          <p:cNvSpPr>
            <a:spLocks noGrp="1"/>
          </p:cNvSpPr>
          <p:nvPr>
            <p:ph type="pic" sz="quarter" idx="13"/>
          </p:nvPr>
        </p:nvSpPr>
        <p:spPr>
          <a:xfrm>
            <a:off x="4932040" y="2132136"/>
            <a:ext cx="3384426" cy="2592264"/>
          </a:xfrm>
          <a:prstGeom prst="rect">
            <a:avLst/>
          </a:prstGeom>
        </p:spPr>
        <p:txBody>
          <a:bodyPr vert="horz"/>
          <a:lstStyle>
            <a:lvl1pPr>
              <a:defRPr sz="2800">
                <a:latin typeface="Segoe" charset="0"/>
                <a:ea typeface="Segoe" charset="0"/>
                <a:cs typeface="Segoe" charset="0"/>
              </a:defRPr>
            </a:lvl1pPr>
          </a:lstStyle>
          <a:p>
            <a:r>
              <a:rPr lang="es-ES" dirty="0"/>
              <a:t>Haga clic en el icono para agregar una imagen</a:t>
            </a:r>
          </a:p>
        </p:txBody>
      </p:sp>
      <p:sp>
        <p:nvSpPr>
          <p:cNvPr id="16" name="Marcador de texto 15"/>
          <p:cNvSpPr>
            <a:spLocks noGrp="1"/>
          </p:cNvSpPr>
          <p:nvPr>
            <p:ph type="body" sz="quarter" idx="14" hasCustomPrompt="1"/>
          </p:nvPr>
        </p:nvSpPr>
        <p:spPr>
          <a:xfrm>
            <a:off x="4932363" y="4868863"/>
            <a:ext cx="3384550" cy="1225550"/>
          </a:xfrm>
          <a:prstGeom prst="rect">
            <a:avLst/>
          </a:prstGeom>
        </p:spPr>
        <p:txBody>
          <a:bodyPr vert="horz"/>
          <a:lstStyle>
            <a:lvl1pPr marL="0" indent="0" algn="ctr">
              <a:buNone/>
              <a:defRPr sz="1800">
                <a:latin typeface="Segoe"/>
                <a:cs typeface="Segoe"/>
              </a:defRPr>
            </a:lvl1pPr>
          </a:lstStyle>
          <a:p>
            <a:pPr lvl="0"/>
            <a:r>
              <a:rPr lang="es-ES_tradnl" dirty="0"/>
              <a:t>Clic para editar título</a:t>
            </a:r>
            <a:endParaRPr lang="es-ES" dirty="0"/>
          </a:p>
        </p:txBody>
      </p:sp>
      <p:sp>
        <p:nvSpPr>
          <p:cNvPr id="8" name="Marcador de texto 7"/>
          <p:cNvSpPr>
            <a:spLocks noGrp="1"/>
          </p:cNvSpPr>
          <p:nvPr>
            <p:ph type="body" sz="quarter" idx="11"/>
          </p:nvPr>
        </p:nvSpPr>
        <p:spPr>
          <a:xfrm>
            <a:off x="971550" y="1196751"/>
            <a:ext cx="7344916" cy="720081"/>
          </a:xfrm>
          <a:prstGeom prst="rect">
            <a:avLst/>
          </a:prstGeom>
        </p:spPr>
        <p:txBody>
          <a:bodyPr vert="horz"/>
          <a:lstStyle>
            <a:lvl1pPr marL="0" indent="0" algn="l">
              <a:buNone/>
              <a:defRPr sz="2400" b="1">
                <a:solidFill>
                  <a:srgbClr val="6BBE39"/>
                </a:solidFill>
                <a:latin typeface="Segoe"/>
                <a:cs typeface="Segoe"/>
              </a:defRPr>
            </a:lvl1pPr>
          </a:lstStyle>
          <a:p>
            <a:pPr lvl="0"/>
            <a:r>
              <a:rPr lang="es-ES"/>
              <a:t>Editar el estilo de texto del patrón</a:t>
            </a:r>
          </a:p>
        </p:txBody>
      </p:sp>
      <p:sp>
        <p:nvSpPr>
          <p:cNvPr id="10" name="Título 1"/>
          <p:cNvSpPr txBox="1">
            <a:spLocks/>
          </p:cNvSpPr>
          <p:nvPr userDrawn="1"/>
        </p:nvSpPr>
        <p:spPr>
          <a:xfrm>
            <a:off x="457200" y="274638"/>
            <a:ext cx="8229600" cy="706090"/>
          </a:xfrm>
          <a:prstGeom prst="rect">
            <a:avLst/>
          </a:prstGeom>
        </p:spPr>
        <p:txBody>
          <a:bodyPr/>
          <a:lstStyle>
            <a:lvl1pPr algn="ctr" defTabSz="457200" rtl="0" eaLnBrk="1" fontAlgn="base" hangingPunct="1">
              <a:spcBef>
                <a:spcPct val="0"/>
              </a:spcBef>
              <a:spcAft>
                <a:spcPct val="0"/>
              </a:spcAft>
              <a:defRPr sz="1600" b="1" kern="1200">
                <a:solidFill>
                  <a:srgbClr val="E4FFC9"/>
                </a:solidFill>
                <a:latin typeface="Segoe"/>
                <a:ea typeface="MS PGothic" pitchFamily="34" charset="-128"/>
                <a:cs typeface="Segoe"/>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a:lstStyle>
          <a:p>
            <a:r>
              <a:rPr lang="es-ES" dirty="0"/>
              <a:t>Clic para editar título</a:t>
            </a:r>
          </a:p>
        </p:txBody>
      </p:sp>
    </p:spTree>
    <p:extLst>
      <p:ext uri="{BB962C8B-B14F-4D97-AF65-F5344CB8AC3E}">
        <p14:creationId xmlns:p14="http://schemas.microsoft.com/office/powerpoint/2010/main" val="1582788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www.educo.org" TargetMode="Externa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Imagen 12" descr="logo-generico-educo.png">
            <a:hlinkClick r:id="rId11"/>
          </p:cNvPr>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 name="Entrada manual 2"/>
          <p:cNvSpPr/>
          <p:nvPr userDrawn="1"/>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effectLst/>
            </a:endParaRPr>
          </a:p>
        </p:txBody>
      </p:sp>
    </p:spTree>
  </p:cSld>
  <p:clrMap bg1="lt1" tx1="dk1" bg2="lt2" tx2="dk2" accent1="accent1" accent2="accent2" accent3="accent3" accent4="accent4" accent5="accent5" accent6="accent6" hlink="hlink" folHlink="folHlink"/>
  <p:sldLayoutIdLst>
    <p:sldLayoutId id="2147483672" r:id="rId1"/>
    <p:sldLayoutId id="2147483649" r:id="rId2"/>
    <p:sldLayoutId id="2147483655" r:id="rId3"/>
    <p:sldLayoutId id="2147483675" r:id="rId4"/>
    <p:sldLayoutId id="2147483652" r:id="rId5"/>
    <p:sldLayoutId id="2147483653" r:id="rId6"/>
    <p:sldLayoutId id="2147483650" r:id="rId7"/>
    <p:sldLayoutId id="2147483654" r:id="rId8"/>
    <p:sldLayoutId id="2147483674" r:id="rId9"/>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MS PGothic"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MS PGothic"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S PGothic" pitchFamily="34" charset="-128"/>
          <a:cs typeface="MS PGothic"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S PGothic" pitchFamily="34" charset="-128"/>
          <a:cs typeface="MS PGothic" charset="0"/>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1130482"/>
      </p:ext>
    </p:extLst>
  </p:cSld>
  <p:clrMap bg1="lt1" tx1="dk1" bg2="lt2" tx2="dk2" accent1="accent1" accent2="accent2" accent3="accent3" accent4="accent4" accent5="accent5" accent6="accent6" hlink="hlink" folHlink="folHlink"/>
  <p:sldLayoutIdLst>
    <p:sldLayoutId id="2147483670" r:id="rId1"/>
    <p:sldLayoutId id="2147483673" r:id="rId2"/>
    <p:sldLayoutId id="2147483676"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 Id="rId5" Type="http://schemas.openxmlformats.org/officeDocument/2006/relationships/chart" Target="../charts/chart8.xml"/><Relationship Id="rId4" Type="http://schemas.openxmlformats.org/officeDocument/2006/relationships/chart" Target="../charts/char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hyperlink" Target="http://www.educo.org/" TargetMode="External"/><Relationship Id="rId7" Type="http://schemas.openxmlformats.org/officeDocument/2006/relationships/package" Target="../embeddings/Microsoft_Excel_Worksheet1.xlsx"/><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package" Target="../embeddings/Microsoft_Excel_Worksheet.xlsx"/><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 Id="rId5" Type="http://schemas.openxmlformats.org/officeDocument/2006/relationships/chart" Target="../charts/chart14.xml"/><Relationship Id="rId4" Type="http://schemas.openxmlformats.org/officeDocument/2006/relationships/chart" Target="../charts/char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 Id="rId5" Type="http://schemas.openxmlformats.org/officeDocument/2006/relationships/chart" Target="../charts/chart16.xml"/><Relationship Id="rId4" Type="http://schemas.openxmlformats.org/officeDocument/2006/relationships/chart" Target="../charts/char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slide" Target="slide31.xml"/><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educo.org/" TargetMode="External"/><Relationship Id="rId1" Type="http://schemas.openxmlformats.org/officeDocument/2006/relationships/slideLayout" Target="../slideLayouts/slideLayout12.xml"/><Relationship Id="rId5" Type="http://schemas.openxmlformats.org/officeDocument/2006/relationships/chart" Target="../charts/chart4.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hyperlink" Target="http://www.educo.org/" TargetMode="External"/><Relationship Id="rId2" Type="http://schemas.openxmlformats.org/officeDocument/2006/relationships/chart" Target="../charts/chart5.xml"/><Relationship Id="rId1" Type="http://schemas.openxmlformats.org/officeDocument/2006/relationships/slideLayout" Target="../slideLayouts/slideLayout12.xml"/><Relationship Id="rId6" Type="http://schemas.openxmlformats.org/officeDocument/2006/relationships/chart" Target="../charts/chart6.xml"/><Relationship Id="rId5" Type="http://schemas.openxmlformats.org/officeDocument/2006/relationships/image" Target="../media/image4.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ntrada manual 6"/>
          <p:cNvSpPr/>
          <p:nvPr/>
        </p:nvSpPr>
        <p:spPr>
          <a:xfrm rot="10800000">
            <a:off x="-108520" y="-31204"/>
            <a:ext cx="9397999" cy="5661248"/>
          </a:xfrm>
          <a:prstGeom prst="flowChartManualInput">
            <a:avLst/>
          </a:prstGeom>
          <a:gradFill flip="none" rotWithShape="1">
            <a:gsLst>
              <a:gs pos="0">
                <a:srgbClr val="2B5999"/>
              </a:gs>
              <a:gs pos="100000">
                <a:srgbClr val="339900"/>
              </a:gs>
            </a:gsLst>
            <a:lin ang="18240000" scaled="0"/>
            <a:tileRect/>
          </a:gradFill>
          <a:ln>
            <a:noFill/>
          </a:ln>
          <a:effectLst>
            <a:glow>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4340" name="CuadroTexto 4"/>
          <p:cNvSpPr txBox="1">
            <a:spLocks noChangeArrowheads="1"/>
          </p:cNvSpPr>
          <p:nvPr/>
        </p:nvSpPr>
        <p:spPr bwMode="auto">
          <a:xfrm>
            <a:off x="-108520" y="2455863"/>
            <a:ext cx="9398000" cy="18158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algn="ctr" eaLnBrk="1" hangingPunct="1"/>
            <a:r>
              <a:rPr lang="en-US" sz="4800" b="1" dirty="0">
                <a:solidFill>
                  <a:srgbClr val="A7EA89"/>
                </a:solidFill>
                <a:latin typeface="Segoe" charset="0"/>
                <a:ea typeface="MS PGothic" charset="0"/>
                <a:cs typeface="MS PGothic" charset="0"/>
              </a:rPr>
              <a:t>Telemarketing:</a:t>
            </a:r>
          </a:p>
          <a:p>
            <a:pPr algn="ctr" eaLnBrk="1" hangingPunct="1"/>
            <a:r>
              <a:rPr lang="en-US" sz="3200" b="1" dirty="0">
                <a:solidFill>
                  <a:srgbClr val="A7EA89"/>
                </a:solidFill>
                <a:latin typeface="Segoe" charset="0"/>
                <a:ea typeface="MS PGothic" charset="0"/>
                <a:cs typeface="MS PGothic" charset="0"/>
              </a:rPr>
              <a:t>Managing outsourced and in-house TM programs for donor development</a:t>
            </a:r>
            <a:endParaRPr lang="es-ES" sz="1800" dirty="0">
              <a:solidFill>
                <a:schemeClr val="bg1"/>
              </a:solidFill>
              <a:latin typeface="Segoe Light" charset="0"/>
              <a:ea typeface="MS PGothic" charset="0"/>
              <a:cs typeface="MS PGothic" charset="0"/>
            </a:endParaRPr>
          </a:p>
        </p:txBody>
      </p:sp>
      <p:pic>
        <p:nvPicPr>
          <p:cNvPr id="1434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688806" y="5157788"/>
            <a:ext cx="2159251" cy="1346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211429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 name="CuadroTexto 10"/>
          <p:cNvSpPr txBox="1"/>
          <p:nvPr/>
        </p:nvSpPr>
        <p:spPr>
          <a:xfrm rot="16200000">
            <a:off x="-2839169" y="3593678"/>
            <a:ext cx="6066980" cy="461665"/>
          </a:xfrm>
          <a:prstGeom prst="rect">
            <a:avLst/>
          </a:prstGeom>
          <a:solidFill>
            <a:schemeClr val="accent3">
              <a:lumMod val="60000"/>
              <a:lumOff val="40000"/>
            </a:schemeClr>
          </a:solidFill>
        </p:spPr>
        <p:txBody>
          <a:bodyPr wrap="square" rtlCol="0">
            <a:spAutoFit/>
          </a:bodyPr>
          <a:lstStyle/>
          <a:p>
            <a:pPr algn="ctr"/>
            <a:r>
              <a:rPr lang="es-ES" sz="2400" b="1" dirty="0"/>
              <a:t>EMAILINGS</a:t>
            </a:r>
            <a:endParaRPr lang="es-ES" b="1" dirty="0"/>
          </a:p>
        </p:txBody>
      </p:sp>
      <p:sp>
        <p:nvSpPr>
          <p:cNvPr id="12" name="CuadroTexto 11"/>
          <p:cNvSpPr txBox="1"/>
          <p:nvPr/>
        </p:nvSpPr>
        <p:spPr>
          <a:xfrm>
            <a:off x="518334" y="1009571"/>
            <a:ext cx="5709850" cy="3570208"/>
          </a:xfrm>
          <a:prstGeom prst="rect">
            <a:avLst/>
          </a:prstGeom>
          <a:noFill/>
        </p:spPr>
        <p:txBody>
          <a:bodyPr wrap="square" rtlCol="0">
            <a:spAutoFit/>
          </a:bodyPr>
          <a:lstStyle/>
          <a:p>
            <a:r>
              <a:rPr lang="es-ES" b="1" dirty="0">
                <a:latin typeface="Segoe" panose="020B0502040200020203" pitchFamily="34" charset="0"/>
              </a:rPr>
              <a:t>NEW TAX LAW:</a:t>
            </a:r>
          </a:p>
          <a:p>
            <a:endParaRPr lang="es-ES" sz="1600" dirty="0">
              <a:latin typeface="Segoe" panose="020B0502040200020203" pitchFamily="34" charset="0"/>
            </a:endParaRPr>
          </a:p>
          <a:p>
            <a:r>
              <a:rPr lang="es-ES" sz="1600" dirty="0" err="1">
                <a:latin typeface="Segoe" panose="020B0502040200020203" pitchFamily="34" charset="0"/>
              </a:rPr>
              <a:t>Emailing</a:t>
            </a:r>
            <a:r>
              <a:rPr lang="es-ES" sz="1600" dirty="0">
                <a:latin typeface="Segoe" panose="020B0502040200020203" pitchFamily="34" charset="0"/>
              </a:rPr>
              <a:t> </a:t>
            </a:r>
            <a:r>
              <a:rPr lang="es-ES" sz="1600" dirty="0" err="1">
                <a:latin typeface="Segoe" panose="020B0502040200020203" pitchFamily="34" charset="0"/>
              </a:rPr>
              <a:t>campaign</a:t>
            </a:r>
            <a:r>
              <a:rPr lang="es-ES" sz="1600" dirty="0">
                <a:latin typeface="Segoe" panose="020B0502040200020203" pitchFamily="34" charset="0"/>
              </a:rPr>
              <a:t>: </a:t>
            </a:r>
          </a:p>
          <a:p>
            <a:endParaRPr lang="es-ES" sz="1600" dirty="0">
              <a:latin typeface="Segoe" panose="020B0502040200020203" pitchFamily="34" charset="0"/>
            </a:endParaRPr>
          </a:p>
          <a:p>
            <a:r>
              <a:rPr lang="es-ES" sz="1600" dirty="0">
                <a:latin typeface="Segoe" panose="020B0502040200020203" pitchFamily="34" charset="0"/>
              </a:rPr>
              <a:t>06/05/2016: </a:t>
            </a:r>
            <a:r>
              <a:rPr lang="es-ES" sz="1600" dirty="0" err="1">
                <a:latin typeface="Segoe" panose="020B0502040200020203" pitchFamily="34" charset="0"/>
              </a:rPr>
              <a:t>emailing</a:t>
            </a:r>
            <a:r>
              <a:rPr lang="es-ES" sz="1600" dirty="0">
                <a:latin typeface="Segoe" panose="020B0502040200020203" pitchFamily="34" charset="0"/>
              </a:rPr>
              <a:t> </a:t>
            </a:r>
            <a:r>
              <a:rPr lang="es-ES" sz="1600" dirty="0" err="1">
                <a:latin typeface="Segoe" panose="020B0502040200020203" pitchFamily="34" charset="0"/>
              </a:rPr>
              <a:t>sent</a:t>
            </a:r>
            <a:r>
              <a:rPr lang="es-ES" sz="1600" dirty="0">
                <a:latin typeface="Segoe" panose="020B0502040200020203" pitchFamily="34" charset="0"/>
              </a:rPr>
              <a:t> to 58,000 leads and </a:t>
            </a:r>
            <a:r>
              <a:rPr lang="es-ES" sz="1600" dirty="0" err="1">
                <a:latin typeface="Segoe" panose="020B0502040200020203" pitchFamily="34" charset="0"/>
              </a:rPr>
              <a:t>donors</a:t>
            </a:r>
            <a:r>
              <a:rPr lang="es-ES" sz="1600" dirty="0">
                <a:latin typeface="Segoe" panose="020B0502040200020203" pitchFamily="34" charset="0"/>
              </a:rPr>
              <a:t> </a:t>
            </a:r>
            <a:r>
              <a:rPr lang="es-ES" sz="1600" dirty="0" err="1">
                <a:latin typeface="Segoe" panose="020B0502040200020203" pitchFamily="34" charset="0"/>
              </a:rPr>
              <a:t>with</a:t>
            </a:r>
            <a:r>
              <a:rPr lang="es-ES" sz="1600" dirty="0">
                <a:latin typeface="Segoe" panose="020B0502040200020203" pitchFamily="34" charset="0"/>
              </a:rPr>
              <a:t> </a:t>
            </a:r>
            <a:r>
              <a:rPr lang="es-ES" sz="1600" dirty="0" err="1">
                <a:latin typeface="Segoe" panose="020B0502040200020203" pitchFamily="34" charset="0"/>
              </a:rPr>
              <a:t>subject</a:t>
            </a:r>
            <a:r>
              <a:rPr lang="es-ES" sz="1600" dirty="0">
                <a:latin typeface="Segoe" panose="020B0502040200020203" pitchFamily="34" charset="0"/>
              </a:rPr>
              <a:t> “Do </a:t>
            </a:r>
            <a:r>
              <a:rPr lang="es-ES" sz="1600" dirty="0" err="1">
                <a:latin typeface="Segoe" panose="020B0502040200020203" pitchFamily="34" charset="0"/>
              </a:rPr>
              <a:t>not</a:t>
            </a:r>
            <a:r>
              <a:rPr lang="es-ES" sz="1600" dirty="0">
                <a:latin typeface="Segoe" panose="020B0502040200020203" pitchFamily="34" charset="0"/>
              </a:rPr>
              <a:t> </a:t>
            </a:r>
            <a:r>
              <a:rPr lang="es-ES" sz="1600" dirty="0" err="1">
                <a:latin typeface="Segoe" panose="020B0502040200020203" pitchFamily="34" charset="0"/>
              </a:rPr>
              <a:t>pay</a:t>
            </a:r>
            <a:r>
              <a:rPr lang="es-ES" sz="1600" dirty="0">
                <a:latin typeface="Segoe" panose="020B0502040200020203" pitchFamily="34" charset="0"/>
              </a:rPr>
              <a:t> </a:t>
            </a:r>
            <a:r>
              <a:rPr lang="es-ES" sz="1600" dirty="0" err="1">
                <a:latin typeface="Segoe" panose="020B0502040200020203" pitchFamily="34" charset="0"/>
              </a:rPr>
              <a:t>taxes</a:t>
            </a:r>
            <a:r>
              <a:rPr lang="es-ES" sz="1600" dirty="0">
                <a:latin typeface="Segoe" panose="020B0502040200020203" pitchFamily="34" charset="0"/>
              </a:rPr>
              <a:t>”</a:t>
            </a:r>
          </a:p>
          <a:p>
            <a:pPr marL="285750" indent="-285750">
              <a:buFont typeface="Wingdings" panose="05000000000000000000" pitchFamily="2" charset="2"/>
              <a:buChar char="à"/>
            </a:pPr>
            <a:r>
              <a:rPr lang="es-ES" sz="1600" dirty="0" err="1">
                <a:latin typeface="Segoe" panose="020B0502040200020203" pitchFamily="34" charset="0"/>
                <a:sym typeface="Wingdings" panose="05000000000000000000" pitchFamily="2" charset="2"/>
              </a:rPr>
              <a:t>Landing</a:t>
            </a:r>
            <a:r>
              <a:rPr lang="es-ES" sz="1600" dirty="0">
                <a:latin typeface="Segoe" panose="020B0502040200020203" pitchFamily="34" charset="0"/>
                <a:sym typeface="Wingdings" panose="05000000000000000000" pitchFamily="2" charset="2"/>
              </a:rPr>
              <a:t> page </a:t>
            </a:r>
            <a:r>
              <a:rPr lang="es-ES" sz="1600" dirty="0" err="1">
                <a:latin typeface="Segoe" panose="020B0502040200020203" pitchFamily="34" charset="0"/>
                <a:sym typeface="Wingdings" panose="05000000000000000000" pitchFamily="2" charset="2"/>
              </a:rPr>
              <a:t>tax</a:t>
            </a:r>
            <a:r>
              <a:rPr lang="es-ES" sz="1600" dirty="0">
                <a:latin typeface="Segoe" panose="020B0502040200020203" pitchFamily="34" charset="0"/>
                <a:sym typeface="Wingdings" panose="05000000000000000000" pitchFamily="2" charset="2"/>
              </a:rPr>
              <a:t> </a:t>
            </a:r>
            <a:r>
              <a:rPr lang="es-ES" sz="1600" dirty="0" err="1">
                <a:latin typeface="Segoe" panose="020B0502040200020203" pitchFamily="34" charset="0"/>
                <a:sym typeface="Wingdings" panose="05000000000000000000" pitchFamily="2" charset="2"/>
              </a:rPr>
              <a:t>reduction</a:t>
            </a:r>
            <a:r>
              <a:rPr lang="es-ES" sz="1600" dirty="0">
                <a:latin typeface="Segoe" panose="020B0502040200020203" pitchFamily="34" charset="0"/>
                <a:sym typeface="Wingdings" panose="05000000000000000000" pitchFamily="2" charset="2"/>
              </a:rPr>
              <a:t> </a:t>
            </a:r>
            <a:r>
              <a:rPr lang="es-ES" sz="1600" dirty="0" err="1">
                <a:latin typeface="Segoe" panose="020B0502040200020203" pitchFamily="34" charset="0"/>
                <a:sym typeface="Wingdings" panose="05000000000000000000" pitchFamily="2" charset="2"/>
              </a:rPr>
              <a:t>simulator</a:t>
            </a:r>
            <a:endParaRPr lang="es-ES" sz="1600" dirty="0">
              <a:latin typeface="Segoe" panose="020B0502040200020203" pitchFamily="34" charset="0"/>
              <a:sym typeface="Wingdings" panose="05000000000000000000" pitchFamily="2" charset="2"/>
            </a:endParaRPr>
          </a:p>
          <a:p>
            <a:pPr marL="285750" indent="-285750">
              <a:buFont typeface="Wingdings" panose="05000000000000000000" pitchFamily="2" charset="2"/>
              <a:buChar char="à"/>
            </a:pPr>
            <a:r>
              <a:rPr lang="es-ES" sz="1600" dirty="0" err="1">
                <a:latin typeface="Segoe" panose="020B0502040200020203" pitchFamily="34" charset="0"/>
                <a:sym typeface="Wingdings" panose="05000000000000000000" pitchFamily="2" charset="2"/>
              </a:rPr>
              <a:t>Only</a:t>
            </a:r>
            <a:r>
              <a:rPr lang="es-ES" sz="1600" dirty="0">
                <a:latin typeface="Segoe" panose="020B0502040200020203" pitchFamily="34" charset="0"/>
                <a:sym typeface="Wingdings" panose="05000000000000000000" pitchFamily="2" charset="2"/>
              </a:rPr>
              <a:t> 3 new </a:t>
            </a:r>
            <a:r>
              <a:rPr lang="es-ES" sz="1600" dirty="0" err="1">
                <a:latin typeface="Segoe" panose="020B0502040200020203" pitchFamily="34" charset="0"/>
                <a:sym typeface="Wingdings" panose="05000000000000000000" pitchFamily="2" charset="2"/>
              </a:rPr>
              <a:t>gifts</a:t>
            </a:r>
            <a:endParaRPr lang="es-ES" sz="1600" dirty="0">
              <a:latin typeface="Segoe" panose="020B0502040200020203" pitchFamily="34" charset="0"/>
              <a:sym typeface="Wingdings" panose="05000000000000000000" pitchFamily="2" charset="2"/>
            </a:endParaRPr>
          </a:p>
          <a:p>
            <a:pPr marL="285750" indent="-285750">
              <a:buFont typeface="Wingdings" panose="05000000000000000000" pitchFamily="2" charset="2"/>
              <a:buChar char="à"/>
            </a:pPr>
            <a:endParaRPr lang="es-ES" sz="1600" dirty="0">
              <a:latin typeface="Segoe" panose="020B0502040200020203" pitchFamily="34" charset="0"/>
            </a:endParaRPr>
          </a:p>
          <a:p>
            <a:r>
              <a:rPr lang="es-ES" sz="1600" dirty="0">
                <a:latin typeface="Segoe" panose="020B0502040200020203" pitchFamily="34" charset="0"/>
              </a:rPr>
              <a:t>24/12/2016: </a:t>
            </a:r>
            <a:r>
              <a:rPr lang="es-ES" sz="1600" dirty="0" err="1">
                <a:latin typeface="Segoe" panose="020B0502040200020203" pitchFamily="34" charset="0"/>
              </a:rPr>
              <a:t>emailing</a:t>
            </a:r>
            <a:r>
              <a:rPr lang="es-ES" sz="1600" dirty="0">
                <a:latin typeface="Segoe" panose="020B0502040200020203" pitchFamily="34" charset="0"/>
              </a:rPr>
              <a:t> </a:t>
            </a:r>
            <a:r>
              <a:rPr lang="es-ES" sz="1600" dirty="0" err="1">
                <a:latin typeface="Segoe" panose="020B0502040200020203" pitchFamily="34" charset="0"/>
              </a:rPr>
              <a:t>sent</a:t>
            </a:r>
            <a:r>
              <a:rPr lang="es-ES" sz="1600" dirty="0">
                <a:latin typeface="Segoe" panose="020B0502040200020203" pitchFamily="34" charset="0"/>
              </a:rPr>
              <a:t> to 60,000 leads </a:t>
            </a:r>
            <a:r>
              <a:rPr lang="es-ES" sz="1600" dirty="0" err="1">
                <a:latin typeface="Segoe" panose="020B0502040200020203" pitchFamily="34" charset="0"/>
              </a:rPr>
              <a:t>with</a:t>
            </a:r>
            <a:r>
              <a:rPr lang="es-ES" sz="1600" dirty="0">
                <a:latin typeface="Segoe" panose="020B0502040200020203" pitchFamily="34" charset="0"/>
              </a:rPr>
              <a:t> </a:t>
            </a:r>
            <a:r>
              <a:rPr lang="es-ES" sz="1600" dirty="0" err="1">
                <a:latin typeface="Segoe" panose="020B0502040200020203" pitchFamily="34" charset="0"/>
              </a:rPr>
              <a:t>subject</a:t>
            </a:r>
            <a:r>
              <a:rPr lang="es-ES" sz="1600" dirty="0">
                <a:latin typeface="Segoe" panose="020B0502040200020203" pitchFamily="34" charset="0"/>
              </a:rPr>
              <a:t> “</a:t>
            </a:r>
            <a:r>
              <a:rPr lang="es-ES" sz="1600" dirty="0" err="1">
                <a:latin typeface="Segoe" panose="020B0502040200020203" pitchFamily="34" charset="0"/>
              </a:rPr>
              <a:t>Maximize</a:t>
            </a:r>
            <a:r>
              <a:rPr lang="es-ES" sz="1600" dirty="0">
                <a:latin typeface="Segoe" panose="020B0502040200020203" pitchFamily="34" charset="0"/>
              </a:rPr>
              <a:t> </a:t>
            </a:r>
            <a:r>
              <a:rPr lang="es-ES" sz="1600" dirty="0" err="1">
                <a:latin typeface="Segoe" panose="020B0502040200020203" pitchFamily="34" charset="0"/>
              </a:rPr>
              <a:t>your</a:t>
            </a:r>
            <a:r>
              <a:rPr lang="es-ES" sz="1600" dirty="0">
                <a:latin typeface="Segoe" panose="020B0502040200020203" pitchFamily="34" charset="0"/>
              </a:rPr>
              <a:t> </a:t>
            </a:r>
            <a:r>
              <a:rPr lang="es-ES" sz="1600" dirty="0" err="1">
                <a:latin typeface="Segoe" panose="020B0502040200020203" pitchFamily="34" charset="0"/>
              </a:rPr>
              <a:t>tax</a:t>
            </a:r>
            <a:r>
              <a:rPr lang="es-ES" sz="1600" dirty="0">
                <a:latin typeface="Segoe" panose="020B0502040200020203" pitchFamily="34" charset="0"/>
              </a:rPr>
              <a:t> </a:t>
            </a:r>
            <a:r>
              <a:rPr lang="es-ES" sz="1600" dirty="0" err="1">
                <a:latin typeface="Segoe" panose="020B0502040200020203" pitchFamily="34" charset="0"/>
              </a:rPr>
              <a:t>deduction</a:t>
            </a:r>
            <a:r>
              <a:rPr lang="es-ES" sz="1600" dirty="0">
                <a:latin typeface="Segoe" panose="020B0502040200020203" pitchFamily="34" charset="0"/>
              </a:rPr>
              <a:t>”. </a:t>
            </a:r>
          </a:p>
          <a:p>
            <a:r>
              <a:rPr lang="es-ES" sz="1600" dirty="0">
                <a:latin typeface="Segoe" panose="020B0502040200020203" pitchFamily="34" charset="0"/>
                <a:sym typeface="Wingdings" panose="05000000000000000000" pitchFamily="2" charset="2"/>
              </a:rPr>
              <a:t> </a:t>
            </a:r>
            <a:r>
              <a:rPr lang="es-ES" sz="1600" dirty="0" err="1">
                <a:latin typeface="Segoe" panose="020B0502040200020203" pitchFamily="34" charset="0"/>
                <a:sym typeface="Wingdings" panose="05000000000000000000" pitchFamily="2" charset="2"/>
              </a:rPr>
              <a:t>Landing</a:t>
            </a:r>
            <a:r>
              <a:rPr lang="es-ES" sz="1600" dirty="0">
                <a:latin typeface="Segoe" panose="020B0502040200020203" pitchFamily="34" charset="0"/>
                <a:sym typeface="Wingdings" panose="05000000000000000000" pitchFamily="2" charset="2"/>
              </a:rPr>
              <a:t> page </a:t>
            </a:r>
            <a:r>
              <a:rPr lang="es-ES" sz="1600" dirty="0" err="1">
                <a:latin typeface="Segoe" panose="020B0502040200020203" pitchFamily="34" charset="0"/>
                <a:sym typeface="Wingdings" panose="05000000000000000000" pitchFamily="2" charset="2"/>
              </a:rPr>
              <a:t>ecommerce</a:t>
            </a:r>
            <a:r>
              <a:rPr lang="es-ES" sz="1600" dirty="0">
                <a:latin typeface="Segoe" panose="020B0502040200020203" pitchFamily="34" charset="0"/>
                <a:sym typeface="Wingdings" panose="05000000000000000000" pitchFamily="2" charset="2"/>
              </a:rPr>
              <a:t> (</a:t>
            </a:r>
            <a:r>
              <a:rPr lang="es-ES" sz="1600" dirty="0" err="1">
                <a:latin typeface="Segoe" panose="020B0502040200020203" pitchFamily="34" charset="0"/>
                <a:sym typeface="Wingdings" panose="05000000000000000000" pitchFamily="2" charset="2"/>
              </a:rPr>
              <a:t>gift</a:t>
            </a:r>
            <a:r>
              <a:rPr lang="es-ES" sz="1600" dirty="0">
                <a:latin typeface="Segoe" panose="020B0502040200020203" pitchFamily="34" charset="0"/>
                <a:sym typeface="Wingdings" panose="05000000000000000000" pitchFamily="2" charset="2"/>
              </a:rPr>
              <a:t> catalogue)</a:t>
            </a:r>
          </a:p>
          <a:p>
            <a:pPr marL="285750" indent="-285750">
              <a:buFont typeface="Wingdings" panose="05000000000000000000" pitchFamily="2" charset="2"/>
              <a:buChar char="à"/>
            </a:pPr>
            <a:r>
              <a:rPr lang="es-ES" sz="1600" dirty="0">
                <a:latin typeface="Segoe" panose="020B0502040200020203" pitchFamily="34" charset="0"/>
                <a:sym typeface="Wingdings" panose="05000000000000000000" pitchFamily="2" charset="2"/>
              </a:rPr>
              <a:t>10 new </a:t>
            </a:r>
            <a:r>
              <a:rPr lang="es-ES" sz="1600" dirty="0" err="1">
                <a:latin typeface="Segoe" panose="020B0502040200020203" pitchFamily="34" charset="0"/>
                <a:sym typeface="Wingdings" panose="05000000000000000000" pitchFamily="2" charset="2"/>
              </a:rPr>
              <a:t>donors</a:t>
            </a:r>
            <a:r>
              <a:rPr lang="es-ES" sz="1600" dirty="0">
                <a:latin typeface="Segoe" panose="020B0502040200020203" pitchFamily="34" charset="0"/>
                <a:sym typeface="Wingdings" panose="05000000000000000000" pitchFamily="2" charset="2"/>
              </a:rPr>
              <a:t> </a:t>
            </a:r>
            <a:r>
              <a:rPr lang="es-ES" sz="1600" dirty="0" err="1">
                <a:latin typeface="Segoe" panose="020B0502040200020203" pitchFamily="34" charset="0"/>
                <a:sym typeface="Wingdings" panose="05000000000000000000" pitchFamily="2" charset="2"/>
              </a:rPr>
              <a:t>with</a:t>
            </a:r>
            <a:r>
              <a:rPr lang="es-ES" sz="1600" dirty="0">
                <a:latin typeface="Segoe" panose="020B0502040200020203" pitchFamily="34" charset="0"/>
                <a:sym typeface="Wingdings" panose="05000000000000000000" pitchFamily="2" charset="2"/>
              </a:rPr>
              <a:t> </a:t>
            </a:r>
            <a:r>
              <a:rPr lang="es-ES" sz="1600" dirty="0" err="1">
                <a:latin typeface="Segoe" panose="020B0502040200020203" pitchFamily="34" charset="0"/>
                <a:sym typeface="Wingdings" panose="05000000000000000000" pitchFamily="2" charset="2"/>
              </a:rPr>
              <a:t>revenues</a:t>
            </a:r>
            <a:r>
              <a:rPr lang="es-ES" sz="1600" dirty="0">
                <a:latin typeface="Segoe" panose="020B0502040200020203" pitchFamily="34" charset="0"/>
                <a:sym typeface="Wingdings" panose="05000000000000000000" pitchFamily="2" charset="2"/>
              </a:rPr>
              <a:t> of 2.905€ </a:t>
            </a:r>
            <a:r>
              <a:rPr lang="es-ES" sz="1600" dirty="0" err="1">
                <a:latin typeface="Segoe" panose="020B0502040200020203" pitchFamily="34" charset="0"/>
                <a:sym typeface="Wingdings" panose="05000000000000000000" pitchFamily="2" charset="2"/>
              </a:rPr>
              <a:t>on</a:t>
            </a:r>
            <a:r>
              <a:rPr lang="es-ES" sz="1600" dirty="0">
                <a:latin typeface="Segoe" panose="020B0502040200020203" pitchFamily="34" charset="0"/>
                <a:sym typeface="Wingdings" panose="05000000000000000000" pitchFamily="2" charset="2"/>
              </a:rPr>
              <a:t> a 12 </a:t>
            </a:r>
            <a:r>
              <a:rPr lang="es-ES" sz="1600" dirty="0" err="1">
                <a:latin typeface="Segoe" panose="020B0502040200020203" pitchFamily="34" charset="0"/>
                <a:sym typeface="Wingdings" panose="05000000000000000000" pitchFamily="2" charset="2"/>
              </a:rPr>
              <a:t>months</a:t>
            </a:r>
            <a:r>
              <a:rPr lang="es-ES" sz="1600" dirty="0">
                <a:latin typeface="Segoe" panose="020B0502040200020203" pitchFamily="34" charset="0"/>
                <a:sym typeface="Wingdings" panose="05000000000000000000" pitchFamily="2" charset="2"/>
              </a:rPr>
              <a:t> base</a:t>
            </a:r>
            <a:r>
              <a:rPr lang="es-ES" sz="1600" dirty="0">
                <a:latin typeface="Segoe" panose="020B0502040200020203" pitchFamily="34" charset="0"/>
              </a:rPr>
              <a:t> </a:t>
            </a:r>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pic>
        <p:nvPicPr>
          <p:cNvPr id="13" name="Imagen 12"/>
          <p:cNvPicPr>
            <a:picLocks noChangeAspect="1"/>
          </p:cNvPicPr>
          <p:nvPr/>
        </p:nvPicPr>
        <p:blipFill rotWithShape="1">
          <a:blip r:embed="rId4"/>
          <a:srcRect l="37077" t="18000" r="37769" b="14718"/>
          <a:stretch/>
        </p:blipFill>
        <p:spPr>
          <a:xfrm>
            <a:off x="6372200" y="1570212"/>
            <a:ext cx="2439491" cy="36704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52027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518334" y="1009571"/>
            <a:ext cx="8625666" cy="861774"/>
          </a:xfrm>
          <a:prstGeom prst="rect">
            <a:avLst/>
          </a:prstGeom>
          <a:noFill/>
        </p:spPr>
        <p:txBody>
          <a:bodyPr wrap="square" rtlCol="0">
            <a:spAutoFit/>
          </a:bodyPr>
          <a:lstStyle/>
          <a:p>
            <a:r>
              <a:rPr lang="es-ES" b="1" dirty="0">
                <a:latin typeface="Segoe" panose="020B0502040200020203" pitchFamily="34" charset="0"/>
              </a:rPr>
              <a:t>SUMMER LUNCHROOM GRANTS PROGRAM</a:t>
            </a:r>
          </a:p>
          <a:p>
            <a:endParaRPr lang="es-ES" sz="1600" dirty="0">
              <a:latin typeface="Segoe" panose="020B0502040200020203" pitchFamily="34" charset="0"/>
            </a:endParaRPr>
          </a:p>
          <a:p>
            <a:pPr marL="285750" indent="-285750">
              <a:buFontTx/>
              <a:buChar char="-"/>
            </a:pPr>
            <a:endParaRPr lang="es-ES" sz="1600" dirty="0">
              <a:latin typeface="Segoe" panose="020B0502040200020203" pitchFamily="34" charset="0"/>
            </a:endParaRPr>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201939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p:cNvSpPr txBox="1"/>
          <p:nvPr/>
        </p:nvSpPr>
        <p:spPr>
          <a:xfrm rot="16200000">
            <a:off x="-2839169" y="3593678"/>
            <a:ext cx="6066980" cy="461665"/>
          </a:xfrm>
          <a:prstGeom prst="rect">
            <a:avLst/>
          </a:prstGeom>
          <a:solidFill>
            <a:schemeClr val="accent5">
              <a:lumMod val="60000"/>
              <a:lumOff val="40000"/>
            </a:schemeClr>
          </a:solidFill>
        </p:spPr>
        <p:txBody>
          <a:bodyPr wrap="square" rtlCol="0">
            <a:spAutoFit/>
          </a:bodyPr>
          <a:lstStyle/>
          <a:p>
            <a:pPr algn="ctr"/>
            <a:r>
              <a:rPr lang="es-ES" sz="2400" b="1" dirty="0"/>
              <a:t>TELEMARKETING</a:t>
            </a:r>
            <a:endParaRPr lang="es-ES" b="1" dirty="0"/>
          </a:p>
        </p:txBody>
      </p:sp>
      <p:sp>
        <p:nvSpPr>
          <p:cNvPr id="12" name="CuadroTexto 11"/>
          <p:cNvSpPr txBox="1"/>
          <p:nvPr/>
        </p:nvSpPr>
        <p:spPr>
          <a:xfrm>
            <a:off x="518334" y="1009571"/>
            <a:ext cx="8625666" cy="5047536"/>
          </a:xfrm>
          <a:prstGeom prst="rect">
            <a:avLst/>
          </a:prstGeom>
          <a:noFill/>
        </p:spPr>
        <p:txBody>
          <a:bodyPr wrap="square" rtlCol="0">
            <a:spAutoFit/>
          </a:bodyPr>
          <a:lstStyle/>
          <a:p>
            <a:r>
              <a:rPr lang="es-ES" b="1" dirty="0">
                <a:latin typeface="Segoe" panose="020B0502040200020203" pitchFamily="34" charset="0"/>
              </a:rPr>
              <a:t>SUMMER LUNCHROOM GRANTS:</a:t>
            </a:r>
          </a:p>
          <a:p>
            <a:r>
              <a:rPr lang="es-ES" dirty="0">
                <a:latin typeface="Segoe" panose="020B0502040200020203" pitchFamily="34" charset="0"/>
              </a:rPr>
              <a:t> </a:t>
            </a:r>
          </a:p>
          <a:p>
            <a:r>
              <a:rPr lang="es-ES" sz="1600" dirty="0" err="1">
                <a:latin typeface="Segoe" panose="020B0502040200020203" pitchFamily="34" charset="0"/>
              </a:rPr>
              <a:t>Telemarketing</a:t>
            </a:r>
            <a:r>
              <a:rPr lang="es-ES" sz="1600" dirty="0">
                <a:latin typeface="Segoe" panose="020B0502040200020203" pitchFamily="34" charset="0"/>
              </a:rPr>
              <a:t> </a:t>
            </a:r>
            <a:r>
              <a:rPr lang="es-ES" sz="1600" dirty="0" err="1">
                <a:latin typeface="Segoe" panose="020B0502040200020203" pitchFamily="34" charset="0"/>
              </a:rPr>
              <a:t>campaign</a:t>
            </a:r>
            <a:r>
              <a:rPr lang="es-ES" sz="1600" dirty="0">
                <a:latin typeface="Segoe" panose="020B0502040200020203" pitchFamily="34" charset="0"/>
              </a:rPr>
              <a:t> (</a:t>
            </a:r>
            <a:r>
              <a:rPr lang="es-ES" sz="1600" dirty="0" err="1">
                <a:latin typeface="Segoe" panose="020B0502040200020203" pitchFamily="34" charset="0"/>
              </a:rPr>
              <a:t>external</a:t>
            </a:r>
            <a:r>
              <a:rPr lang="es-ES" sz="1600" dirty="0">
                <a:latin typeface="Segoe" panose="020B0502040200020203" pitchFamily="34" charset="0"/>
              </a:rPr>
              <a:t> </a:t>
            </a:r>
            <a:r>
              <a:rPr lang="es-ES" sz="1600" dirty="0" err="1">
                <a:latin typeface="Segoe" panose="020B0502040200020203" pitchFamily="34" charset="0"/>
              </a:rPr>
              <a:t>call</a:t>
            </a:r>
            <a:r>
              <a:rPr lang="es-ES" sz="1600" dirty="0">
                <a:latin typeface="Segoe" panose="020B0502040200020203" pitchFamily="34" charset="0"/>
              </a:rPr>
              <a:t> center). </a:t>
            </a:r>
          </a:p>
          <a:p>
            <a:endParaRPr lang="es-ES" sz="1600" dirty="0">
              <a:latin typeface="Segoe" panose="020B0502040200020203" pitchFamily="34" charset="0"/>
            </a:endParaRPr>
          </a:p>
          <a:p>
            <a:r>
              <a:rPr lang="es-ES" sz="1600" dirty="0" err="1">
                <a:latin typeface="Segoe" panose="020B0502040200020203" pitchFamily="34" charset="0"/>
              </a:rPr>
              <a:t>From</a:t>
            </a:r>
            <a:r>
              <a:rPr lang="es-ES" sz="1600" dirty="0">
                <a:latin typeface="Segoe" panose="020B0502040200020203" pitchFamily="34" charset="0"/>
              </a:rPr>
              <a:t> </a:t>
            </a:r>
            <a:r>
              <a:rPr lang="es-ES" sz="1600" dirty="0" err="1">
                <a:latin typeface="Segoe" panose="020B0502040200020203" pitchFamily="34" charset="0"/>
              </a:rPr>
              <a:t>May</a:t>
            </a:r>
            <a:r>
              <a:rPr lang="es-ES" sz="1600" dirty="0">
                <a:latin typeface="Segoe" panose="020B0502040200020203" pitchFamily="34" charset="0"/>
              </a:rPr>
              <a:t> to </a:t>
            </a:r>
            <a:r>
              <a:rPr lang="es-ES" sz="1600" dirty="0" err="1">
                <a:latin typeface="Segoe" panose="020B0502040200020203" pitchFamily="34" charset="0"/>
              </a:rPr>
              <a:t>July</a:t>
            </a:r>
            <a:r>
              <a:rPr lang="es-ES" sz="1600" dirty="0">
                <a:latin typeface="Segoe" panose="020B0502040200020203" pitchFamily="34" charset="0"/>
              </a:rPr>
              <a:t>, </a:t>
            </a:r>
            <a:r>
              <a:rPr lang="es-ES" sz="1600" dirty="0" err="1">
                <a:latin typeface="Segoe" panose="020B0502040200020203" pitchFamily="34" charset="0"/>
              </a:rPr>
              <a:t>we</a:t>
            </a:r>
            <a:r>
              <a:rPr lang="es-ES" sz="1600" dirty="0">
                <a:latin typeface="Segoe" panose="020B0502040200020203" pitchFamily="34" charset="0"/>
              </a:rPr>
              <a:t> </a:t>
            </a:r>
            <a:r>
              <a:rPr lang="es-ES" sz="1600" dirty="0" err="1">
                <a:latin typeface="Segoe" panose="020B0502040200020203" pitchFamily="34" charset="0"/>
              </a:rPr>
              <a:t>call</a:t>
            </a:r>
            <a:r>
              <a:rPr lang="es-ES" sz="1600" dirty="0">
                <a:latin typeface="Segoe" panose="020B0502040200020203" pitchFamily="34" charset="0"/>
              </a:rPr>
              <a:t> </a:t>
            </a:r>
            <a:r>
              <a:rPr lang="es-ES" sz="1600" dirty="0" err="1">
                <a:latin typeface="Segoe" panose="020B0502040200020203" pitchFamily="34" charset="0"/>
              </a:rPr>
              <a:t>our</a:t>
            </a:r>
            <a:r>
              <a:rPr lang="es-ES" sz="1600" dirty="0">
                <a:latin typeface="Segoe" panose="020B0502040200020203" pitchFamily="34" charset="0"/>
              </a:rPr>
              <a:t> single </a:t>
            </a:r>
            <a:r>
              <a:rPr lang="es-ES" sz="1600" dirty="0" err="1">
                <a:latin typeface="Segoe" panose="020B0502040200020203" pitchFamily="34" charset="0"/>
              </a:rPr>
              <a:t>gift</a:t>
            </a:r>
            <a:r>
              <a:rPr lang="es-ES" sz="1600" dirty="0">
                <a:latin typeface="Segoe" panose="020B0502040200020203" pitchFamily="34" charset="0"/>
              </a:rPr>
              <a:t> </a:t>
            </a:r>
            <a:r>
              <a:rPr lang="es-ES" sz="1600" dirty="0" err="1">
                <a:latin typeface="Segoe" panose="020B0502040200020203" pitchFamily="34" charset="0"/>
              </a:rPr>
              <a:t>donors</a:t>
            </a:r>
            <a:r>
              <a:rPr lang="es-ES" sz="1600" dirty="0">
                <a:latin typeface="Segoe" panose="020B0502040200020203" pitchFamily="34" charset="0"/>
              </a:rPr>
              <a:t> </a:t>
            </a:r>
            <a:r>
              <a:rPr lang="es-ES" sz="1600" dirty="0" err="1">
                <a:latin typeface="Segoe" panose="020B0502040200020203" pitchFamily="34" charset="0"/>
              </a:rPr>
              <a:t>for</a:t>
            </a:r>
            <a:r>
              <a:rPr lang="es-ES" sz="1600" dirty="0">
                <a:latin typeface="Segoe" panose="020B0502040200020203" pitchFamily="34" charset="0"/>
              </a:rPr>
              <a:t> </a:t>
            </a:r>
            <a:r>
              <a:rPr lang="es-ES" sz="1600" dirty="0" err="1">
                <a:latin typeface="Segoe" panose="020B0502040200020203" pitchFamily="34" charset="0"/>
              </a:rPr>
              <a:t>our</a:t>
            </a:r>
            <a:r>
              <a:rPr lang="es-ES" sz="1600" dirty="0">
                <a:latin typeface="Segoe" panose="020B0502040200020203" pitchFamily="34" charset="0"/>
              </a:rPr>
              <a:t> </a:t>
            </a:r>
            <a:r>
              <a:rPr lang="es-ES" sz="1600" dirty="0" err="1">
                <a:latin typeface="Segoe" panose="020B0502040200020203" pitchFamily="34" charset="0"/>
              </a:rPr>
              <a:t>summer</a:t>
            </a:r>
            <a:r>
              <a:rPr lang="es-ES" sz="1600" dirty="0">
                <a:latin typeface="Segoe" panose="020B0502040200020203" pitchFamily="34" charset="0"/>
              </a:rPr>
              <a:t> </a:t>
            </a:r>
            <a:r>
              <a:rPr lang="es-ES" sz="1600" dirty="0" err="1">
                <a:latin typeface="Segoe" panose="020B0502040200020203" pitchFamily="34" charset="0"/>
              </a:rPr>
              <a:t>lunchroom</a:t>
            </a:r>
            <a:r>
              <a:rPr lang="es-ES" sz="1600" dirty="0">
                <a:latin typeface="Segoe" panose="020B0502040200020203" pitchFamily="34" charset="0"/>
              </a:rPr>
              <a:t> </a:t>
            </a:r>
            <a:r>
              <a:rPr lang="es-ES" sz="1600" dirty="0" err="1">
                <a:latin typeface="Segoe" panose="020B0502040200020203" pitchFamily="34" charset="0"/>
              </a:rPr>
              <a:t>grants</a:t>
            </a:r>
            <a:r>
              <a:rPr lang="es-ES" sz="1600" dirty="0">
                <a:latin typeface="Segoe" panose="020B0502040200020203" pitchFamily="34" charset="0"/>
              </a:rPr>
              <a:t> </a:t>
            </a:r>
            <a:r>
              <a:rPr lang="es-ES" sz="1600" dirty="0" err="1">
                <a:latin typeface="Segoe" panose="020B0502040200020203" pitchFamily="34" charset="0"/>
              </a:rPr>
              <a:t>program</a:t>
            </a:r>
            <a:r>
              <a:rPr lang="es-ES" sz="1600" dirty="0">
                <a:latin typeface="Segoe" panose="020B0502040200020203" pitchFamily="34" charset="0"/>
              </a:rPr>
              <a:t> </a:t>
            </a:r>
          </a:p>
          <a:p>
            <a:endParaRPr lang="es-ES" sz="1600" dirty="0">
              <a:latin typeface="Segoe" panose="020B0502040200020203" pitchFamily="34" charset="0"/>
            </a:endParaRPr>
          </a:p>
          <a:p>
            <a:r>
              <a:rPr lang="es-ES" sz="1600" dirty="0" err="1">
                <a:latin typeface="Segoe" panose="020B0502040200020203" pitchFamily="34" charset="0"/>
              </a:rPr>
              <a:t>Our</a:t>
            </a:r>
            <a:r>
              <a:rPr lang="es-ES" sz="1600" dirty="0">
                <a:latin typeface="Segoe" panose="020B0502040200020203" pitchFamily="34" charset="0"/>
              </a:rPr>
              <a:t> “sales pitch” </a:t>
            </a:r>
            <a:r>
              <a:rPr lang="es-ES" sz="1600" dirty="0" err="1">
                <a:latin typeface="Segoe" panose="020B0502040200020203" pitchFamily="34" charset="0"/>
              </a:rPr>
              <a:t>consists</a:t>
            </a:r>
            <a:r>
              <a:rPr lang="es-ES" sz="1600" dirty="0">
                <a:latin typeface="Segoe" panose="020B0502040200020203" pitchFamily="34" charset="0"/>
              </a:rPr>
              <a:t> in: </a:t>
            </a:r>
          </a:p>
          <a:p>
            <a:endParaRPr lang="es-ES" sz="1600" dirty="0">
              <a:latin typeface="Segoe" panose="020B0502040200020203" pitchFamily="34" charset="0"/>
            </a:endParaRPr>
          </a:p>
          <a:p>
            <a:pPr marL="285750" indent="-285750">
              <a:buFontTx/>
              <a:buChar char="-"/>
            </a:pPr>
            <a:r>
              <a:rPr lang="es-ES" sz="1600" dirty="0" err="1">
                <a:latin typeface="Segoe" panose="020B0502040200020203" pitchFamily="34" charset="0"/>
              </a:rPr>
              <a:t>Informing</a:t>
            </a:r>
            <a:r>
              <a:rPr lang="es-ES" sz="1600" dirty="0">
                <a:latin typeface="Segoe" panose="020B0502040200020203" pitchFamily="34" charset="0"/>
              </a:rPr>
              <a:t> </a:t>
            </a:r>
            <a:r>
              <a:rPr lang="es-ES" sz="1600" dirty="0" err="1">
                <a:latin typeface="Segoe" panose="020B0502040200020203" pitchFamily="34" charset="0"/>
              </a:rPr>
              <a:t>about</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t>
            </a:r>
            <a:r>
              <a:rPr lang="es-ES" sz="1600" dirty="0" err="1">
                <a:latin typeface="Segoe" panose="020B0502040200020203" pitchFamily="34" charset="0"/>
              </a:rPr>
              <a:t>risk</a:t>
            </a:r>
            <a:r>
              <a:rPr lang="es-ES" sz="1600" dirty="0">
                <a:latin typeface="Segoe" panose="020B0502040200020203" pitchFamily="34" charset="0"/>
              </a:rPr>
              <a:t> </a:t>
            </a:r>
            <a:r>
              <a:rPr lang="es-ES" sz="1600" dirty="0" err="1">
                <a:latin typeface="Segoe" panose="020B0502040200020203" pitchFamily="34" charset="0"/>
              </a:rPr>
              <a:t>situation</a:t>
            </a:r>
            <a:r>
              <a:rPr lang="es-ES" sz="1600" dirty="0">
                <a:latin typeface="Segoe" panose="020B0502040200020203" pitchFamily="34" charset="0"/>
              </a:rPr>
              <a:t> </a:t>
            </a:r>
            <a:r>
              <a:rPr lang="es-ES" sz="1600" dirty="0" err="1">
                <a:latin typeface="Segoe" panose="020B0502040200020203" pitchFamily="34" charset="0"/>
              </a:rPr>
              <a:t>that</a:t>
            </a:r>
            <a:r>
              <a:rPr lang="es-ES" sz="1600" dirty="0">
                <a:latin typeface="Segoe" panose="020B0502040200020203" pitchFamily="34" charset="0"/>
              </a:rPr>
              <a:t> </a:t>
            </a:r>
            <a:r>
              <a:rPr lang="es-ES" sz="1600" dirty="0" err="1">
                <a:latin typeface="Segoe" panose="020B0502040200020203" pitchFamily="34" charset="0"/>
              </a:rPr>
              <a:t>represents</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summer</a:t>
            </a:r>
            <a:r>
              <a:rPr lang="es-ES" sz="1600" dirty="0">
                <a:latin typeface="Segoe" panose="020B0502040200020203" pitchFamily="34" charset="0"/>
              </a:rPr>
              <a:t> </a:t>
            </a:r>
            <a:r>
              <a:rPr lang="es-ES" sz="1600" dirty="0" err="1">
                <a:latin typeface="Segoe" panose="020B0502040200020203" pitchFamily="34" charset="0"/>
              </a:rPr>
              <a:t>for</a:t>
            </a:r>
            <a:r>
              <a:rPr lang="es-ES" sz="1600" dirty="0">
                <a:latin typeface="Segoe" panose="020B0502040200020203" pitchFamily="34" charset="0"/>
              </a:rPr>
              <a:t> </a:t>
            </a:r>
            <a:r>
              <a:rPr lang="es-ES" sz="1600" dirty="0" err="1">
                <a:latin typeface="Segoe" panose="020B0502040200020203" pitchFamily="34" charset="0"/>
              </a:rPr>
              <a:t>children</a:t>
            </a:r>
            <a:r>
              <a:rPr lang="es-ES" sz="1600" dirty="0">
                <a:latin typeface="Segoe" panose="020B0502040200020203" pitchFamily="34" charset="0"/>
              </a:rPr>
              <a:t> </a:t>
            </a:r>
            <a:r>
              <a:rPr lang="es-ES" sz="1600" dirty="0" err="1">
                <a:latin typeface="Segoe" panose="020B0502040200020203" pitchFamily="34" charset="0"/>
              </a:rPr>
              <a:t>from</a:t>
            </a:r>
            <a:r>
              <a:rPr lang="es-ES" sz="1600" dirty="0">
                <a:latin typeface="Segoe" panose="020B0502040200020203" pitchFamily="34" charset="0"/>
              </a:rPr>
              <a:t> vulnerable </a:t>
            </a:r>
            <a:r>
              <a:rPr lang="es-ES" sz="1600" dirty="0" err="1">
                <a:latin typeface="Segoe" panose="020B0502040200020203" pitchFamily="34" charset="0"/>
              </a:rPr>
              <a:t>families</a:t>
            </a:r>
            <a:r>
              <a:rPr lang="es-ES" sz="1600" dirty="0">
                <a:latin typeface="Segoe" panose="020B0502040200020203" pitchFamily="34" charset="0"/>
              </a:rPr>
              <a:t> in </a:t>
            </a:r>
            <a:r>
              <a:rPr lang="es-ES" sz="1600" dirty="0" err="1">
                <a:latin typeface="Segoe" panose="020B0502040200020203" pitchFamily="34" charset="0"/>
              </a:rPr>
              <a:t>Spain</a:t>
            </a:r>
            <a:r>
              <a:rPr lang="es-ES" sz="1600" dirty="0">
                <a:latin typeface="Segoe" panose="020B0502040200020203" pitchFamily="34" charset="0"/>
              </a:rPr>
              <a:t>: </a:t>
            </a:r>
            <a:r>
              <a:rPr lang="es-ES" sz="1400" i="1" dirty="0">
                <a:latin typeface="Segoe" panose="020B0502040200020203" pitchFamily="34" charset="0"/>
              </a:rPr>
              <a:t>“</a:t>
            </a:r>
            <a:r>
              <a:rPr lang="es-ES" sz="1400" i="1" dirty="0" err="1">
                <a:latin typeface="Segoe" panose="020B0502040200020203" pitchFamily="34" charset="0"/>
              </a:rPr>
              <a:t>School</a:t>
            </a:r>
            <a:r>
              <a:rPr lang="es-ES" sz="1400" i="1" dirty="0">
                <a:latin typeface="Segoe" panose="020B0502040200020203" pitchFamily="34" charset="0"/>
              </a:rPr>
              <a:t> </a:t>
            </a:r>
            <a:r>
              <a:rPr lang="es-ES" sz="1400" i="1" dirty="0" err="1">
                <a:latin typeface="Segoe" panose="020B0502040200020203" pitchFamily="34" charset="0"/>
              </a:rPr>
              <a:t>is</a:t>
            </a:r>
            <a:r>
              <a:rPr lang="es-ES" sz="1400" i="1" dirty="0">
                <a:latin typeface="Segoe" panose="020B0502040200020203" pitchFamily="34" charset="0"/>
              </a:rPr>
              <a:t> </a:t>
            </a:r>
            <a:r>
              <a:rPr lang="es-ES" sz="1400" i="1" dirty="0" err="1">
                <a:latin typeface="Segoe" panose="020B0502040200020203" pitchFamily="34" charset="0"/>
              </a:rPr>
              <a:t>ending</a:t>
            </a:r>
            <a:r>
              <a:rPr lang="es-ES" sz="1400" i="1" dirty="0">
                <a:latin typeface="Segoe" panose="020B0502040200020203" pitchFamily="34" charset="0"/>
              </a:rPr>
              <a:t> and </a:t>
            </a:r>
            <a:r>
              <a:rPr lang="es-ES" sz="1400" i="1" dirty="0" err="1">
                <a:latin typeface="Segoe" panose="020B0502040200020203" pitchFamily="34" charset="0"/>
              </a:rPr>
              <a:t>the</a:t>
            </a:r>
            <a:r>
              <a:rPr lang="es-ES" sz="1400" i="1" dirty="0">
                <a:latin typeface="Segoe" panose="020B0502040200020203" pitchFamily="34" charset="0"/>
              </a:rPr>
              <a:t> </a:t>
            </a:r>
            <a:r>
              <a:rPr lang="es-ES" sz="1400" i="1" dirty="0" err="1">
                <a:latin typeface="Segoe" panose="020B0502040200020203" pitchFamily="34" charset="0"/>
              </a:rPr>
              <a:t>holidays</a:t>
            </a:r>
            <a:r>
              <a:rPr lang="es-ES" sz="1400" i="1" dirty="0">
                <a:latin typeface="Segoe" panose="020B0502040200020203" pitchFamily="34" charset="0"/>
              </a:rPr>
              <a:t> </a:t>
            </a:r>
            <a:r>
              <a:rPr lang="es-ES" sz="1400" i="1" dirty="0" err="1">
                <a:latin typeface="Segoe" panose="020B0502040200020203" pitchFamily="34" charset="0"/>
              </a:rPr>
              <a:t>will</a:t>
            </a:r>
            <a:r>
              <a:rPr lang="es-ES" sz="1400" i="1" dirty="0">
                <a:latin typeface="Segoe" panose="020B0502040200020203" pitchFamily="34" charset="0"/>
              </a:rPr>
              <a:t> </a:t>
            </a:r>
            <a:r>
              <a:rPr lang="es-ES" sz="1400" i="1" dirty="0" err="1">
                <a:latin typeface="Segoe" panose="020B0502040200020203" pitchFamily="34" charset="0"/>
              </a:rPr>
              <a:t>leave</a:t>
            </a:r>
            <a:r>
              <a:rPr lang="es-ES" sz="1400" i="1" dirty="0">
                <a:latin typeface="Segoe" panose="020B0502040200020203" pitchFamily="34" charset="0"/>
              </a:rPr>
              <a:t> </a:t>
            </a:r>
            <a:r>
              <a:rPr lang="es-ES" sz="1400" i="1" dirty="0" err="1">
                <a:latin typeface="Segoe" panose="020B0502040200020203" pitchFamily="34" charset="0"/>
              </a:rPr>
              <a:t>thousands</a:t>
            </a:r>
            <a:r>
              <a:rPr lang="es-ES" sz="1400" i="1" dirty="0">
                <a:latin typeface="Segoe" panose="020B0502040200020203" pitchFamily="34" charset="0"/>
              </a:rPr>
              <a:t> of </a:t>
            </a:r>
            <a:r>
              <a:rPr lang="es-ES" sz="1400" i="1" dirty="0" err="1">
                <a:latin typeface="Segoe" panose="020B0502040200020203" pitchFamily="34" charset="0"/>
              </a:rPr>
              <a:t>children</a:t>
            </a:r>
            <a:r>
              <a:rPr lang="es-ES" sz="1400" i="1" dirty="0">
                <a:latin typeface="Segoe" panose="020B0502040200020203" pitchFamily="34" charset="0"/>
              </a:rPr>
              <a:t> </a:t>
            </a:r>
            <a:r>
              <a:rPr lang="es-ES" sz="1400" i="1" dirty="0" err="1">
                <a:latin typeface="Segoe" panose="020B0502040200020203" pitchFamily="34" charset="0"/>
              </a:rPr>
              <a:t>without</a:t>
            </a:r>
            <a:r>
              <a:rPr lang="es-ES" sz="1400" i="1" dirty="0">
                <a:latin typeface="Segoe" panose="020B0502040200020203" pitchFamily="34" charset="0"/>
              </a:rPr>
              <a:t> </a:t>
            </a:r>
            <a:r>
              <a:rPr lang="es-ES" sz="1400" i="1" dirty="0" err="1">
                <a:latin typeface="Segoe" panose="020B0502040200020203" pitchFamily="34" charset="0"/>
              </a:rPr>
              <a:t>their</a:t>
            </a:r>
            <a:r>
              <a:rPr lang="es-ES" sz="1400" i="1" dirty="0">
                <a:latin typeface="Segoe" panose="020B0502040200020203" pitchFamily="34" charset="0"/>
              </a:rPr>
              <a:t> </a:t>
            </a:r>
            <a:r>
              <a:rPr lang="es-ES" sz="1400" i="1" dirty="0" err="1">
                <a:latin typeface="Segoe" panose="020B0502040200020203" pitchFamily="34" charset="0"/>
              </a:rPr>
              <a:t>only</a:t>
            </a:r>
            <a:r>
              <a:rPr lang="es-ES" sz="1400" i="1" dirty="0">
                <a:latin typeface="Segoe" panose="020B0502040200020203" pitchFamily="34" charset="0"/>
              </a:rPr>
              <a:t> </a:t>
            </a:r>
            <a:r>
              <a:rPr lang="es-ES" sz="1400" i="1" dirty="0" err="1">
                <a:latin typeface="Segoe" panose="020B0502040200020203" pitchFamily="34" charset="0"/>
              </a:rPr>
              <a:t>daily</a:t>
            </a:r>
            <a:r>
              <a:rPr lang="es-ES" sz="1400" i="1" dirty="0">
                <a:latin typeface="Segoe" panose="020B0502040200020203" pitchFamily="34" charset="0"/>
              </a:rPr>
              <a:t> </a:t>
            </a:r>
            <a:r>
              <a:rPr lang="es-ES" sz="1400" i="1" dirty="0" err="1">
                <a:latin typeface="Segoe" panose="020B0502040200020203" pitchFamily="34" charset="0"/>
              </a:rPr>
              <a:t>healthy</a:t>
            </a:r>
            <a:r>
              <a:rPr lang="es-ES" sz="1400" i="1" dirty="0">
                <a:latin typeface="Segoe" panose="020B0502040200020203" pitchFamily="34" charset="0"/>
              </a:rPr>
              <a:t> </a:t>
            </a:r>
            <a:r>
              <a:rPr lang="es-ES" sz="1400" i="1" dirty="0" err="1">
                <a:latin typeface="Segoe" panose="020B0502040200020203" pitchFamily="34" charset="0"/>
              </a:rPr>
              <a:t>meal</a:t>
            </a:r>
            <a:r>
              <a:rPr lang="es-ES" sz="1400" i="1" dirty="0">
                <a:latin typeface="Segoe" panose="020B0502040200020203" pitchFamily="34" charset="0"/>
              </a:rPr>
              <a:t>” </a:t>
            </a:r>
          </a:p>
          <a:p>
            <a:pPr marL="285750" indent="-285750">
              <a:buFontTx/>
              <a:buChar char="-"/>
            </a:pPr>
            <a:endParaRPr lang="es-ES" sz="1400" i="1" dirty="0">
              <a:latin typeface="Segoe" panose="020B0502040200020203" pitchFamily="34" charset="0"/>
            </a:endParaRPr>
          </a:p>
          <a:p>
            <a:pPr marL="285750" indent="-285750">
              <a:buFontTx/>
              <a:buChar char="-"/>
            </a:pPr>
            <a:r>
              <a:rPr lang="es-ES" sz="1600" dirty="0" err="1">
                <a:latin typeface="Segoe" panose="020B0502040200020203" pitchFamily="34" charset="0"/>
              </a:rPr>
              <a:t>Insisting</a:t>
            </a:r>
            <a:r>
              <a:rPr lang="es-ES" sz="1600" dirty="0">
                <a:latin typeface="Segoe" panose="020B0502040200020203" pitchFamily="34" charset="0"/>
              </a:rPr>
              <a:t> </a:t>
            </a:r>
            <a:r>
              <a:rPr lang="es-ES" sz="1600" dirty="0" err="1">
                <a:latin typeface="Segoe" panose="020B0502040200020203" pitchFamily="34" charset="0"/>
              </a:rPr>
              <a:t>on</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proximity</a:t>
            </a:r>
            <a:r>
              <a:rPr lang="es-ES" sz="1600" dirty="0">
                <a:latin typeface="Segoe" panose="020B0502040200020203" pitchFamily="34" charset="0"/>
              </a:rPr>
              <a:t> of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issue</a:t>
            </a:r>
            <a:r>
              <a:rPr lang="es-ES" sz="1600" dirty="0">
                <a:latin typeface="Segoe" panose="020B0502040200020203" pitchFamily="34" charset="0"/>
              </a:rPr>
              <a:t> and </a:t>
            </a:r>
            <a:r>
              <a:rPr lang="es-ES" sz="1600" dirty="0" err="1">
                <a:latin typeface="Segoe" panose="020B0502040200020203" pitchFamily="34" charset="0"/>
              </a:rPr>
              <a:t>its</a:t>
            </a:r>
            <a:r>
              <a:rPr lang="es-ES" sz="1600" dirty="0">
                <a:latin typeface="Segoe" panose="020B0502040200020203" pitchFamily="34" charset="0"/>
              </a:rPr>
              <a:t> </a:t>
            </a:r>
            <a:r>
              <a:rPr lang="es-ES" sz="1600" dirty="0" err="1">
                <a:latin typeface="Segoe" panose="020B0502040200020203" pitchFamily="34" charset="0"/>
              </a:rPr>
              <a:t>emergency</a:t>
            </a:r>
            <a:endParaRPr lang="es-ES" sz="1600" dirty="0">
              <a:latin typeface="Segoe" panose="020B0502040200020203" pitchFamily="34" charset="0"/>
            </a:endParaRPr>
          </a:p>
          <a:p>
            <a:pPr marL="285750" indent="-285750">
              <a:buFontTx/>
              <a:buChar char="-"/>
            </a:pPr>
            <a:endParaRPr lang="es-ES" sz="1600" dirty="0">
              <a:latin typeface="Segoe" panose="020B0502040200020203" pitchFamily="34" charset="0"/>
            </a:endParaRPr>
          </a:p>
          <a:p>
            <a:pPr marL="285750" indent="-285750">
              <a:buFontTx/>
              <a:buChar char="-"/>
            </a:pPr>
            <a:r>
              <a:rPr lang="es-ES" sz="1600" dirty="0" err="1">
                <a:latin typeface="Segoe" panose="020B0502040200020203" pitchFamily="34" charset="0"/>
              </a:rPr>
              <a:t>Giving</a:t>
            </a:r>
            <a:r>
              <a:rPr lang="es-ES" sz="1600" dirty="0">
                <a:latin typeface="Segoe" panose="020B0502040200020203" pitchFamily="34" charset="0"/>
              </a:rPr>
              <a:t> a </a:t>
            </a:r>
            <a:r>
              <a:rPr lang="es-ES" sz="1600" dirty="0" err="1">
                <a:latin typeface="Segoe" panose="020B0502040200020203" pitchFamily="34" charset="0"/>
              </a:rPr>
              <a:t>solution</a:t>
            </a:r>
            <a:r>
              <a:rPr lang="es-ES" sz="1600" dirty="0">
                <a:latin typeface="Segoe" panose="020B0502040200020203" pitchFamily="34" charset="0"/>
              </a:rPr>
              <a:t>: Educo’ </a:t>
            </a:r>
            <a:r>
              <a:rPr lang="es-ES" sz="1600" dirty="0" err="1">
                <a:latin typeface="Segoe" panose="020B0502040200020203" pitchFamily="34" charset="0"/>
              </a:rPr>
              <a:t>summer</a:t>
            </a:r>
            <a:r>
              <a:rPr lang="es-ES" sz="1600" dirty="0">
                <a:latin typeface="Segoe" panose="020B0502040200020203" pitchFamily="34" charset="0"/>
              </a:rPr>
              <a:t> </a:t>
            </a:r>
            <a:r>
              <a:rPr lang="es-ES" sz="1600" dirty="0" err="1">
                <a:latin typeface="Segoe" panose="020B0502040200020203" pitchFamily="34" charset="0"/>
              </a:rPr>
              <a:t>lunchroom</a:t>
            </a:r>
            <a:r>
              <a:rPr lang="es-ES" sz="1600" dirty="0">
                <a:latin typeface="Segoe" panose="020B0502040200020203" pitchFamily="34" charset="0"/>
              </a:rPr>
              <a:t> </a:t>
            </a:r>
            <a:r>
              <a:rPr lang="es-ES" sz="1600" dirty="0" err="1">
                <a:latin typeface="Segoe" panose="020B0502040200020203" pitchFamily="34" charset="0"/>
              </a:rPr>
              <a:t>grants</a:t>
            </a:r>
            <a:endParaRPr lang="es-ES" sz="1600" dirty="0">
              <a:latin typeface="Segoe" panose="020B0502040200020203" pitchFamily="34" charset="0"/>
            </a:endParaRPr>
          </a:p>
          <a:p>
            <a:pPr marL="285750" indent="-285750">
              <a:buFontTx/>
              <a:buChar char="-"/>
            </a:pPr>
            <a:endParaRPr lang="es-ES" sz="1600" dirty="0">
              <a:latin typeface="Segoe" panose="020B0502040200020203" pitchFamily="34" charset="0"/>
            </a:endParaRPr>
          </a:p>
          <a:p>
            <a:pPr marL="285750" indent="-285750">
              <a:buFontTx/>
              <a:buChar char="-"/>
            </a:pPr>
            <a:r>
              <a:rPr lang="es-ES" sz="1600" dirty="0" err="1">
                <a:latin typeface="Segoe" panose="020B0502040200020203" pitchFamily="34" charset="0"/>
              </a:rPr>
              <a:t>Linking</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amount</a:t>
            </a:r>
            <a:r>
              <a:rPr lang="es-ES" sz="1600" dirty="0">
                <a:latin typeface="Segoe" panose="020B0502040200020203" pitchFamily="34" charset="0"/>
              </a:rPr>
              <a:t> </a:t>
            </a:r>
            <a:r>
              <a:rPr lang="es-ES" sz="1600" dirty="0" err="1">
                <a:latin typeface="Segoe" panose="020B0502040200020203" pitchFamily="34" charset="0"/>
              </a:rPr>
              <a:t>suggested</a:t>
            </a:r>
            <a:r>
              <a:rPr lang="es-ES" sz="1600" dirty="0">
                <a:latin typeface="Segoe" panose="020B0502040200020203" pitchFamily="34" charset="0"/>
              </a:rPr>
              <a:t> to a </a:t>
            </a:r>
            <a:r>
              <a:rPr lang="es-ES" sz="1600" dirty="0" err="1">
                <a:latin typeface="Segoe" panose="020B0502040200020203" pitchFamily="34" charset="0"/>
              </a:rPr>
              <a:t>clear</a:t>
            </a:r>
            <a:r>
              <a:rPr lang="es-ES" sz="1600" dirty="0">
                <a:latin typeface="Segoe" panose="020B0502040200020203" pitchFamily="34" charset="0"/>
              </a:rPr>
              <a:t> </a:t>
            </a:r>
            <a:r>
              <a:rPr lang="es-ES" sz="1600" dirty="0" err="1">
                <a:latin typeface="Segoe" panose="020B0502040200020203" pitchFamily="34" charset="0"/>
              </a:rPr>
              <a:t>benefit</a:t>
            </a:r>
            <a:r>
              <a:rPr lang="es-ES" sz="1600" dirty="0">
                <a:latin typeface="Segoe" panose="020B0502040200020203" pitchFamily="34" charset="0"/>
              </a:rPr>
              <a:t> </a:t>
            </a:r>
            <a:r>
              <a:rPr lang="es-ES" sz="1600" dirty="0" err="1">
                <a:latin typeface="Segoe" panose="020B0502040200020203" pitchFamily="34" charset="0"/>
              </a:rPr>
              <a:t>for</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children</a:t>
            </a:r>
            <a:r>
              <a:rPr lang="es-ES" sz="1600" dirty="0">
                <a:latin typeface="Segoe" panose="020B0502040200020203" pitchFamily="34" charset="0"/>
              </a:rPr>
              <a:t> </a:t>
            </a:r>
            <a:r>
              <a:rPr lang="es-ES" sz="1400" i="1" dirty="0">
                <a:latin typeface="Segoe" panose="020B0502040200020203" pitchFamily="34" charset="0"/>
              </a:rPr>
              <a:t>(</a:t>
            </a:r>
            <a:r>
              <a:rPr lang="es-ES" sz="1400" i="1" dirty="0" err="1">
                <a:latin typeface="Segoe" panose="020B0502040200020203" pitchFamily="34" charset="0"/>
              </a:rPr>
              <a:t>example</a:t>
            </a:r>
            <a:r>
              <a:rPr lang="es-ES" sz="1400" i="1" dirty="0">
                <a:latin typeface="Segoe" panose="020B0502040200020203" pitchFamily="34" charset="0"/>
              </a:rPr>
              <a:t>: </a:t>
            </a:r>
            <a:r>
              <a:rPr lang="es-ES" sz="1400" i="1" dirty="0" err="1">
                <a:latin typeface="Segoe" panose="020B0502040200020203" pitchFamily="34" charset="0"/>
              </a:rPr>
              <a:t>with</a:t>
            </a:r>
            <a:r>
              <a:rPr lang="es-ES" sz="1400" i="1" dirty="0">
                <a:latin typeface="Segoe" panose="020B0502040200020203" pitchFamily="34" charset="0"/>
              </a:rPr>
              <a:t> 25€/</a:t>
            </a:r>
            <a:r>
              <a:rPr lang="es-ES" sz="1400" i="1" dirty="0" err="1">
                <a:latin typeface="Segoe" panose="020B0502040200020203" pitchFamily="34" charset="0"/>
              </a:rPr>
              <a:t>month</a:t>
            </a:r>
            <a:r>
              <a:rPr lang="es-ES" sz="1400" i="1" dirty="0">
                <a:latin typeface="Segoe" panose="020B0502040200020203" pitchFamily="34" charset="0"/>
              </a:rPr>
              <a:t> </a:t>
            </a:r>
            <a:r>
              <a:rPr lang="es-ES" sz="1400" i="1" dirty="0" err="1">
                <a:latin typeface="Segoe" panose="020B0502040200020203" pitchFamily="34" charset="0"/>
              </a:rPr>
              <a:t>you</a:t>
            </a:r>
            <a:r>
              <a:rPr lang="es-ES" sz="1400" i="1" dirty="0">
                <a:latin typeface="Segoe" panose="020B0502040200020203" pitchFamily="34" charset="0"/>
              </a:rPr>
              <a:t> </a:t>
            </a:r>
            <a:r>
              <a:rPr lang="es-ES" sz="1400" i="1" dirty="0" err="1">
                <a:latin typeface="Segoe" panose="020B0502040200020203" pitchFamily="34" charset="0"/>
              </a:rPr>
              <a:t>guarantee</a:t>
            </a:r>
            <a:r>
              <a:rPr lang="es-ES" sz="1400" i="1" dirty="0">
                <a:latin typeface="Segoe" panose="020B0502040200020203" pitchFamily="34" charset="0"/>
              </a:rPr>
              <a:t> 2 </a:t>
            </a:r>
            <a:r>
              <a:rPr lang="es-ES" sz="1400" i="1" dirty="0" err="1">
                <a:latin typeface="Segoe" panose="020B0502040200020203" pitchFamily="34" charset="0"/>
              </a:rPr>
              <a:t>weeks</a:t>
            </a:r>
            <a:r>
              <a:rPr lang="es-ES" sz="1400" i="1" dirty="0">
                <a:latin typeface="Segoe" panose="020B0502040200020203" pitchFamily="34" charset="0"/>
              </a:rPr>
              <a:t> of </a:t>
            </a:r>
            <a:r>
              <a:rPr lang="es-ES" sz="1400" i="1" dirty="0" err="1">
                <a:latin typeface="Segoe" panose="020B0502040200020203" pitchFamily="34" charset="0"/>
              </a:rPr>
              <a:t>lunchroom</a:t>
            </a:r>
            <a:r>
              <a:rPr lang="es-ES" sz="1400" i="1" dirty="0">
                <a:latin typeface="Segoe" panose="020B0502040200020203" pitchFamily="34" charset="0"/>
              </a:rPr>
              <a:t>. </a:t>
            </a:r>
            <a:r>
              <a:rPr lang="es-ES" sz="1400" i="1" dirty="0" err="1">
                <a:latin typeface="Segoe" panose="020B0502040200020203" pitchFamily="34" charset="0"/>
              </a:rPr>
              <a:t>With</a:t>
            </a:r>
            <a:r>
              <a:rPr lang="es-ES" sz="1400" i="1" dirty="0">
                <a:latin typeface="Segoe" panose="020B0502040200020203" pitchFamily="34" charset="0"/>
              </a:rPr>
              <a:t> 130€ </a:t>
            </a:r>
            <a:r>
              <a:rPr lang="es-ES" sz="1400" i="1" dirty="0" err="1">
                <a:latin typeface="Segoe" panose="020B0502040200020203" pitchFamily="34" charset="0"/>
              </a:rPr>
              <a:t>you</a:t>
            </a:r>
            <a:r>
              <a:rPr lang="es-ES" sz="1400" i="1" dirty="0">
                <a:latin typeface="Segoe" panose="020B0502040200020203" pitchFamily="34" charset="0"/>
              </a:rPr>
              <a:t> can </a:t>
            </a:r>
            <a:r>
              <a:rPr lang="es-ES" sz="1400" i="1" dirty="0" err="1">
                <a:latin typeface="Segoe" panose="020B0502040200020203" pitchFamily="34" charset="0"/>
              </a:rPr>
              <a:t>finance</a:t>
            </a:r>
            <a:r>
              <a:rPr lang="es-ES" sz="1400" i="1" dirty="0">
                <a:latin typeface="Segoe" panose="020B0502040200020203" pitchFamily="34" charset="0"/>
              </a:rPr>
              <a:t> a full </a:t>
            </a:r>
            <a:r>
              <a:rPr lang="es-ES" sz="1400" i="1" dirty="0" err="1">
                <a:latin typeface="Segoe" panose="020B0502040200020203" pitchFamily="34" charset="0"/>
              </a:rPr>
              <a:t>summer</a:t>
            </a:r>
            <a:r>
              <a:rPr lang="es-ES" sz="1400" i="1" dirty="0">
                <a:latin typeface="Segoe" panose="020B0502040200020203" pitchFamily="34" charset="0"/>
              </a:rPr>
              <a:t> </a:t>
            </a:r>
            <a:r>
              <a:rPr lang="es-ES" sz="1400" i="1" dirty="0" err="1">
                <a:latin typeface="Segoe" panose="020B0502040200020203" pitchFamily="34" charset="0"/>
              </a:rPr>
              <a:t>lunchroom</a:t>
            </a:r>
            <a:r>
              <a:rPr lang="es-ES" sz="1400" i="1" dirty="0">
                <a:latin typeface="Segoe" panose="020B0502040200020203" pitchFamily="34" charset="0"/>
              </a:rPr>
              <a:t> </a:t>
            </a:r>
            <a:r>
              <a:rPr lang="es-ES" sz="1400" i="1" dirty="0" err="1">
                <a:latin typeface="Segoe" panose="020B0502040200020203" pitchFamily="34" charset="0"/>
              </a:rPr>
              <a:t>grant</a:t>
            </a:r>
            <a:r>
              <a:rPr lang="es-ES" sz="1400" i="1" dirty="0">
                <a:latin typeface="Segoe" panose="020B0502040200020203" pitchFamily="34" charset="0"/>
              </a:rPr>
              <a:t>)</a:t>
            </a:r>
          </a:p>
          <a:p>
            <a:endParaRPr lang="es-ES" dirty="0">
              <a:latin typeface="Segoe" panose="020B0502040200020203" pitchFamily="34" charset="0"/>
            </a:endParaRPr>
          </a:p>
          <a:p>
            <a:pPr marL="285750" indent="-285750">
              <a:buFontTx/>
              <a:buChar char="-"/>
            </a:pPr>
            <a:endParaRPr lang="es-ES" dirty="0">
              <a:latin typeface="Segoe" panose="020B0502040200020203" pitchFamily="34" charset="0"/>
            </a:endParaRPr>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0" name="CuadroTexto 9"/>
          <p:cNvSpPr txBox="1"/>
          <p:nvPr/>
        </p:nvSpPr>
        <p:spPr>
          <a:xfrm>
            <a:off x="323529" y="182740"/>
            <a:ext cx="7200799" cy="400110"/>
          </a:xfrm>
          <a:prstGeom prst="rect">
            <a:avLst/>
          </a:prstGeom>
          <a:noFill/>
        </p:spPr>
        <p:txBody>
          <a:bodyPr wrap="square" rtlCol="0">
            <a:spAutoFit/>
          </a:bodyPr>
          <a:lstStyle/>
          <a:p>
            <a:r>
              <a:rPr lang="es-ES" sz="2000" dirty="0">
                <a:solidFill>
                  <a:schemeClr val="bg1"/>
                </a:solidFill>
                <a:sym typeface="Wingdings" pitchFamily="2" charset="2"/>
              </a:rPr>
              <a:t>UPGRADES</a:t>
            </a:r>
            <a:endParaRPr lang="es-ES" sz="2400" dirty="0">
              <a:solidFill>
                <a:schemeClr val="bg1"/>
              </a:solidFill>
            </a:endParaRPr>
          </a:p>
        </p:txBody>
      </p:sp>
    </p:spTree>
    <p:extLst>
      <p:ext uri="{BB962C8B-B14F-4D97-AF65-F5344CB8AC3E}">
        <p14:creationId xmlns:p14="http://schemas.microsoft.com/office/powerpoint/2010/main" val="2472346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rot="16200000">
            <a:off x="-2839169" y="3593678"/>
            <a:ext cx="6066980" cy="461665"/>
          </a:xfrm>
          <a:prstGeom prst="rect">
            <a:avLst/>
          </a:prstGeom>
          <a:solidFill>
            <a:schemeClr val="accent5">
              <a:lumMod val="60000"/>
              <a:lumOff val="40000"/>
            </a:schemeClr>
          </a:solidFill>
        </p:spPr>
        <p:txBody>
          <a:bodyPr wrap="square" rtlCol="0">
            <a:spAutoFit/>
          </a:bodyPr>
          <a:lstStyle/>
          <a:p>
            <a:pPr algn="ctr"/>
            <a:r>
              <a:rPr lang="es-ES" sz="2400" b="1" dirty="0"/>
              <a:t>TELEMARKETING</a:t>
            </a:r>
            <a:endParaRPr lang="es-ES" b="1" dirty="0"/>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4" name="CuadroTexto 6"/>
          <p:cNvSpPr txBox="1">
            <a:spLocks noChangeArrowheads="1"/>
          </p:cNvSpPr>
          <p:nvPr/>
        </p:nvSpPr>
        <p:spPr bwMode="auto">
          <a:xfrm>
            <a:off x="220180" y="83135"/>
            <a:ext cx="867975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s-ES_tradnl" sz="1000" b="1" dirty="0">
              <a:latin typeface="Segoe" charset="0"/>
              <a:cs typeface="Segoe" charset="0"/>
            </a:endParaRPr>
          </a:p>
        </p:txBody>
      </p:sp>
      <p:sp>
        <p:nvSpPr>
          <p:cNvPr id="5" name="Rectángulo 4"/>
          <p:cNvSpPr/>
          <p:nvPr/>
        </p:nvSpPr>
        <p:spPr>
          <a:xfrm>
            <a:off x="430633" y="920323"/>
            <a:ext cx="3792577" cy="369332"/>
          </a:xfrm>
          <a:prstGeom prst="rect">
            <a:avLst/>
          </a:prstGeom>
        </p:spPr>
        <p:txBody>
          <a:bodyPr wrap="none">
            <a:spAutoFit/>
          </a:bodyPr>
          <a:lstStyle/>
          <a:p>
            <a:r>
              <a:rPr lang="es-ES" b="1" dirty="0">
                <a:latin typeface="Segoe" panose="020B0502040200020203" pitchFamily="34" charset="0"/>
              </a:rPr>
              <a:t>SUMMER LUNCHROOM GRANTS:</a:t>
            </a:r>
          </a:p>
        </p:txBody>
      </p:sp>
      <p:graphicFrame>
        <p:nvGraphicFramePr>
          <p:cNvPr id="3" name="Tabla 2"/>
          <p:cNvGraphicFramePr>
            <a:graphicFrameLocks noGrp="1"/>
          </p:cNvGraphicFramePr>
          <p:nvPr>
            <p:extLst>
              <p:ext uri="{D42A27DB-BD31-4B8C-83A1-F6EECF244321}">
                <p14:modId xmlns:p14="http://schemas.microsoft.com/office/powerpoint/2010/main" val="4178372761"/>
              </p:ext>
            </p:extLst>
          </p:nvPr>
        </p:nvGraphicFramePr>
        <p:xfrm>
          <a:off x="454375" y="1440624"/>
          <a:ext cx="8517786" cy="1618688"/>
        </p:xfrm>
        <a:graphic>
          <a:graphicData uri="http://schemas.openxmlformats.org/drawingml/2006/table">
            <a:tbl>
              <a:tblPr>
                <a:tableStyleId>{5C22544A-7EE6-4342-B048-85BDC9FD1C3A}</a:tableStyleId>
              </a:tblPr>
              <a:tblGrid>
                <a:gridCol w="1358475">
                  <a:extLst>
                    <a:ext uri="{9D8B030D-6E8A-4147-A177-3AD203B41FA5}">
                      <a16:colId xmlns:a16="http://schemas.microsoft.com/office/drawing/2014/main" val="1749785807"/>
                    </a:ext>
                  </a:extLst>
                </a:gridCol>
                <a:gridCol w="673624">
                  <a:extLst>
                    <a:ext uri="{9D8B030D-6E8A-4147-A177-3AD203B41FA5}">
                      <a16:colId xmlns:a16="http://schemas.microsoft.com/office/drawing/2014/main" val="1878094517"/>
                    </a:ext>
                  </a:extLst>
                </a:gridCol>
                <a:gridCol w="1035697">
                  <a:extLst>
                    <a:ext uri="{9D8B030D-6E8A-4147-A177-3AD203B41FA5}">
                      <a16:colId xmlns:a16="http://schemas.microsoft.com/office/drawing/2014/main" val="3357422039"/>
                    </a:ext>
                  </a:extLst>
                </a:gridCol>
                <a:gridCol w="858123">
                  <a:extLst>
                    <a:ext uri="{9D8B030D-6E8A-4147-A177-3AD203B41FA5}">
                      <a16:colId xmlns:a16="http://schemas.microsoft.com/office/drawing/2014/main" val="499652463"/>
                    </a:ext>
                  </a:extLst>
                </a:gridCol>
                <a:gridCol w="1111479">
                  <a:extLst>
                    <a:ext uri="{9D8B030D-6E8A-4147-A177-3AD203B41FA5}">
                      <a16:colId xmlns:a16="http://schemas.microsoft.com/office/drawing/2014/main" val="3578796941"/>
                    </a:ext>
                  </a:extLst>
                </a:gridCol>
                <a:gridCol w="1145160">
                  <a:extLst>
                    <a:ext uri="{9D8B030D-6E8A-4147-A177-3AD203B41FA5}">
                      <a16:colId xmlns:a16="http://schemas.microsoft.com/office/drawing/2014/main" val="4287760455"/>
                    </a:ext>
                  </a:extLst>
                </a:gridCol>
                <a:gridCol w="1167614">
                  <a:extLst>
                    <a:ext uri="{9D8B030D-6E8A-4147-A177-3AD203B41FA5}">
                      <a16:colId xmlns:a16="http://schemas.microsoft.com/office/drawing/2014/main" val="2929930967"/>
                    </a:ext>
                  </a:extLst>
                </a:gridCol>
                <a:gridCol w="1167614">
                  <a:extLst>
                    <a:ext uri="{9D8B030D-6E8A-4147-A177-3AD203B41FA5}">
                      <a16:colId xmlns:a16="http://schemas.microsoft.com/office/drawing/2014/main" val="2724528207"/>
                    </a:ext>
                  </a:extLst>
                </a:gridCol>
              </a:tblGrid>
              <a:tr h="341840">
                <a:tc>
                  <a:txBody>
                    <a:bodyPr/>
                    <a:lstStyle/>
                    <a:p>
                      <a:pPr algn="ctr" fontAlgn="b"/>
                      <a:r>
                        <a:rPr lang="es-ES" sz="1200" b="1" u="none" strike="noStrike" dirty="0">
                          <a:effectLst/>
                          <a:latin typeface="Segoe" panose="020B0502040200020203" pitchFamily="34" charset="0"/>
                        </a:rPr>
                        <a:t>SUMMER LUNCHROOM</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err="1">
                          <a:effectLst/>
                          <a:latin typeface="Segoe" panose="020B0502040200020203" pitchFamily="34" charset="0"/>
                        </a:rPr>
                        <a:t>Contacts</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a:effectLst/>
                          <a:latin typeface="Segoe" panose="020B0502040200020203" pitchFamily="34" charset="0"/>
                        </a:rPr>
                        <a:t>New </a:t>
                      </a:r>
                      <a:r>
                        <a:rPr lang="es-ES" sz="1200" b="1" u="none" strike="noStrike" dirty="0" err="1">
                          <a:effectLst/>
                          <a:latin typeface="Segoe" panose="020B0502040200020203" pitchFamily="34" charset="0"/>
                        </a:rPr>
                        <a:t>gifts</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err="1">
                          <a:effectLst/>
                          <a:latin typeface="Segoe" panose="020B0502040200020203" pitchFamily="34" charset="0"/>
                        </a:rPr>
                        <a:t>Conversion</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err="1">
                          <a:effectLst/>
                          <a:latin typeface="Segoe" panose="020B0502040200020203" pitchFamily="34" charset="0"/>
                        </a:rPr>
                        <a:t>Gifts</a:t>
                      </a:r>
                      <a:r>
                        <a:rPr lang="es-ES" sz="1200" b="1" u="none" strike="noStrike" dirty="0">
                          <a:effectLst/>
                          <a:latin typeface="Segoe" panose="020B0502040200020203" pitchFamily="34" charset="0"/>
                        </a:rPr>
                        <a:t> </a:t>
                      </a:r>
                      <a:r>
                        <a:rPr lang="es-ES" sz="1200" b="1" u="none" strike="noStrike" dirty="0" err="1">
                          <a:effectLst/>
                          <a:latin typeface="Segoe" panose="020B0502040200020203" pitchFamily="34" charset="0"/>
                        </a:rPr>
                        <a:t>average</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Income</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Costs</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a:effectLst/>
                          <a:latin typeface="Segoe" panose="020B0502040200020203" pitchFamily="34" charset="0"/>
                        </a:rPr>
                        <a:t>ROI</a:t>
                      </a:r>
                      <a:endParaRPr lang="es-ES" sz="1200" b="1" i="0" u="none" strike="noStrike" dirty="0">
                        <a:solidFill>
                          <a:srgbClr val="000000"/>
                        </a:solidFill>
                        <a:effectLst/>
                        <a:latin typeface="Segoe" panose="020B0502040200020203" pitchFamily="34" charset="0"/>
                      </a:endParaRPr>
                    </a:p>
                  </a:txBody>
                  <a:tcPr marL="7866" marR="7866" marT="7866" marB="0" anchor="ctr"/>
                </a:tc>
                <a:extLst>
                  <a:ext uri="{0D108BD9-81ED-4DB2-BD59-A6C34878D82A}">
                    <a16:rowId xmlns:a16="http://schemas.microsoft.com/office/drawing/2014/main" val="2475229099"/>
                  </a:ext>
                </a:extLst>
              </a:tr>
              <a:tr h="311266">
                <a:tc>
                  <a:txBody>
                    <a:bodyPr/>
                    <a:lstStyle/>
                    <a:p>
                      <a:pPr algn="ctr" fontAlgn="b"/>
                      <a:r>
                        <a:rPr lang="es-ES" sz="1200" b="1" u="none" strike="noStrike">
                          <a:effectLst/>
                          <a:latin typeface="Segoe" panose="020B0502040200020203" pitchFamily="34" charset="0"/>
                        </a:rPr>
                        <a:t>2014</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7.315</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1.198</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16%</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78 €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93.684 €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25.603 €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0" i="0" u="none" strike="noStrike" dirty="0">
                          <a:solidFill>
                            <a:srgbClr val="000000"/>
                          </a:solidFill>
                          <a:effectLst/>
                          <a:latin typeface="Segoe" panose="020B0502040200020203" pitchFamily="34" charset="0"/>
                        </a:rPr>
                        <a:t>2,7</a:t>
                      </a:r>
                    </a:p>
                  </a:txBody>
                  <a:tcPr marL="7866" marR="7866" marT="7866" marB="0" anchor="ctr"/>
                </a:tc>
                <a:extLst>
                  <a:ext uri="{0D108BD9-81ED-4DB2-BD59-A6C34878D82A}">
                    <a16:rowId xmlns:a16="http://schemas.microsoft.com/office/drawing/2014/main" val="1121339747"/>
                  </a:ext>
                </a:extLst>
              </a:tr>
              <a:tr h="311266">
                <a:tc>
                  <a:txBody>
                    <a:bodyPr/>
                    <a:lstStyle/>
                    <a:p>
                      <a:pPr algn="ctr" fontAlgn="b"/>
                      <a:r>
                        <a:rPr lang="es-ES" sz="1200" b="1" u="none" strike="noStrike">
                          <a:effectLst/>
                          <a:latin typeface="Segoe" panose="020B0502040200020203" pitchFamily="34" charset="0"/>
                        </a:rPr>
                        <a:t>2015</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8.921</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1.358</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15%</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73 €</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99.120 €</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31.224 €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2.2</a:t>
                      </a:r>
                      <a:endParaRPr lang="es-ES" sz="1200" b="1" i="0" u="none" strike="noStrike" dirty="0">
                        <a:solidFill>
                          <a:srgbClr val="000000"/>
                        </a:solidFill>
                        <a:effectLst/>
                        <a:latin typeface="Segoe" panose="020B0502040200020203" pitchFamily="34" charset="0"/>
                      </a:endParaRPr>
                    </a:p>
                  </a:txBody>
                  <a:tcPr marL="7866" marR="7866" marT="7866" marB="0" anchor="ctr"/>
                </a:tc>
                <a:extLst>
                  <a:ext uri="{0D108BD9-81ED-4DB2-BD59-A6C34878D82A}">
                    <a16:rowId xmlns:a16="http://schemas.microsoft.com/office/drawing/2014/main" val="1663693952"/>
                  </a:ext>
                </a:extLst>
              </a:tr>
              <a:tr h="311266">
                <a:tc>
                  <a:txBody>
                    <a:bodyPr/>
                    <a:lstStyle/>
                    <a:p>
                      <a:pPr algn="ctr" fontAlgn="b"/>
                      <a:r>
                        <a:rPr lang="es-ES" sz="1200" b="1" u="none" strike="noStrike" dirty="0">
                          <a:effectLst/>
                          <a:latin typeface="Segoe" panose="020B0502040200020203" pitchFamily="34" charset="0"/>
                        </a:rPr>
                        <a:t>2016</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12.817</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2.411</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19%</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65 €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156.040 €</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44.860 €</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2,5</a:t>
                      </a:r>
                      <a:endParaRPr lang="es-ES" sz="1200" b="1" i="0" u="none" strike="noStrike" dirty="0">
                        <a:solidFill>
                          <a:srgbClr val="000000"/>
                        </a:solidFill>
                        <a:effectLst/>
                        <a:latin typeface="Segoe" panose="020B0502040200020203" pitchFamily="34" charset="0"/>
                      </a:endParaRPr>
                    </a:p>
                  </a:txBody>
                  <a:tcPr marL="7866" marR="7866" marT="7866" marB="0" anchor="ctr"/>
                </a:tc>
                <a:extLst>
                  <a:ext uri="{0D108BD9-81ED-4DB2-BD59-A6C34878D82A}">
                    <a16:rowId xmlns:a16="http://schemas.microsoft.com/office/drawing/2014/main" val="4290589184"/>
                  </a:ext>
                </a:extLst>
              </a:tr>
              <a:tr h="311264">
                <a:tc>
                  <a:txBody>
                    <a:bodyPr/>
                    <a:lstStyle/>
                    <a:p>
                      <a:pPr algn="ctr" fontAlgn="b"/>
                      <a:r>
                        <a:rPr lang="es-ES" sz="1200" b="1" u="none" strike="noStrike" dirty="0">
                          <a:effectLst/>
                          <a:latin typeface="Segoe" panose="020B0502040200020203" pitchFamily="34" charset="0"/>
                        </a:rPr>
                        <a:t>TOTAL</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29.053</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4.967</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17%</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70 €</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348.844 €</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a:effectLst/>
                          <a:latin typeface="Segoe" panose="020B0502040200020203" pitchFamily="34" charset="0"/>
                        </a:rPr>
                        <a:t>101.686 €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a:effectLst/>
                          <a:latin typeface="Segoe" panose="020B0502040200020203" pitchFamily="34" charset="0"/>
                        </a:rPr>
                        <a:t>2,4</a:t>
                      </a:r>
                      <a:endParaRPr lang="es-ES" sz="1200" b="1" i="0" u="none" strike="noStrike" dirty="0">
                        <a:solidFill>
                          <a:srgbClr val="000000"/>
                        </a:solidFill>
                        <a:effectLst/>
                        <a:latin typeface="Segoe" panose="020B0502040200020203" pitchFamily="34" charset="0"/>
                      </a:endParaRPr>
                    </a:p>
                  </a:txBody>
                  <a:tcPr marL="7866" marR="7866" marT="7866" marB="0" anchor="ctr"/>
                </a:tc>
                <a:extLst>
                  <a:ext uri="{0D108BD9-81ED-4DB2-BD59-A6C34878D82A}">
                    <a16:rowId xmlns:a16="http://schemas.microsoft.com/office/drawing/2014/main" val="780966941"/>
                  </a:ext>
                </a:extLst>
              </a:tr>
            </a:tbl>
          </a:graphicData>
        </a:graphic>
      </p:graphicFrame>
      <p:graphicFrame>
        <p:nvGraphicFramePr>
          <p:cNvPr id="20" name="Gráfico 19">
            <a:extLst>
              <a:ext uri="{FF2B5EF4-FFF2-40B4-BE49-F238E27FC236}">
                <a16:creationId xmlns:a16="http://schemas.microsoft.com/office/drawing/2014/main" id="{1AE9C5D5-BC18-40E1-9215-F0D199B0E5E1}"/>
              </a:ext>
            </a:extLst>
          </p:cNvPr>
          <p:cNvGraphicFramePr>
            <a:graphicFrameLocks/>
          </p:cNvGraphicFramePr>
          <p:nvPr>
            <p:extLst>
              <p:ext uri="{D42A27DB-BD31-4B8C-83A1-F6EECF244321}">
                <p14:modId xmlns:p14="http://schemas.microsoft.com/office/powerpoint/2010/main" val="2303480923"/>
              </p:ext>
            </p:extLst>
          </p:nvPr>
        </p:nvGraphicFramePr>
        <p:xfrm>
          <a:off x="604689" y="3152154"/>
          <a:ext cx="3600450" cy="26669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1" name="Gráfico 20">
            <a:extLst>
              <a:ext uri="{FF2B5EF4-FFF2-40B4-BE49-F238E27FC236}">
                <a16:creationId xmlns:a16="http://schemas.microsoft.com/office/drawing/2014/main" id="{904EB3E0-DFB5-422D-81E3-2DDFF5E3D298}"/>
              </a:ext>
            </a:extLst>
          </p:cNvPr>
          <p:cNvGraphicFramePr>
            <a:graphicFrameLocks/>
          </p:cNvGraphicFramePr>
          <p:nvPr>
            <p:extLst>
              <p:ext uri="{D42A27DB-BD31-4B8C-83A1-F6EECF244321}">
                <p14:modId xmlns:p14="http://schemas.microsoft.com/office/powerpoint/2010/main" val="4122230258"/>
              </p:ext>
            </p:extLst>
          </p:nvPr>
        </p:nvGraphicFramePr>
        <p:xfrm>
          <a:off x="4384674" y="3147921"/>
          <a:ext cx="3600450" cy="266699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78509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rot="16200000">
            <a:off x="-2839169" y="3593678"/>
            <a:ext cx="6066980" cy="461665"/>
          </a:xfrm>
          <a:prstGeom prst="rect">
            <a:avLst/>
          </a:prstGeom>
          <a:solidFill>
            <a:schemeClr val="accent3">
              <a:lumMod val="60000"/>
              <a:lumOff val="40000"/>
            </a:schemeClr>
          </a:solidFill>
        </p:spPr>
        <p:txBody>
          <a:bodyPr wrap="square" rtlCol="0">
            <a:spAutoFit/>
          </a:bodyPr>
          <a:lstStyle/>
          <a:p>
            <a:pPr algn="ctr"/>
            <a:r>
              <a:rPr lang="es-ES" sz="2400" b="1" dirty="0"/>
              <a:t>EMAILINGS</a:t>
            </a:r>
            <a:endParaRPr lang="es-ES" b="1" dirty="0"/>
          </a:p>
        </p:txBody>
      </p:sp>
      <p:sp>
        <p:nvSpPr>
          <p:cNvPr id="12" name="CuadroTexto 11"/>
          <p:cNvSpPr txBox="1"/>
          <p:nvPr/>
        </p:nvSpPr>
        <p:spPr>
          <a:xfrm>
            <a:off x="518334" y="1009571"/>
            <a:ext cx="4917762" cy="4247317"/>
          </a:xfrm>
          <a:prstGeom prst="rect">
            <a:avLst/>
          </a:prstGeom>
          <a:noFill/>
        </p:spPr>
        <p:txBody>
          <a:bodyPr wrap="square" rtlCol="0">
            <a:spAutoFit/>
          </a:bodyPr>
          <a:lstStyle/>
          <a:p>
            <a:r>
              <a:rPr lang="es-ES" b="1" dirty="0">
                <a:latin typeface="Segoe" panose="020B0502040200020203" pitchFamily="34" charset="0"/>
              </a:rPr>
              <a:t>SUMMER LUNCHROOM GRANTS:</a:t>
            </a:r>
          </a:p>
          <a:p>
            <a:r>
              <a:rPr lang="es-ES" dirty="0">
                <a:latin typeface="Segoe" panose="020B0502040200020203" pitchFamily="34" charset="0"/>
              </a:rPr>
              <a:t> </a:t>
            </a:r>
          </a:p>
          <a:p>
            <a:r>
              <a:rPr lang="es-ES" dirty="0" err="1">
                <a:latin typeface="Segoe" panose="020B0502040200020203" pitchFamily="34" charset="0"/>
              </a:rPr>
              <a:t>Emailing</a:t>
            </a:r>
            <a:r>
              <a:rPr lang="es-ES" dirty="0">
                <a:latin typeface="Segoe" panose="020B0502040200020203" pitchFamily="34" charset="0"/>
              </a:rPr>
              <a:t> </a:t>
            </a:r>
            <a:r>
              <a:rPr lang="es-ES" dirty="0" err="1">
                <a:latin typeface="Segoe" panose="020B0502040200020203" pitchFamily="34" charset="0"/>
              </a:rPr>
              <a:t>campaign</a:t>
            </a:r>
            <a:r>
              <a:rPr lang="es-ES" dirty="0">
                <a:latin typeface="Segoe" panose="020B0502040200020203" pitchFamily="34" charset="0"/>
              </a:rPr>
              <a:t>: </a:t>
            </a:r>
          </a:p>
          <a:p>
            <a:endParaRPr lang="es-ES" dirty="0">
              <a:latin typeface="Segoe" panose="020B0502040200020203" pitchFamily="34" charset="0"/>
            </a:endParaRPr>
          </a:p>
          <a:p>
            <a:r>
              <a:rPr lang="es-ES" dirty="0">
                <a:latin typeface="Segoe" panose="020B0502040200020203" pitchFamily="34" charset="0"/>
              </a:rPr>
              <a:t>08/06/2016: </a:t>
            </a:r>
            <a:r>
              <a:rPr lang="es-ES" dirty="0" err="1">
                <a:latin typeface="Segoe" panose="020B0502040200020203" pitchFamily="34" charset="0"/>
              </a:rPr>
              <a:t>emailing</a:t>
            </a:r>
            <a:r>
              <a:rPr lang="es-ES" dirty="0">
                <a:latin typeface="Segoe" panose="020B0502040200020203" pitchFamily="34" charset="0"/>
              </a:rPr>
              <a:t> </a:t>
            </a:r>
            <a:r>
              <a:rPr lang="es-ES" dirty="0" err="1">
                <a:latin typeface="Segoe" panose="020B0502040200020203" pitchFamily="34" charset="0"/>
              </a:rPr>
              <a:t>sent</a:t>
            </a:r>
            <a:r>
              <a:rPr lang="es-ES" dirty="0">
                <a:latin typeface="Segoe" panose="020B0502040200020203" pitchFamily="34" charset="0"/>
              </a:rPr>
              <a:t> to 90,000 leads, sponsors and </a:t>
            </a:r>
            <a:r>
              <a:rPr lang="es-ES" dirty="0" err="1">
                <a:latin typeface="Segoe" panose="020B0502040200020203" pitchFamily="34" charset="0"/>
              </a:rPr>
              <a:t>donors</a:t>
            </a:r>
            <a:r>
              <a:rPr lang="es-ES" dirty="0">
                <a:latin typeface="Segoe" panose="020B0502040200020203" pitchFamily="34" charset="0"/>
              </a:rPr>
              <a:t> </a:t>
            </a:r>
            <a:r>
              <a:rPr lang="es-ES" dirty="0" err="1">
                <a:latin typeface="Segoe" panose="020B0502040200020203" pitchFamily="34" charset="0"/>
              </a:rPr>
              <a:t>with</a:t>
            </a:r>
            <a:r>
              <a:rPr lang="es-ES" dirty="0">
                <a:latin typeface="Segoe" panose="020B0502040200020203" pitchFamily="34" charset="0"/>
              </a:rPr>
              <a:t> </a:t>
            </a:r>
            <a:r>
              <a:rPr lang="es-ES" dirty="0" err="1">
                <a:latin typeface="Segoe" panose="020B0502040200020203" pitchFamily="34" charset="0"/>
              </a:rPr>
              <a:t>subject</a:t>
            </a:r>
            <a:r>
              <a:rPr lang="es-ES" dirty="0">
                <a:latin typeface="Segoe" panose="020B0502040200020203" pitchFamily="34" charset="0"/>
              </a:rPr>
              <a:t> “(</a:t>
            </a:r>
            <a:r>
              <a:rPr lang="es-ES" dirty="0" err="1">
                <a:latin typeface="Segoe" panose="020B0502040200020203" pitchFamily="34" charset="0"/>
              </a:rPr>
              <a:t>name</a:t>
            </a:r>
            <a:r>
              <a:rPr lang="es-ES" dirty="0">
                <a:latin typeface="Segoe" panose="020B0502040200020203" pitchFamily="34" charset="0"/>
              </a:rPr>
              <a:t>), </a:t>
            </a:r>
            <a:r>
              <a:rPr lang="es-ES" dirty="0" err="1">
                <a:latin typeface="Segoe" panose="020B0502040200020203" pitchFamily="34" charset="0"/>
              </a:rPr>
              <a:t>children</a:t>
            </a:r>
            <a:r>
              <a:rPr lang="es-ES" dirty="0">
                <a:latin typeface="Segoe" panose="020B0502040200020203" pitchFamily="34" charset="0"/>
              </a:rPr>
              <a:t> </a:t>
            </a:r>
            <a:r>
              <a:rPr lang="es-ES" dirty="0" err="1">
                <a:latin typeface="Segoe" panose="020B0502040200020203" pitchFamily="34" charset="0"/>
              </a:rPr>
              <a:t>also</a:t>
            </a:r>
            <a:r>
              <a:rPr lang="es-ES" dirty="0">
                <a:latin typeface="Segoe" panose="020B0502040200020203" pitchFamily="34" charset="0"/>
              </a:rPr>
              <a:t> </a:t>
            </a:r>
            <a:r>
              <a:rPr lang="es-ES" dirty="0" err="1">
                <a:latin typeface="Segoe" panose="020B0502040200020203" pitchFamily="34" charset="0"/>
              </a:rPr>
              <a:t>eat</a:t>
            </a:r>
            <a:r>
              <a:rPr lang="es-ES" dirty="0">
                <a:latin typeface="Segoe" panose="020B0502040200020203" pitchFamily="34" charset="0"/>
              </a:rPr>
              <a:t> </a:t>
            </a:r>
            <a:r>
              <a:rPr lang="es-ES" dirty="0" err="1">
                <a:latin typeface="Segoe" panose="020B0502040200020203" pitchFamily="34" charset="0"/>
              </a:rPr>
              <a:t>during</a:t>
            </a:r>
            <a:r>
              <a:rPr lang="es-ES" dirty="0">
                <a:latin typeface="Segoe" panose="020B0502040200020203" pitchFamily="34" charset="0"/>
              </a:rPr>
              <a:t> </a:t>
            </a:r>
            <a:r>
              <a:rPr lang="es-ES" dirty="0" err="1">
                <a:latin typeface="Segoe" panose="020B0502040200020203" pitchFamily="34" charset="0"/>
              </a:rPr>
              <a:t>summer</a:t>
            </a:r>
            <a:r>
              <a:rPr lang="es-ES" dirty="0">
                <a:latin typeface="Segoe" panose="020B0502040200020203" pitchFamily="34" charset="0"/>
              </a:rPr>
              <a:t>”</a:t>
            </a:r>
          </a:p>
          <a:p>
            <a:endParaRPr lang="es-ES" dirty="0">
              <a:latin typeface="Segoe" panose="020B0502040200020203" pitchFamily="34" charset="0"/>
            </a:endParaRPr>
          </a:p>
          <a:p>
            <a:pPr marL="285750" indent="-285750">
              <a:buFont typeface="Wingdings" panose="05000000000000000000" pitchFamily="2" charset="2"/>
              <a:buChar char="à"/>
            </a:pPr>
            <a:r>
              <a:rPr lang="es-ES" dirty="0" err="1">
                <a:latin typeface="Segoe" panose="020B0502040200020203" pitchFamily="34" charset="0"/>
                <a:sym typeface="Wingdings" panose="05000000000000000000" pitchFamily="2" charset="2"/>
              </a:rPr>
              <a:t>Landing</a:t>
            </a:r>
            <a:r>
              <a:rPr lang="es-ES" dirty="0">
                <a:latin typeface="Segoe" panose="020B0502040200020203" pitchFamily="34" charset="0"/>
                <a:sym typeface="Wingdings" panose="05000000000000000000" pitchFamily="2" charset="2"/>
              </a:rPr>
              <a:t> page to </a:t>
            </a:r>
            <a:r>
              <a:rPr lang="es-ES" dirty="0" err="1">
                <a:latin typeface="Segoe" panose="020B0502040200020203" pitchFamily="34" charset="0"/>
                <a:sym typeface="Wingdings" panose="05000000000000000000" pitchFamily="2" charset="2"/>
              </a:rPr>
              <a:t>form</a:t>
            </a:r>
            <a:r>
              <a:rPr lang="es-ES" dirty="0">
                <a:latin typeface="Segoe" panose="020B0502040200020203" pitchFamily="34" charset="0"/>
                <a:sym typeface="Wingdings" panose="05000000000000000000" pitchFamily="2" charset="2"/>
              </a:rPr>
              <a:t> of </a:t>
            </a:r>
            <a:r>
              <a:rPr lang="es-ES" dirty="0" err="1">
                <a:latin typeface="Segoe" panose="020B0502040200020203" pitchFamily="34" charset="0"/>
                <a:sym typeface="Wingdings" panose="05000000000000000000" pitchFamily="2" charset="2"/>
              </a:rPr>
              <a:t>lunchroom</a:t>
            </a:r>
            <a:r>
              <a:rPr lang="es-ES" dirty="0">
                <a:latin typeface="Segoe" panose="020B0502040200020203" pitchFamily="34" charset="0"/>
                <a:sym typeface="Wingdings" panose="05000000000000000000" pitchFamily="2" charset="2"/>
              </a:rPr>
              <a:t> </a:t>
            </a:r>
            <a:r>
              <a:rPr lang="es-ES" dirty="0" err="1">
                <a:latin typeface="Segoe" panose="020B0502040200020203" pitchFamily="34" charset="0"/>
                <a:sym typeface="Wingdings" panose="05000000000000000000" pitchFamily="2" charset="2"/>
              </a:rPr>
              <a:t>grants</a:t>
            </a:r>
            <a:r>
              <a:rPr lang="es-ES" dirty="0">
                <a:latin typeface="Segoe" panose="020B0502040200020203" pitchFamily="34" charset="0"/>
                <a:sym typeface="Wingdings" panose="05000000000000000000" pitchFamily="2" charset="2"/>
              </a:rPr>
              <a:t>. </a:t>
            </a:r>
          </a:p>
          <a:p>
            <a:pPr marL="285750" indent="-285750">
              <a:buFont typeface="Wingdings" panose="05000000000000000000" pitchFamily="2" charset="2"/>
              <a:buChar char="à"/>
            </a:pPr>
            <a:endParaRPr lang="es-ES" dirty="0">
              <a:latin typeface="Segoe" panose="020B0502040200020203" pitchFamily="34" charset="0"/>
              <a:sym typeface="Wingdings" panose="05000000000000000000" pitchFamily="2" charset="2"/>
            </a:endParaRPr>
          </a:p>
          <a:p>
            <a:pPr marL="285750" indent="-285750">
              <a:buFont typeface="Wingdings" panose="05000000000000000000" pitchFamily="2" charset="2"/>
              <a:buChar char="à"/>
            </a:pPr>
            <a:r>
              <a:rPr lang="es-ES" dirty="0">
                <a:latin typeface="Segoe" panose="020B0502040200020203" pitchFamily="34" charset="0"/>
                <a:sym typeface="Wingdings" panose="05000000000000000000" pitchFamily="2" charset="2"/>
              </a:rPr>
              <a:t>181 new </a:t>
            </a:r>
            <a:r>
              <a:rPr lang="es-ES" dirty="0" err="1">
                <a:latin typeface="Segoe" panose="020B0502040200020203" pitchFamily="34" charset="0"/>
                <a:sym typeface="Wingdings" panose="05000000000000000000" pitchFamily="2" charset="2"/>
              </a:rPr>
              <a:t>gifts</a:t>
            </a:r>
            <a:r>
              <a:rPr lang="es-ES" dirty="0">
                <a:latin typeface="Segoe" panose="020B0502040200020203" pitchFamily="34" charset="0"/>
                <a:sym typeface="Wingdings" panose="05000000000000000000" pitchFamily="2" charset="2"/>
              </a:rPr>
              <a:t> (26 regular </a:t>
            </a:r>
            <a:r>
              <a:rPr lang="es-ES" dirty="0" err="1">
                <a:latin typeface="Segoe" panose="020B0502040200020203" pitchFamily="34" charset="0"/>
                <a:sym typeface="Wingdings" panose="05000000000000000000" pitchFamily="2" charset="2"/>
              </a:rPr>
              <a:t>donors</a:t>
            </a:r>
            <a:r>
              <a:rPr lang="es-ES" dirty="0">
                <a:latin typeface="Segoe" panose="020B0502040200020203" pitchFamily="34" charset="0"/>
                <a:sym typeface="Wingdings" panose="05000000000000000000" pitchFamily="2" charset="2"/>
              </a:rPr>
              <a:t> + 155 single </a:t>
            </a:r>
            <a:r>
              <a:rPr lang="es-ES" dirty="0" err="1">
                <a:latin typeface="Segoe" panose="020B0502040200020203" pitchFamily="34" charset="0"/>
                <a:sym typeface="Wingdings" panose="05000000000000000000" pitchFamily="2" charset="2"/>
              </a:rPr>
              <a:t>gifts</a:t>
            </a:r>
            <a:r>
              <a:rPr lang="es-ES" dirty="0">
                <a:latin typeface="Segoe" panose="020B0502040200020203" pitchFamily="34" charset="0"/>
                <a:sym typeface="Wingdings" panose="05000000000000000000" pitchFamily="2" charset="2"/>
              </a:rPr>
              <a:t>) </a:t>
            </a:r>
            <a:r>
              <a:rPr lang="es-ES" dirty="0" err="1">
                <a:latin typeface="Segoe" panose="020B0502040200020203" pitchFamily="34" charset="0"/>
                <a:sym typeface="Wingdings" panose="05000000000000000000" pitchFamily="2" charset="2"/>
              </a:rPr>
              <a:t>with</a:t>
            </a:r>
            <a:r>
              <a:rPr lang="es-ES" dirty="0">
                <a:latin typeface="Segoe" panose="020B0502040200020203" pitchFamily="34" charset="0"/>
                <a:sym typeface="Wingdings" panose="05000000000000000000" pitchFamily="2" charset="2"/>
              </a:rPr>
              <a:t> </a:t>
            </a:r>
            <a:r>
              <a:rPr lang="es-ES" dirty="0" err="1">
                <a:latin typeface="Segoe" panose="020B0502040200020203" pitchFamily="34" charset="0"/>
                <a:sym typeface="Wingdings" panose="05000000000000000000" pitchFamily="2" charset="2"/>
              </a:rPr>
              <a:t>revenues</a:t>
            </a:r>
            <a:r>
              <a:rPr lang="es-ES" dirty="0">
                <a:latin typeface="Segoe" panose="020B0502040200020203" pitchFamily="34" charset="0"/>
                <a:sym typeface="Wingdings" panose="05000000000000000000" pitchFamily="2" charset="2"/>
              </a:rPr>
              <a:t> of 27,000€ </a:t>
            </a:r>
            <a:r>
              <a:rPr lang="es-ES" dirty="0" err="1">
                <a:latin typeface="Segoe" panose="020B0502040200020203" pitchFamily="34" charset="0"/>
                <a:sym typeface="Wingdings" panose="05000000000000000000" pitchFamily="2" charset="2"/>
              </a:rPr>
              <a:t>on</a:t>
            </a:r>
            <a:r>
              <a:rPr lang="es-ES" dirty="0">
                <a:latin typeface="Segoe" panose="020B0502040200020203" pitchFamily="34" charset="0"/>
                <a:sym typeface="Wingdings" panose="05000000000000000000" pitchFamily="2" charset="2"/>
              </a:rPr>
              <a:t> a 12 </a:t>
            </a:r>
            <a:r>
              <a:rPr lang="es-ES" dirty="0" err="1">
                <a:latin typeface="Segoe" panose="020B0502040200020203" pitchFamily="34" charset="0"/>
                <a:sym typeface="Wingdings" panose="05000000000000000000" pitchFamily="2" charset="2"/>
              </a:rPr>
              <a:t>months</a:t>
            </a:r>
            <a:r>
              <a:rPr lang="es-ES" dirty="0">
                <a:latin typeface="Segoe" panose="020B0502040200020203" pitchFamily="34" charset="0"/>
                <a:sym typeface="Wingdings" panose="05000000000000000000" pitchFamily="2" charset="2"/>
              </a:rPr>
              <a:t> </a:t>
            </a:r>
            <a:r>
              <a:rPr lang="es-ES" dirty="0" err="1">
                <a:latin typeface="Segoe" panose="020B0502040200020203" pitchFamily="34" charset="0"/>
                <a:sym typeface="Wingdings" panose="05000000000000000000" pitchFamily="2" charset="2"/>
              </a:rPr>
              <a:t>basis</a:t>
            </a:r>
            <a:r>
              <a:rPr lang="es-ES" dirty="0">
                <a:latin typeface="Segoe" panose="020B0502040200020203" pitchFamily="34" charset="0"/>
                <a:sym typeface="Wingdings" panose="05000000000000000000" pitchFamily="2" charset="2"/>
              </a:rPr>
              <a:t> (</a:t>
            </a:r>
            <a:r>
              <a:rPr lang="es-ES" dirty="0" err="1">
                <a:latin typeface="Segoe" panose="020B0502040200020203" pitchFamily="34" charset="0"/>
                <a:sym typeface="Wingdings" panose="05000000000000000000" pitchFamily="2" charset="2"/>
              </a:rPr>
              <a:t>results</a:t>
            </a:r>
            <a:r>
              <a:rPr lang="es-ES" dirty="0">
                <a:latin typeface="Segoe" panose="020B0502040200020203" pitchFamily="34" charset="0"/>
                <a:sym typeface="Wingdings" panose="05000000000000000000" pitchFamily="2" charset="2"/>
              </a:rPr>
              <a:t> 2015: 48,000€)</a:t>
            </a:r>
          </a:p>
          <a:p>
            <a:endParaRPr lang="es-ES" dirty="0">
              <a:latin typeface="Segoe" panose="020B0502040200020203" pitchFamily="34" charset="0"/>
            </a:endParaRPr>
          </a:p>
          <a:p>
            <a:endParaRPr lang="es-ES" dirty="0">
              <a:latin typeface="Segoe" panose="020B0502040200020203" pitchFamily="34" charset="0"/>
            </a:endParaRPr>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0" name="CuadroTexto 9"/>
          <p:cNvSpPr txBox="1"/>
          <p:nvPr/>
        </p:nvSpPr>
        <p:spPr>
          <a:xfrm>
            <a:off x="323529" y="182740"/>
            <a:ext cx="7200799" cy="400110"/>
          </a:xfrm>
          <a:prstGeom prst="rect">
            <a:avLst/>
          </a:prstGeom>
          <a:noFill/>
        </p:spPr>
        <p:txBody>
          <a:bodyPr wrap="square" rtlCol="0">
            <a:spAutoFit/>
          </a:bodyPr>
          <a:lstStyle/>
          <a:p>
            <a:r>
              <a:rPr lang="es-ES" sz="2000" dirty="0">
                <a:solidFill>
                  <a:schemeClr val="bg1"/>
                </a:solidFill>
                <a:sym typeface="Wingdings" pitchFamily="2" charset="2"/>
              </a:rPr>
              <a:t>UPGRADES</a:t>
            </a:r>
            <a:endParaRPr lang="es-ES" sz="2400" dirty="0">
              <a:solidFill>
                <a:schemeClr val="bg1"/>
              </a:solidFill>
            </a:endParaRPr>
          </a:p>
        </p:txBody>
      </p:sp>
      <p:pic>
        <p:nvPicPr>
          <p:cNvPr id="8" name="Imagen 7"/>
          <p:cNvPicPr>
            <a:picLocks noChangeAspect="1"/>
          </p:cNvPicPr>
          <p:nvPr/>
        </p:nvPicPr>
        <p:blipFill rotWithShape="1">
          <a:blip r:embed="rId4"/>
          <a:srcRect l="40400" t="21519" r="40571" b="14031"/>
          <a:stretch/>
        </p:blipFill>
        <p:spPr>
          <a:xfrm>
            <a:off x="5921241" y="1023547"/>
            <a:ext cx="2899914" cy="5524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6078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518334" y="1009571"/>
            <a:ext cx="8625666" cy="861774"/>
          </a:xfrm>
          <a:prstGeom prst="rect">
            <a:avLst/>
          </a:prstGeom>
          <a:noFill/>
        </p:spPr>
        <p:txBody>
          <a:bodyPr wrap="square" rtlCol="0">
            <a:spAutoFit/>
          </a:bodyPr>
          <a:lstStyle/>
          <a:p>
            <a:r>
              <a:rPr lang="es-ES" b="1" dirty="0">
                <a:latin typeface="Segoe" panose="020B0502040200020203" pitchFamily="34" charset="0"/>
              </a:rPr>
              <a:t>GIFT CATALOGUE</a:t>
            </a:r>
          </a:p>
          <a:p>
            <a:endParaRPr lang="es-ES" sz="1600" dirty="0">
              <a:latin typeface="Segoe" panose="020B0502040200020203" pitchFamily="34" charset="0"/>
            </a:endParaRPr>
          </a:p>
          <a:p>
            <a:pPr marL="285750" indent="-285750">
              <a:buFontTx/>
              <a:buChar char="-"/>
            </a:pPr>
            <a:endParaRPr lang="es-ES" sz="1600" dirty="0">
              <a:latin typeface="Segoe" panose="020B0502040200020203" pitchFamily="34" charset="0"/>
            </a:endParaRPr>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28446766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518334" y="1009571"/>
            <a:ext cx="8625666" cy="4832092"/>
          </a:xfrm>
          <a:prstGeom prst="rect">
            <a:avLst/>
          </a:prstGeom>
          <a:noFill/>
        </p:spPr>
        <p:txBody>
          <a:bodyPr wrap="square" rtlCol="0">
            <a:spAutoFit/>
          </a:bodyPr>
          <a:lstStyle/>
          <a:p>
            <a:r>
              <a:rPr lang="es-ES" b="1" dirty="0">
                <a:latin typeface="Segoe" panose="020B0502040200020203" pitchFamily="34" charset="0"/>
              </a:rPr>
              <a:t>GIFT CATALOGUE:</a:t>
            </a:r>
          </a:p>
          <a:p>
            <a:r>
              <a:rPr lang="es-ES" dirty="0">
                <a:latin typeface="Segoe" panose="020B0502040200020203" pitchFamily="34" charset="0"/>
              </a:rPr>
              <a:t> </a:t>
            </a:r>
          </a:p>
          <a:p>
            <a:r>
              <a:rPr lang="es-ES" sz="1600" dirty="0" err="1">
                <a:latin typeface="Segoe" panose="020B0502040200020203" pitchFamily="34" charset="0"/>
              </a:rPr>
              <a:t>Telemarketing</a:t>
            </a:r>
            <a:r>
              <a:rPr lang="es-ES" sz="1600" dirty="0">
                <a:latin typeface="Segoe" panose="020B0502040200020203" pitchFamily="34" charset="0"/>
              </a:rPr>
              <a:t> </a:t>
            </a:r>
            <a:r>
              <a:rPr lang="es-ES" sz="1600" dirty="0" err="1">
                <a:latin typeface="Segoe" panose="020B0502040200020203" pitchFamily="34" charset="0"/>
              </a:rPr>
              <a:t>campaign</a:t>
            </a:r>
            <a:r>
              <a:rPr lang="es-ES" sz="1600" dirty="0">
                <a:latin typeface="Segoe" panose="020B0502040200020203" pitchFamily="34" charset="0"/>
              </a:rPr>
              <a:t> (</a:t>
            </a:r>
            <a:r>
              <a:rPr lang="es-ES" sz="1600" dirty="0" err="1">
                <a:latin typeface="Segoe" panose="020B0502040200020203" pitchFamily="34" charset="0"/>
              </a:rPr>
              <a:t>external</a:t>
            </a:r>
            <a:r>
              <a:rPr lang="es-ES" sz="1600" dirty="0">
                <a:latin typeface="Segoe" panose="020B0502040200020203" pitchFamily="34" charset="0"/>
              </a:rPr>
              <a:t> </a:t>
            </a:r>
            <a:r>
              <a:rPr lang="es-ES" sz="1600" dirty="0" err="1">
                <a:latin typeface="Segoe" panose="020B0502040200020203" pitchFamily="34" charset="0"/>
              </a:rPr>
              <a:t>call</a:t>
            </a:r>
            <a:r>
              <a:rPr lang="es-ES" sz="1600" dirty="0">
                <a:latin typeface="Segoe" panose="020B0502040200020203" pitchFamily="34" charset="0"/>
              </a:rPr>
              <a:t> center). </a:t>
            </a:r>
          </a:p>
          <a:p>
            <a:endParaRPr lang="es-ES" sz="1600" dirty="0">
              <a:latin typeface="Segoe" panose="020B0502040200020203" pitchFamily="34" charset="0"/>
            </a:endParaRPr>
          </a:p>
          <a:p>
            <a:r>
              <a:rPr lang="es-ES" sz="1600" dirty="0" err="1">
                <a:latin typeface="Segoe" panose="020B0502040200020203" pitchFamily="34" charset="0"/>
              </a:rPr>
              <a:t>From</a:t>
            </a:r>
            <a:r>
              <a:rPr lang="es-ES" sz="1600" dirty="0">
                <a:latin typeface="Segoe" panose="020B0502040200020203" pitchFamily="34" charset="0"/>
              </a:rPr>
              <a:t> </a:t>
            </a:r>
            <a:r>
              <a:rPr lang="es-ES" sz="1600" dirty="0" err="1">
                <a:latin typeface="Segoe" panose="020B0502040200020203" pitchFamily="34" charset="0"/>
              </a:rPr>
              <a:t>November</a:t>
            </a:r>
            <a:r>
              <a:rPr lang="es-ES" sz="1600" dirty="0">
                <a:latin typeface="Segoe" panose="020B0502040200020203" pitchFamily="34" charset="0"/>
              </a:rPr>
              <a:t> to 1st </a:t>
            </a:r>
            <a:r>
              <a:rPr lang="es-ES" sz="1600" dirty="0" err="1">
                <a:latin typeface="Segoe" panose="020B0502040200020203" pitchFamily="34" charset="0"/>
              </a:rPr>
              <a:t>week</a:t>
            </a:r>
            <a:r>
              <a:rPr lang="es-ES" sz="1600" dirty="0">
                <a:latin typeface="Segoe" panose="020B0502040200020203" pitchFamily="34" charset="0"/>
              </a:rPr>
              <a:t> of </a:t>
            </a:r>
            <a:r>
              <a:rPr lang="es-ES" sz="1600" dirty="0" err="1">
                <a:latin typeface="Segoe" panose="020B0502040200020203" pitchFamily="34" charset="0"/>
              </a:rPr>
              <a:t>January</a:t>
            </a:r>
            <a:r>
              <a:rPr lang="es-ES" sz="1600" dirty="0">
                <a:latin typeface="Segoe" panose="020B0502040200020203" pitchFamily="34" charset="0"/>
              </a:rPr>
              <a:t>, </a:t>
            </a:r>
            <a:r>
              <a:rPr lang="es-ES" sz="1600" dirty="0" err="1">
                <a:latin typeface="Segoe" panose="020B0502040200020203" pitchFamily="34" charset="0"/>
              </a:rPr>
              <a:t>we</a:t>
            </a:r>
            <a:r>
              <a:rPr lang="es-ES" sz="1600" dirty="0">
                <a:latin typeface="Segoe" panose="020B0502040200020203" pitchFamily="34" charset="0"/>
              </a:rPr>
              <a:t> </a:t>
            </a:r>
            <a:r>
              <a:rPr lang="es-ES" sz="1600" dirty="0" err="1">
                <a:latin typeface="Segoe" panose="020B0502040200020203" pitchFamily="34" charset="0"/>
              </a:rPr>
              <a:t>call</a:t>
            </a:r>
            <a:r>
              <a:rPr lang="es-ES" sz="1600" dirty="0">
                <a:latin typeface="Segoe" panose="020B0502040200020203" pitchFamily="34" charset="0"/>
              </a:rPr>
              <a:t> </a:t>
            </a:r>
            <a:r>
              <a:rPr lang="es-ES" sz="1600" dirty="0" err="1">
                <a:latin typeface="Segoe" panose="020B0502040200020203" pitchFamily="34" charset="0"/>
              </a:rPr>
              <a:t>our</a:t>
            </a:r>
            <a:r>
              <a:rPr lang="es-ES" sz="1600" dirty="0">
                <a:latin typeface="Segoe" panose="020B0502040200020203" pitchFamily="34" charset="0"/>
              </a:rPr>
              <a:t> active </a:t>
            </a:r>
            <a:r>
              <a:rPr lang="es-ES" sz="1600" dirty="0" err="1">
                <a:latin typeface="Segoe" panose="020B0502040200020203" pitchFamily="34" charset="0"/>
              </a:rPr>
              <a:t>donors</a:t>
            </a:r>
            <a:r>
              <a:rPr lang="es-ES" sz="1600" dirty="0">
                <a:latin typeface="Segoe" panose="020B0502040200020203" pitchFamily="34" charset="0"/>
              </a:rPr>
              <a:t> (regular </a:t>
            </a:r>
            <a:r>
              <a:rPr lang="es-ES" sz="1600" dirty="0" err="1">
                <a:latin typeface="Segoe" panose="020B0502040200020203" pitchFamily="34" charset="0"/>
              </a:rPr>
              <a:t>donors</a:t>
            </a:r>
            <a:r>
              <a:rPr lang="es-ES" sz="1600" dirty="0">
                <a:latin typeface="Segoe" panose="020B0502040200020203" pitchFamily="34" charset="0"/>
              </a:rPr>
              <a:t> and single </a:t>
            </a:r>
            <a:r>
              <a:rPr lang="es-ES" sz="1600" dirty="0" err="1">
                <a:latin typeface="Segoe" panose="020B0502040200020203" pitchFamily="34" charset="0"/>
              </a:rPr>
              <a:t>gift</a:t>
            </a:r>
            <a:r>
              <a:rPr lang="es-ES" sz="1600" dirty="0">
                <a:latin typeface="Segoe" panose="020B0502040200020203" pitchFamily="34" charset="0"/>
              </a:rPr>
              <a:t> </a:t>
            </a:r>
            <a:r>
              <a:rPr lang="es-ES" sz="1600" dirty="0" err="1">
                <a:latin typeface="Segoe" panose="020B0502040200020203" pitchFamily="34" charset="0"/>
              </a:rPr>
              <a:t>donors</a:t>
            </a:r>
            <a:r>
              <a:rPr lang="es-ES" sz="1600" dirty="0">
                <a:latin typeface="Segoe" panose="020B0502040200020203" pitchFamily="34" charset="0"/>
              </a:rPr>
              <a:t> of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last</a:t>
            </a:r>
            <a:r>
              <a:rPr lang="es-ES" sz="1600" dirty="0">
                <a:latin typeface="Segoe" panose="020B0502040200020203" pitchFamily="34" charset="0"/>
              </a:rPr>
              <a:t> 12 </a:t>
            </a:r>
            <a:r>
              <a:rPr lang="es-ES" sz="1600" dirty="0" err="1">
                <a:latin typeface="Segoe" panose="020B0502040200020203" pitchFamily="34" charset="0"/>
              </a:rPr>
              <a:t>months</a:t>
            </a:r>
            <a:r>
              <a:rPr lang="es-ES" sz="1600" dirty="0">
                <a:latin typeface="Segoe" panose="020B0502040200020203" pitchFamily="34" charset="0"/>
              </a:rPr>
              <a:t>)  </a:t>
            </a:r>
          </a:p>
          <a:p>
            <a:endParaRPr lang="es-ES" sz="1600" dirty="0">
              <a:latin typeface="Segoe" panose="020B0502040200020203" pitchFamily="34" charset="0"/>
            </a:endParaRPr>
          </a:p>
          <a:p>
            <a:r>
              <a:rPr lang="es-ES" sz="1600" dirty="0" err="1">
                <a:latin typeface="Segoe" panose="020B0502040200020203" pitchFamily="34" charset="0"/>
              </a:rPr>
              <a:t>Our</a:t>
            </a:r>
            <a:r>
              <a:rPr lang="es-ES" sz="1600" dirty="0">
                <a:latin typeface="Segoe" panose="020B0502040200020203" pitchFamily="34" charset="0"/>
              </a:rPr>
              <a:t> “sales pitch” </a:t>
            </a:r>
            <a:r>
              <a:rPr lang="es-ES" sz="1600" dirty="0" err="1">
                <a:latin typeface="Segoe" panose="020B0502040200020203" pitchFamily="34" charset="0"/>
              </a:rPr>
              <a:t>consists</a:t>
            </a:r>
            <a:r>
              <a:rPr lang="es-ES" sz="1600" dirty="0">
                <a:latin typeface="Segoe" panose="020B0502040200020203" pitchFamily="34" charset="0"/>
              </a:rPr>
              <a:t> in: </a:t>
            </a:r>
          </a:p>
          <a:p>
            <a:endParaRPr lang="es-ES" sz="1600" dirty="0">
              <a:latin typeface="Segoe" panose="020B0502040200020203" pitchFamily="34" charset="0"/>
            </a:endParaRPr>
          </a:p>
          <a:p>
            <a:pPr marL="285750" indent="-285750">
              <a:buFontTx/>
              <a:buChar char="-"/>
            </a:pPr>
            <a:r>
              <a:rPr lang="es-ES" sz="1600" dirty="0" err="1"/>
              <a:t>Taking</a:t>
            </a:r>
            <a:r>
              <a:rPr lang="es-ES" sz="1600" dirty="0"/>
              <a:t> </a:t>
            </a:r>
            <a:r>
              <a:rPr lang="es-ES" sz="1600" dirty="0" err="1"/>
              <a:t>advantage</a:t>
            </a:r>
            <a:r>
              <a:rPr lang="es-ES" sz="1600" dirty="0"/>
              <a:t> of </a:t>
            </a:r>
            <a:r>
              <a:rPr lang="es-ES" sz="1600" dirty="0" err="1"/>
              <a:t>Xmas</a:t>
            </a:r>
            <a:r>
              <a:rPr lang="es-ES" sz="1600" dirty="0"/>
              <a:t> </a:t>
            </a:r>
            <a:r>
              <a:rPr lang="es-ES" sz="1600" dirty="0" err="1"/>
              <a:t>period</a:t>
            </a:r>
            <a:r>
              <a:rPr lang="es-ES" sz="1600" dirty="0"/>
              <a:t> and to </a:t>
            </a:r>
            <a:r>
              <a:rPr lang="es-ES" sz="1600" dirty="0" err="1"/>
              <a:t>suggest</a:t>
            </a:r>
            <a:r>
              <a:rPr lang="es-ES" sz="1600" dirty="0"/>
              <a:t> to </a:t>
            </a:r>
            <a:r>
              <a:rPr lang="es-ES" sz="1600" dirty="0" err="1"/>
              <a:t>also</a:t>
            </a:r>
            <a:r>
              <a:rPr lang="es-ES" sz="1600" dirty="0"/>
              <a:t> </a:t>
            </a:r>
            <a:r>
              <a:rPr lang="es-ES" sz="1600" dirty="0" err="1"/>
              <a:t>offer</a:t>
            </a:r>
            <a:r>
              <a:rPr lang="es-ES" sz="1600" dirty="0"/>
              <a:t> </a:t>
            </a:r>
            <a:r>
              <a:rPr lang="es-ES" sz="1600" dirty="0" err="1"/>
              <a:t>children</a:t>
            </a:r>
            <a:r>
              <a:rPr lang="es-ES" sz="1600" dirty="0"/>
              <a:t> and </a:t>
            </a:r>
            <a:r>
              <a:rPr lang="es-ES" sz="1600" dirty="0" err="1"/>
              <a:t>families</a:t>
            </a:r>
            <a:r>
              <a:rPr lang="es-ES" sz="1600" dirty="0"/>
              <a:t> </a:t>
            </a:r>
            <a:r>
              <a:rPr lang="es-ES" sz="1600" dirty="0" err="1"/>
              <a:t>some</a:t>
            </a:r>
            <a:r>
              <a:rPr lang="es-ES" sz="1600" dirty="0"/>
              <a:t> </a:t>
            </a:r>
            <a:r>
              <a:rPr lang="es-ES" sz="1600" dirty="0" err="1"/>
              <a:t>presents</a:t>
            </a:r>
            <a:endParaRPr lang="es-ES" sz="1600" dirty="0"/>
          </a:p>
          <a:p>
            <a:pPr marL="285750" indent="-285750">
              <a:buFontTx/>
              <a:buChar char="-"/>
            </a:pPr>
            <a:r>
              <a:rPr lang="es-ES" sz="1600" dirty="0" err="1"/>
              <a:t>Those</a:t>
            </a:r>
            <a:r>
              <a:rPr lang="es-ES" sz="1600" dirty="0"/>
              <a:t> </a:t>
            </a:r>
            <a:r>
              <a:rPr lang="es-ES" sz="1600" dirty="0" err="1"/>
              <a:t>presents</a:t>
            </a:r>
            <a:r>
              <a:rPr lang="es-ES" sz="1600" dirty="0"/>
              <a:t> are real </a:t>
            </a:r>
            <a:r>
              <a:rPr lang="es-ES" sz="1600" dirty="0" err="1"/>
              <a:t>gifts</a:t>
            </a:r>
            <a:r>
              <a:rPr lang="es-ES" sz="1600" dirty="0"/>
              <a:t> </a:t>
            </a:r>
            <a:r>
              <a:rPr lang="es-ES" sz="1600" dirty="0" err="1"/>
              <a:t>for</a:t>
            </a:r>
            <a:r>
              <a:rPr lang="es-ES" sz="1600" dirty="0"/>
              <a:t> real </a:t>
            </a:r>
            <a:r>
              <a:rPr lang="es-ES" sz="1600" dirty="0" err="1"/>
              <a:t>needs</a:t>
            </a:r>
            <a:endParaRPr lang="es-ES" sz="1600" dirty="0"/>
          </a:p>
          <a:p>
            <a:pPr marL="285750" indent="-285750">
              <a:buFontTx/>
              <a:buChar char="-"/>
            </a:pPr>
            <a:r>
              <a:rPr lang="es-ES" sz="1600" dirty="0" err="1"/>
              <a:t>We</a:t>
            </a:r>
            <a:r>
              <a:rPr lang="es-ES" sz="1600" dirty="0"/>
              <a:t> </a:t>
            </a:r>
            <a:r>
              <a:rPr lang="es-ES" sz="1600" dirty="0" err="1"/>
              <a:t>mention</a:t>
            </a:r>
            <a:r>
              <a:rPr lang="es-ES" sz="1600" dirty="0"/>
              <a:t> </a:t>
            </a:r>
            <a:r>
              <a:rPr lang="es-ES" sz="1600" dirty="0" err="1"/>
              <a:t>different</a:t>
            </a:r>
            <a:r>
              <a:rPr lang="es-ES" sz="1600" dirty="0"/>
              <a:t> </a:t>
            </a:r>
            <a:r>
              <a:rPr lang="es-ES" sz="1600" dirty="0" err="1"/>
              <a:t>gifts</a:t>
            </a:r>
            <a:r>
              <a:rPr lang="es-ES" sz="1600" dirty="0"/>
              <a:t> of </a:t>
            </a:r>
            <a:r>
              <a:rPr lang="es-ES" sz="1600" dirty="0" err="1"/>
              <a:t>different</a:t>
            </a:r>
            <a:r>
              <a:rPr lang="es-ES" sz="1600" dirty="0"/>
              <a:t> </a:t>
            </a:r>
            <a:r>
              <a:rPr lang="es-ES" sz="1600" dirty="0" err="1"/>
              <a:t>kinds</a:t>
            </a:r>
            <a:r>
              <a:rPr lang="es-ES" sz="1600" dirty="0"/>
              <a:t> </a:t>
            </a:r>
            <a:r>
              <a:rPr lang="es-ES" sz="1600" dirty="0" err="1"/>
              <a:t>for</a:t>
            </a:r>
            <a:r>
              <a:rPr lang="es-ES" sz="1600" dirty="0"/>
              <a:t> </a:t>
            </a:r>
            <a:r>
              <a:rPr lang="es-ES" sz="1600" dirty="0" err="1"/>
              <a:t>different</a:t>
            </a:r>
            <a:r>
              <a:rPr lang="es-ES" sz="1600" dirty="0"/>
              <a:t> </a:t>
            </a:r>
            <a:r>
              <a:rPr lang="es-ES" sz="1600" dirty="0" err="1"/>
              <a:t>countries</a:t>
            </a:r>
            <a:r>
              <a:rPr lang="es-ES" sz="1600" dirty="0"/>
              <a:t>, </a:t>
            </a:r>
            <a:r>
              <a:rPr lang="es-ES" sz="1600" dirty="0" err="1"/>
              <a:t>with</a:t>
            </a:r>
            <a:r>
              <a:rPr lang="es-ES" sz="1600" dirty="0"/>
              <a:t> a </a:t>
            </a:r>
            <a:r>
              <a:rPr lang="es-ES" sz="1600" dirty="0" err="1"/>
              <a:t>wide</a:t>
            </a:r>
            <a:r>
              <a:rPr lang="es-ES" sz="1600" dirty="0"/>
              <a:t> </a:t>
            </a:r>
            <a:r>
              <a:rPr lang="es-ES" sz="1600" dirty="0" err="1"/>
              <a:t>range</a:t>
            </a:r>
            <a:r>
              <a:rPr lang="es-ES" sz="1600" dirty="0"/>
              <a:t> of </a:t>
            </a:r>
            <a:r>
              <a:rPr lang="es-ES" sz="1600" dirty="0" err="1"/>
              <a:t>prices</a:t>
            </a:r>
            <a:r>
              <a:rPr lang="es-ES" sz="1600" dirty="0"/>
              <a:t> </a:t>
            </a:r>
            <a:r>
              <a:rPr lang="es-ES" sz="1600" dirty="0" err="1"/>
              <a:t>From</a:t>
            </a:r>
            <a:r>
              <a:rPr lang="es-ES" sz="1600" dirty="0"/>
              <a:t> </a:t>
            </a:r>
            <a:r>
              <a:rPr lang="es-ES" sz="1600" dirty="0" err="1"/>
              <a:t>books</a:t>
            </a:r>
            <a:r>
              <a:rPr lang="es-ES" sz="1600" dirty="0"/>
              <a:t> to </a:t>
            </a:r>
            <a:r>
              <a:rPr lang="es-ES" sz="1600" dirty="0" err="1"/>
              <a:t>cleaning</a:t>
            </a:r>
            <a:r>
              <a:rPr lang="es-ES" sz="1600" dirty="0"/>
              <a:t> sets… </a:t>
            </a:r>
            <a:r>
              <a:rPr lang="es-ES" sz="1600" dirty="0" err="1"/>
              <a:t>Some</a:t>
            </a:r>
            <a:r>
              <a:rPr lang="es-ES" sz="1600" dirty="0"/>
              <a:t> </a:t>
            </a:r>
            <a:r>
              <a:rPr lang="es-ES" sz="1600" dirty="0" err="1"/>
              <a:t>examples</a:t>
            </a:r>
            <a:r>
              <a:rPr lang="es-ES" sz="1600" dirty="0"/>
              <a:t>: </a:t>
            </a:r>
          </a:p>
          <a:p>
            <a:pPr marL="742950" lvl="1" indent="-285750">
              <a:buFontTx/>
              <a:buChar char="-"/>
            </a:pPr>
            <a:r>
              <a:rPr lang="es-ES" sz="1600" dirty="0"/>
              <a:t>A </a:t>
            </a:r>
            <a:r>
              <a:rPr lang="es-ES" sz="1600" dirty="0" err="1"/>
              <a:t>book</a:t>
            </a:r>
            <a:r>
              <a:rPr lang="es-ES" sz="1600" dirty="0"/>
              <a:t> </a:t>
            </a:r>
            <a:r>
              <a:rPr lang="es-ES" sz="1600" dirty="0" err="1"/>
              <a:t>for</a:t>
            </a:r>
            <a:r>
              <a:rPr lang="es-ES" sz="1600" dirty="0"/>
              <a:t> 6€</a:t>
            </a:r>
          </a:p>
          <a:p>
            <a:pPr marL="742950" lvl="1" indent="-285750">
              <a:buFontTx/>
              <a:buChar char="-"/>
            </a:pPr>
            <a:r>
              <a:rPr lang="es-ES" sz="1600" dirty="0" err="1"/>
              <a:t>Diapers</a:t>
            </a:r>
            <a:r>
              <a:rPr lang="es-ES" sz="1600" dirty="0"/>
              <a:t> </a:t>
            </a:r>
            <a:r>
              <a:rPr lang="es-ES" sz="1600" dirty="0" err="1"/>
              <a:t>for</a:t>
            </a:r>
            <a:r>
              <a:rPr lang="es-ES" sz="1600" dirty="0"/>
              <a:t> </a:t>
            </a:r>
            <a:r>
              <a:rPr lang="es-ES" sz="1600" dirty="0" err="1"/>
              <a:t>orphan</a:t>
            </a:r>
            <a:r>
              <a:rPr lang="es-ES" sz="1600" dirty="0"/>
              <a:t> </a:t>
            </a:r>
            <a:r>
              <a:rPr lang="es-ES" sz="1600" dirty="0" err="1"/>
              <a:t>children</a:t>
            </a:r>
            <a:r>
              <a:rPr lang="es-ES" sz="1600" dirty="0"/>
              <a:t> </a:t>
            </a:r>
            <a:r>
              <a:rPr lang="es-ES" sz="1600" dirty="0" err="1"/>
              <a:t>for</a:t>
            </a:r>
            <a:r>
              <a:rPr lang="es-ES" sz="1600" dirty="0"/>
              <a:t> 12€	</a:t>
            </a:r>
          </a:p>
          <a:p>
            <a:pPr marL="742950" lvl="1" indent="-285750">
              <a:buFontTx/>
              <a:buChar char="-"/>
            </a:pPr>
            <a:r>
              <a:rPr lang="es-ES" sz="1600" dirty="0"/>
              <a:t>A </a:t>
            </a:r>
            <a:r>
              <a:rPr lang="es-ES" sz="1600" dirty="0" err="1"/>
              <a:t>corn</a:t>
            </a:r>
            <a:r>
              <a:rPr lang="es-ES" sz="1600" dirty="0"/>
              <a:t> bag </a:t>
            </a:r>
            <a:r>
              <a:rPr lang="es-ES" sz="1600" dirty="0" err="1"/>
              <a:t>for</a:t>
            </a:r>
            <a:r>
              <a:rPr lang="es-ES" sz="1600" dirty="0"/>
              <a:t> 28€</a:t>
            </a:r>
          </a:p>
          <a:p>
            <a:pPr marL="285750" indent="-285750">
              <a:buFontTx/>
              <a:buChar char="-"/>
            </a:pPr>
            <a:r>
              <a:rPr lang="es-ES" sz="1600" i="1" dirty="0" err="1"/>
              <a:t>Tell</a:t>
            </a:r>
            <a:r>
              <a:rPr lang="es-ES" sz="1600" i="1" dirty="0"/>
              <a:t> me </a:t>
            </a:r>
            <a:r>
              <a:rPr lang="es-ES" sz="1600" i="1" dirty="0" err="1"/>
              <a:t>which</a:t>
            </a:r>
            <a:r>
              <a:rPr lang="es-ES" sz="1600" i="1" dirty="0"/>
              <a:t> </a:t>
            </a:r>
            <a:r>
              <a:rPr lang="es-ES" sz="1600" i="1" dirty="0" err="1"/>
              <a:t>amount</a:t>
            </a:r>
            <a:r>
              <a:rPr lang="es-ES" sz="1600" i="1" dirty="0"/>
              <a:t> </a:t>
            </a:r>
            <a:r>
              <a:rPr lang="es-ES" sz="1600" i="1" dirty="0" err="1"/>
              <a:t>you’d</a:t>
            </a:r>
            <a:r>
              <a:rPr lang="es-ES" sz="1600" i="1" dirty="0"/>
              <a:t> </a:t>
            </a:r>
            <a:r>
              <a:rPr lang="es-ES" sz="1600" i="1" dirty="0" err="1"/>
              <a:t>like</a:t>
            </a:r>
            <a:r>
              <a:rPr lang="es-ES" sz="1600" i="1" dirty="0"/>
              <a:t> to </a:t>
            </a:r>
            <a:r>
              <a:rPr lang="es-ES" sz="1600" i="1" dirty="0" err="1"/>
              <a:t>offer</a:t>
            </a:r>
            <a:r>
              <a:rPr lang="es-ES" sz="1600" i="1" dirty="0"/>
              <a:t> and </a:t>
            </a:r>
            <a:r>
              <a:rPr lang="es-ES" sz="1600" i="1" dirty="0" err="1"/>
              <a:t>I’ll</a:t>
            </a:r>
            <a:r>
              <a:rPr lang="es-ES" sz="1600" i="1" dirty="0"/>
              <a:t> </a:t>
            </a:r>
            <a:r>
              <a:rPr lang="es-ES" sz="1600" i="1" dirty="0" err="1"/>
              <a:t>tell</a:t>
            </a:r>
            <a:r>
              <a:rPr lang="es-ES" sz="1600" i="1" dirty="0"/>
              <a:t> </a:t>
            </a:r>
            <a:r>
              <a:rPr lang="es-ES" sz="1600" i="1" dirty="0" err="1"/>
              <a:t>you</a:t>
            </a:r>
            <a:r>
              <a:rPr lang="es-ES" sz="1600" i="1" dirty="0"/>
              <a:t> </a:t>
            </a:r>
            <a:r>
              <a:rPr lang="es-ES" sz="1600" i="1" dirty="0" err="1"/>
              <a:t>the</a:t>
            </a:r>
            <a:r>
              <a:rPr lang="es-ES" sz="1600" i="1" dirty="0"/>
              <a:t> </a:t>
            </a:r>
            <a:r>
              <a:rPr lang="es-ES" sz="1600" i="1" dirty="0" err="1"/>
              <a:t>gifts</a:t>
            </a:r>
            <a:r>
              <a:rPr lang="es-ES" sz="1600" i="1" dirty="0"/>
              <a:t> </a:t>
            </a:r>
            <a:r>
              <a:rPr lang="es-ES" sz="1600" i="1" dirty="0" err="1"/>
              <a:t>available</a:t>
            </a:r>
            <a:r>
              <a:rPr lang="es-ES" sz="1600" i="1" dirty="0"/>
              <a:t> </a:t>
            </a:r>
            <a:r>
              <a:rPr lang="es-ES" sz="1600" i="1" dirty="0" err="1"/>
              <a:t>for</a:t>
            </a:r>
            <a:r>
              <a:rPr lang="es-ES" sz="1600" i="1" dirty="0"/>
              <a:t> </a:t>
            </a:r>
            <a:r>
              <a:rPr lang="es-ES" sz="1600" i="1" dirty="0" err="1"/>
              <a:t>this</a:t>
            </a:r>
            <a:r>
              <a:rPr lang="es-ES" sz="1600" i="1" dirty="0"/>
              <a:t> </a:t>
            </a:r>
            <a:r>
              <a:rPr lang="es-ES" sz="1600" i="1" dirty="0" err="1"/>
              <a:t>amount</a:t>
            </a:r>
            <a:endParaRPr lang="es-ES" sz="1600" i="1" dirty="0"/>
          </a:p>
          <a:p>
            <a:endParaRPr lang="es-ES" sz="1600" dirty="0"/>
          </a:p>
          <a:p>
            <a:endParaRPr lang="es-ES" sz="1600" dirty="0"/>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0" name="CuadroTexto 9"/>
          <p:cNvSpPr txBox="1"/>
          <p:nvPr/>
        </p:nvSpPr>
        <p:spPr>
          <a:xfrm>
            <a:off x="323529" y="182740"/>
            <a:ext cx="7200799" cy="400110"/>
          </a:xfrm>
          <a:prstGeom prst="rect">
            <a:avLst/>
          </a:prstGeom>
          <a:noFill/>
        </p:spPr>
        <p:txBody>
          <a:bodyPr wrap="square" rtlCol="0">
            <a:spAutoFit/>
          </a:bodyPr>
          <a:lstStyle/>
          <a:p>
            <a:r>
              <a:rPr lang="es-ES" sz="2000" dirty="0">
                <a:solidFill>
                  <a:schemeClr val="bg1"/>
                </a:solidFill>
                <a:sym typeface="Wingdings" pitchFamily="2" charset="2"/>
              </a:rPr>
              <a:t>UPGRADES</a:t>
            </a:r>
            <a:endParaRPr lang="es-ES" sz="2400" dirty="0">
              <a:solidFill>
                <a:schemeClr val="bg1"/>
              </a:solidFill>
            </a:endParaRPr>
          </a:p>
        </p:txBody>
      </p:sp>
    </p:spTree>
    <p:extLst>
      <p:ext uri="{BB962C8B-B14F-4D97-AF65-F5344CB8AC3E}">
        <p14:creationId xmlns:p14="http://schemas.microsoft.com/office/powerpoint/2010/main" val="211818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p:cNvSpPr txBox="1"/>
          <p:nvPr/>
        </p:nvSpPr>
        <p:spPr>
          <a:xfrm rot="16200000">
            <a:off x="-2839169" y="3593678"/>
            <a:ext cx="6066980" cy="461665"/>
          </a:xfrm>
          <a:prstGeom prst="rect">
            <a:avLst/>
          </a:prstGeom>
          <a:solidFill>
            <a:schemeClr val="accent5">
              <a:lumMod val="60000"/>
              <a:lumOff val="40000"/>
            </a:schemeClr>
          </a:solidFill>
        </p:spPr>
        <p:txBody>
          <a:bodyPr wrap="square" rtlCol="0">
            <a:spAutoFit/>
          </a:bodyPr>
          <a:lstStyle/>
          <a:p>
            <a:pPr algn="ctr"/>
            <a:r>
              <a:rPr lang="es-ES" sz="2400" b="1" dirty="0"/>
              <a:t>TELEMARKETING</a:t>
            </a:r>
            <a:endParaRPr lang="es-ES" b="1" dirty="0"/>
          </a:p>
        </p:txBody>
      </p:sp>
      <p:sp>
        <p:nvSpPr>
          <p:cNvPr id="12" name="CuadroTexto 11"/>
          <p:cNvSpPr txBox="1"/>
          <p:nvPr/>
        </p:nvSpPr>
        <p:spPr>
          <a:xfrm>
            <a:off x="480754" y="980728"/>
            <a:ext cx="8625666" cy="1754326"/>
          </a:xfrm>
          <a:prstGeom prst="rect">
            <a:avLst/>
          </a:prstGeom>
          <a:noFill/>
        </p:spPr>
        <p:txBody>
          <a:bodyPr wrap="square" rtlCol="0">
            <a:spAutoFit/>
          </a:bodyPr>
          <a:lstStyle/>
          <a:p>
            <a:r>
              <a:rPr lang="es-ES" b="1" dirty="0">
                <a:latin typeface="Segoe" panose="020B0502040200020203" pitchFamily="34" charset="0"/>
              </a:rPr>
              <a:t>GIFT CATALOGUE:</a:t>
            </a:r>
          </a:p>
          <a:p>
            <a:r>
              <a:rPr lang="es-ES" dirty="0">
                <a:latin typeface="Segoe" panose="020B0502040200020203" pitchFamily="34" charset="0"/>
              </a:rPr>
              <a:t> </a:t>
            </a:r>
            <a:endParaRPr lang="es-ES" dirty="0">
              <a:solidFill>
                <a:srgbClr val="FF0000"/>
              </a:solidFill>
              <a:latin typeface="Segoe" panose="020B0502040200020203" pitchFamily="34" charset="0"/>
            </a:endParaRPr>
          </a:p>
          <a:p>
            <a:r>
              <a:rPr lang="es-ES" dirty="0">
                <a:latin typeface="Segoe" panose="020B0502040200020203" pitchFamily="34" charset="0"/>
              </a:rPr>
              <a:t>2015: 1st </a:t>
            </a:r>
            <a:r>
              <a:rPr lang="es-ES" dirty="0" err="1">
                <a:latin typeface="Segoe" panose="020B0502040200020203" pitchFamily="34" charset="0"/>
              </a:rPr>
              <a:t>gift</a:t>
            </a:r>
            <a:r>
              <a:rPr lang="es-ES" dirty="0">
                <a:latin typeface="Segoe" panose="020B0502040200020203" pitchFamily="34" charset="0"/>
              </a:rPr>
              <a:t> catalogue </a:t>
            </a:r>
            <a:r>
              <a:rPr lang="es-ES" dirty="0" err="1">
                <a:latin typeface="Segoe" panose="020B0502040200020203" pitchFamily="34" charset="0"/>
              </a:rPr>
              <a:t>with</a:t>
            </a:r>
            <a:r>
              <a:rPr lang="es-ES" dirty="0">
                <a:latin typeface="Segoe" panose="020B0502040200020203" pitchFamily="34" charset="0"/>
              </a:rPr>
              <a:t> </a:t>
            </a:r>
            <a:r>
              <a:rPr lang="es-ES" dirty="0" err="1">
                <a:latin typeface="Segoe" panose="020B0502040200020203" pitchFamily="34" charset="0"/>
              </a:rPr>
              <a:t>almost</a:t>
            </a:r>
            <a:r>
              <a:rPr lang="es-ES" dirty="0">
                <a:latin typeface="Segoe" panose="020B0502040200020203" pitchFamily="34" charset="0"/>
              </a:rPr>
              <a:t> 600K€ </a:t>
            </a:r>
            <a:r>
              <a:rPr lang="es-ES" dirty="0" err="1">
                <a:latin typeface="Segoe" panose="020B0502040200020203" pitchFamily="34" charset="0"/>
              </a:rPr>
              <a:t>revenues</a:t>
            </a:r>
            <a:r>
              <a:rPr lang="es-ES" dirty="0">
                <a:latin typeface="Segoe" panose="020B0502040200020203" pitchFamily="34" charset="0"/>
              </a:rPr>
              <a:t>. </a:t>
            </a:r>
          </a:p>
          <a:p>
            <a:r>
              <a:rPr lang="es-ES" dirty="0">
                <a:latin typeface="Segoe" panose="020B0502040200020203" pitchFamily="34" charset="0"/>
              </a:rPr>
              <a:t>2016: 682.452€ total </a:t>
            </a:r>
            <a:r>
              <a:rPr lang="es-ES" dirty="0" err="1">
                <a:latin typeface="Segoe" panose="020B0502040200020203" pitchFamily="34" charset="0"/>
              </a:rPr>
              <a:t>revenues</a:t>
            </a:r>
            <a:r>
              <a:rPr lang="es-ES" dirty="0">
                <a:latin typeface="Segoe" panose="020B0502040200020203" pitchFamily="34" charset="0"/>
              </a:rPr>
              <a:t>, </a:t>
            </a:r>
            <a:r>
              <a:rPr lang="es-ES" dirty="0" err="1">
                <a:latin typeface="Segoe" panose="020B0502040200020203" pitchFamily="34" charset="0"/>
              </a:rPr>
              <a:t>corresponding</a:t>
            </a:r>
            <a:r>
              <a:rPr lang="es-ES" dirty="0">
                <a:latin typeface="Segoe" panose="020B0502040200020203" pitchFamily="34" charset="0"/>
              </a:rPr>
              <a:t> to 29.518 </a:t>
            </a:r>
            <a:r>
              <a:rPr lang="es-ES" dirty="0" err="1">
                <a:latin typeface="Segoe" panose="020B0502040200020203" pitchFamily="34" charset="0"/>
              </a:rPr>
              <a:t>gifts</a:t>
            </a:r>
            <a:r>
              <a:rPr lang="es-ES" dirty="0">
                <a:latin typeface="Segoe" panose="020B0502040200020203" pitchFamily="34" charset="0"/>
              </a:rPr>
              <a:t> </a:t>
            </a:r>
            <a:r>
              <a:rPr lang="es-ES" dirty="0" err="1">
                <a:latin typeface="Segoe" panose="020B0502040200020203" pitchFamily="34" charset="0"/>
              </a:rPr>
              <a:t>with</a:t>
            </a:r>
            <a:r>
              <a:rPr lang="es-ES" dirty="0">
                <a:latin typeface="Segoe" panose="020B0502040200020203" pitchFamily="34" charset="0"/>
              </a:rPr>
              <a:t> </a:t>
            </a:r>
            <a:r>
              <a:rPr lang="es-ES" dirty="0" err="1">
                <a:latin typeface="Segoe" panose="020B0502040200020203" pitchFamily="34" charset="0"/>
              </a:rPr>
              <a:t>an</a:t>
            </a:r>
            <a:r>
              <a:rPr lang="es-ES" dirty="0">
                <a:latin typeface="Segoe" panose="020B0502040200020203" pitchFamily="34" charset="0"/>
              </a:rPr>
              <a:t> </a:t>
            </a:r>
            <a:r>
              <a:rPr lang="es-ES" dirty="0" err="1">
                <a:latin typeface="Segoe" panose="020B0502040200020203" pitchFamily="34" charset="0"/>
              </a:rPr>
              <a:t>average</a:t>
            </a:r>
            <a:r>
              <a:rPr lang="es-ES" dirty="0">
                <a:latin typeface="Segoe" panose="020B0502040200020203" pitchFamily="34" charset="0"/>
              </a:rPr>
              <a:t> of 23,1€.</a:t>
            </a:r>
          </a:p>
          <a:p>
            <a:pPr marL="285750" indent="-285750">
              <a:buFontTx/>
              <a:buChar char="-"/>
            </a:pPr>
            <a:endParaRPr lang="es-ES" dirty="0">
              <a:latin typeface="Segoe" panose="020B0502040200020203" pitchFamily="34" charset="0"/>
            </a:endParaRPr>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0" name="CuadroTexto 9"/>
          <p:cNvSpPr txBox="1"/>
          <p:nvPr/>
        </p:nvSpPr>
        <p:spPr>
          <a:xfrm>
            <a:off x="323529" y="182740"/>
            <a:ext cx="7200799" cy="400110"/>
          </a:xfrm>
          <a:prstGeom prst="rect">
            <a:avLst/>
          </a:prstGeom>
          <a:noFill/>
        </p:spPr>
        <p:txBody>
          <a:bodyPr wrap="square" rtlCol="0">
            <a:spAutoFit/>
          </a:bodyPr>
          <a:lstStyle/>
          <a:p>
            <a:r>
              <a:rPr lang="es-ES" sz="2000" dirty="0">
                <a:solidFill>
                  <a:schemeClr val="bg1"/>
                </a:solidFill>
                <a:sym typeface="Wingdings" pitchFamily="2" charset="2"/>
              </a:rPr>
              <a:t>UPGRADES</a:t>
            </a:r>
            <a:endParaRPr lang="es-ES" sz="2400" dirty="0">
              <a:solidFill>
                <a:schemeClr val="bg1"/>
              </a:solidFill>
            </a:endParaRPr>
          </a:p>
        </p:txBody>
      </p:sp>
      <p:sp>
        <p:nvSpPr>
          <p:cNvPr id="8" name="CuadroTexto 7"/>
          <p:cNvSpPr txBox="1"/>
          <p:nvPr/>
        </p:nvSpPr>
        <p:spPr>
          <a:xfrm>
            <a:off x="520510" y="2564904"/>
            <a:ext cx="4310657" cy="923330"/>
          </a:xfrm>
          <a:prstGeom prst="rect">
            <a:avLst/>
          </a:prstGeom>
          <a:noFill/>
        </p:spPr>
        <p:txBody>
          <a:bodyPr wrap="square" rtlCol="0">
            <a:spAutoFit/>
          </a:bodyPr>
          <a:lstStyle/>
          <a:p>
            <a:r>
              <a:rPr lang="es-ES" dirty="0" err="1">
                <a:latin typeface="Segoe" panose="020B0502040200020203" pitchFamily="34" charset="0"/>
              </a:rPr>
              <a:t>Most</a:t>
            </a:r>
            <a:r>
              <a:rPr lang="es-ES" dirty="0">
                <a:latin typeface="Segoe" panose="020B0502040200020203" pitchFamily="34" charset="0"/>
              </a:rPr>
              <a:t> of </a:t>
            </a:r>
            <a:r>
              <a:rPr lang="es-ES" dirty="0" err="1">
                <a:latin typeface="Segoe" panose="020B0502040200020203" pitchFamily="34" charset="0"/>
              </a:rPr>
              <a:t>the</a:t>
            </a:r>
            <a:r>
              <a:rPr lang="es-ES" dirty="0">
                <a:latin typeface="Segoe" panose="020B0502040200020203" pitchFamily="34" charset="0"/>
              </a:rPr>
              <a:t> </a:t>
            </a:r>
            <a:r>
              <a:rPr lang="es-ES" dirty="0" err="1">
                <a:latin typeface="Segoe" panose="020B0502040200020203" pitchFamily="34" charset="0"/>
              </a:rPr>
              <a:t>revenues</a:t>
            </a:r>
            <a:r>
              <a:rPr lang="es-ES" dirty="0">
                <a:latin typeface="Segoe" panose="020B0502040200020203" pitchFamily="34" charset="0"/>
              </a:rPr>
              <a:t> come </a:t>
            </a:r>
            <a:r>
              <a:rPr lang="es-ES" dirty="0" err="1">
                <a:latin typeface="Segoe" panose="020B0502040200020203" pitchFamily="34" charset="0"/>
              </a:rPr>
              <a:t>from</a:t>
            </a:r>
            <a:r>
              <a:rPr lang="es-ES" dirty="0">
                <a:latin typeface="Segoe" panose="020B0502040200020203" pitchFamily="34" charset="0"/>
              </a:rPr>
              <a:t> </a:t>
            </a:r>
            <a:r>
              <a:rPr lang="es-ES" dirty="0" err="1">
                <a:latin typeface="Segoe" panose="020B0502040200020203" pitchFamily="34" charset="0"/>
              </a:rPr>
              <a:t>the</a:t>
            </a:r>
            <a:r>
              <a:rPr lang="es-ES" dirty="0">
                <a:latin typeface="Segoe" panose="020B0502040200020203" pitchFamily="34" charset="0"/>
              </a:rPr>
              <a:t> </a:t>
            </a:r>
            <a:r>
              <a:rPr lang="es-ES" dirty="0" err="1">
                <a:latin typeface="Segoe" panose="020B0502040200020203" pitchFamily="34" charset="0"/>
              </a:rPr>
              <a:t>telemarketing</a:t>
            </a:r>
            <a:r>
              <a:rPr lang="es-ES" dirty="0">
                <a:latin typeface="Segoe" panose="020B0502040200020203" pitchFamily="34" charset="0"/>
              </a:rPr>
              <a:t> </a:t>
            </a:r>
            <a:r>
              <a:rPr lang="es-ES" dirty="0" err="1">
                <a:latin typeface="Segoe" panose="020B0502040200020203" pitchFamily="34" charset="0"/>
              </a:rPr>
              <a:t>campaign</a:t>
            </a:r>
            <a:r>
              <a:rPr lang="es-ES" dirty="0">
                <a:latin typeface="Segoe" panose="020B0502040200020203" pitchFamily="34" charset="0"/>
              </a:rPr>
              <a:t> (80% = 545K€)</a:t>
            </a:r>
          </a:p>
          <a:p>
            <a:endParaRPr lang="es-ES" dirty="0">
              <a:latin typeface="Segoe" panose="020B0502040200020203" pitchFamily="34" charset="0"/>
            </a:endParaRPr>
          </a:p>
        </p:txBody>
      </p:sp>
      <p:graphicFrame>
        <p:nvGraphicFramePr>
          <p:cNvPr id="11" name="Gráfico 10">
            <a:extLst>
              <a:ext uri="{FF2B5EF4-FFF2-40B4-BE49-F238E27FC236}">
                <a16:creationId xmlns:a16="http://schemas.microsoft.com/office/drawing/2014/main" id="{545A5463-628B-4951-8845-3BCC5A124430}"/>
              </a:ext>
            </a:extLst>
          </p:cNvPr>
          <p:cNvGraphicFramePr>
            <a:graphicFrameLocks/>
          </p:cNvGraphicFramePr>
          <p:nvPr>
            <p:extLst>
              <p:ext uri="{D42A27DB-BD31-4B8C-83A1-F6EECF244321}">
                <p14:modId xmlns:p14="http://schemas.microsoft.com/office/powerpoint/2010/main" val="2740222236"/>
              </p:ext>
            </p:extLst>
          </p:nvPr>
        </p:nvGraphicFramePr>
        <p:xfrm>
          <a:off x="4572000" y="2276872"/>
          <a:ext cx="4257924" cy="45071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60480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CuadroTexto 16"/>
          <p:cNvSpPr txBox="1"/>
          <p:nvPr/>
        </p:nvSpPr>
        <p:spPr>
          <a:xfrm rot="16200000">
            <a:off x="-2839169" y="3593678"/>
            <a:ext cx="6066980" cy="461665"/>
          </a:xfrm>
          <a:prstGeom prst="rect">
            <a:avLst/>
          </a:prstGeom>
          <a:solidFill>
            <a:schemeClr val="accent5">
              <a:lumMod val="60000"/>
              <a:lumOff val="40000"/>
            </a:schemeClr>
          </a:solidFill>
        </p:spPr>
        <p:txBody>
          <a:bodyPr wrap="square" rtlCol="0">
            <a:spAutoFit/>
          </a:bodyPr>
          <a:lstStyle/>
          <a:p>
            <a:pPr algn="ctr"/>
            <a:r>
              <a:rPr lang="es-ES" sz="2400" b="1" dirty="0"/>
              <a:t>TELEMARKETING</a:t>
            </a:r>
            <a:endParaRPr lang="es-ES" b="1" dirty="0"/>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4" name="CuadroTexto 6"/>
          <p:cNvSpPr txBox="1">
            <a:spLocks noChangeArrowheads="1"/>
          </p:cNvSpPr>
          <p:nvPr/>
        </p:nvSpPr>
        <p:spPr bwMode="auto">
          <a:xfrm>
            <a:off x="220180" y="83135"/>
            <a:ext cx="867975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charset="0"/>
                <a:ea typeface="ＭＳ Ｐゴシック" charset="0"/>
                <a:cs typeface="ＭＳ Ｐゴシック" charset="0"/>
              </a:defRPr>
            </a:lvl1pPr>
            <a:lvl2pPr marL="742950" indent="-285750" eaLnBrk="0" hangingPunct="0">
              <a:defRPr sz="2400">
                <a:solidFill>
                  <a:schemeClr val="tx1"/>
                </a:solidFill>
                <a:latin typeface="Calibri" charset="0"/>
                <a:ea typeface="ＭＳ Ｐゴシック" charset="0"/>
              </a:defRPr>
            </a:lvl2pPr>
            <a:lvl3pPr marL="1143000" indent="-228600" eaLnBrk="0" hangingPunct="0">
              <a:defRPr sz="2400">
                <a:solidFill>
                  <a:schemeClr val="tx1"/>
                </a:solidFill>
                <a:latin typeface="Calibri" charset="0"/>
                <a:ea typeface="ＭＳ Ｐゴシック" charset="0"/>
              </a:defRPr>
            </a:lvl3pPr>
            <a:lvl4pPr marL="1600200" indent="-228600" eaLnBrk="0" hangingPunct="0">
              <a:defRPr sz="2400">
                <a:solidFill>
                  <a:schemeClr val="tx1"/>
                </a:solidFill>
                <a:latin typeface="Calibri" charset="0"/>
                <a:ea typeface="ＭＳ Ｐゴシック" charset="0"/>
              </a:defRPr>
            </a:lvl4pPr>
            <a:lvl5pPr marL="2057400" indent="-228600" eaLnBrk="0" hangingPunct="0">
              <a:defRPr sz="2400">
                <a:solidFill>
                  <a:schemeClr val="tx1"/>
                </a:solidFill>
                <a:latin typeface="Calibri" charset="0"/>
                <a:ea typeface="ＭＳ Ｐゴシック" charset="0"/>
              </a:defRPr>
            </a:lvl5pPr>
            <a:lvl6pPr marL="2514600" indent="-228600" eaLnBrk="0" fontAlgn="base" hangingPunct="0">
              <a:spcBef>
                <a:spcPct val="0"/>
              </a:spcBef>
              <a:spcAft>
                <a:spcPct val="0"/>
              </a:spcAft>
              <a:defRPr sz="2400">
                <a:solidFill>
                  <a:schemeClr val="tx1"/>
                </a:solidFill>
                <a:latin typeface="Calibri" charset="0"/>
                <a:ea typeface="ＭＳ Ｐゴシック" charset="0"/>
              </a:defRPr>
            </a:lvl6pPr>
            <a:lvl7pPr marL="2971800" indent="-228600" eaLnBrk="0" fontAlgn="base" hangingPunct="0">
              <a:spcBef>
                <a:spcPct val="0"/>
              </a:spcBef>
              <a:spcAft>
                <a:spcPct val="0"/>
              </a:spcAft>
              <a:defRPr sz="2400">
                <a:solidFill>
                  <a:schemeClr val="tx1"/>
                </a:solidFill>
                <a:latin typeface="Calibri" charset="0"/>
                <a:ea typeface="ＭＳ Ｐゴシック" charset="0"/>
              </a:defRPr>
            </a:lvl7pPr>
            <a:lvl8pPr marL="3429000" indent="-228600" eaLnBrk="0" fontAlgn="base" hangingPunct="0">
              <a:spcBef>
                <a:spcPct val="0"/>
              </a:spcBef>
              <a:spcAft>
                <a:spcPct val="0"/>
              </a:spcAft>
              <a:defRPr sz="2400">
                <a:solidFill>
                  <a:schemeClr val="tx1"/>
                </a:solidFill>
                <a:latin typeface="Calibri" charset="0"/>
                <a:ea typeface="ＭＳ Ｐゴシック" charset="0"/>
              </a:defRPr>
            </a:lvl8pPr>
            <a:lvl9pPr marL="3886200" indent="-228600" eaLnBrk="0" fontAlgn="base" hangingPunct="0">
              <a:spcBef>
                <a:spcPct val="0"/>
              </a:spcBef>
              <a:spcAft>
                <a:spcPct val="0"/>
              </a:spcAft>
              <a:defRPr sz="2400">
                <a:solidFill>
                  <a:schemeClr val="tx1"/>
                </a:solidFill>
                <a:latin typeface="Calibri" charset="0"/>
                <a:ea typeface="ＭＳ Ｐゴシック" charset="0"/>
              </a:defRPr>
            </a:lvl9pPr>
          </a:lstStyle>
          <a:p>
            <a:pPr eaLnBrk="1" hangingPunct="1"/>
            <a:endParaRPr lang="es-ES_tradnl" sz="1000" b="1" dirty="0">
              <a:latin typeface="Segoe" charset="0"/>
              <a:cs typeface="Segoe" charset="0"/>
            </a:endParaRPr>
          </a:p>
        </p:txBody>
      </p:sp>
      <p:sp>
        <p:nvSpPr>
          <p:cNvPr id="12" name="CuadroTexto 11"/>
          <p:cNvSpPr txBox="1"/>
          <p:nvPr/>
        </p:nvSpPr>
        <p:spPr>
          <a:xfrm>
            <a:off x="489679" y="1124744"/>
            <a:ext cx="184731" cy="369332"/>
          </a:xfrm>
          <a:prstGeom prst="rect">
            <a:avLst/>
          </a:prstGeom>
          <a:noFill/>
        </p:spPr>
        <p:txBody>
          <a:bodyPr wrap="none" rtlCol="0">
            <a:spAutoFit/>
          </a:bodyPr>
          <a:lstStyle/>
          <a:p>
            <a:endParaRPr lang="es-ES" dirty="0"/>
          </a:p>
        </p:txBody>
      </p:sp>
      <p:sp>
        <p:nvSpPr>
          <p:cNvPr id="5" name="Rectángulo 4"/>
          <p:cNvSpPr/>
          <p:nvPr/>
        </p:nvSpPr>
        <p:spPr>
          <a:xfrm>
            <a:off x="594117" y="1103054"/>
            <a:ext cx="2118016" cy="369332"/>
          </a:xfrm>
          <a:prstGeom prst="rect">
            <a:avLst/>
          </a:prstGeom>
        </p:spPr>
        <p:txBody>
          <a:bodyPr wrap="none">
            <a:spAutoFit/>
          </a:bodyPr>
          <a:lstStyle/>
          <a:p>
            <a:r>
              <a:rPr lang="es-ES" b="1" dirty="0">
                <a:latin typeface="Segoe" panose="020B0502040200020203" pitchFamily="34" charset="0"/>
              </a:rPr>
              <a:t>GIFT CATALOGUE:</a:t>
            </a:r>
          </a:p>
        </p:txBody>
      </p:sp>
      <p:graphicFrame>
        <p:nvGraphicFramePr>
          <p:cNvPr id="6" name="Tabla 5"/>
          <p:cNvGraphicFramePr>
            <a:graphicFrameLocks noGrp="1"/>
          </p:cNvGraphicFramePr>
          <p:nvPr>
            <p:extLst>
              <p:ext uri="{D42A27DB-BD31-4B8C-83A1-F6EECF244321}">
                <p14:modId xmlns:p14="http://schemas.microsoft.com/office/powerpoint/2010/main" val="1121451673"/>
              </p:ext>
            </p:extLst>
          </p:nvPr>
        </p:nvGraphicFramePr>
        <p:xfrm>
          <a:off x="636301" y="1844824"/>
          <a:ext cx="8352791" cy="1237722"/>
        </p:xfrm>
        <a:graphic>
          <a:graphicData uri="http://schemas.openxmlformats.org/drawingml/2006/table">
            <a:tbl>
              <a:tblPr>
                <a:tableStyleId>{5C22544A-7EE6-4342-B048-85BDC9FD1C3A}</a:tableStyleId>
              </a:tblPr>
              <a:tblGrid>
                <a:gridCol w="1329212">
                  <a:extLst>
                    <a:ext uri="{9D8B030D-6E8A-4147-A177-3AD203B41FA5}">
                      <a16:colId xmlns:a16="http://schemas.microsoft.com/office/drawing/2014/main" val="1468552123"/>
                    </a:ext>
                  </a:extLst>
                </a:gridCol>
                <a:gridCol w="659114">
                  <a:extLst>
                    <a:ext uri="{9D8B030D-6E8A-4147-A177-3AD203B41FA5}">
                      <a16:colId xmlns:a16="http://schemas.microsoft.com/office/drawing/2014/main" val="697191455"/>
                    </a:ext>
                  </a:extLst>
                </a:gridCol>
                <a:gridCol w="1013387">
                  <a:extLst>
                    <a:ext uri="{9D8B030D-6E8A-4147-A177-3AD203B41FA5}">
                      <a16:colId xmlns:a16="http://schemas.microsoft.com/office/drawing/2014/main" val="618413503"/>
                    </a:ext>
                  </a:extLst>
                </a:gridCol>
                <a:gridCol w="858123">
                  <a:extLst>
                    <a:ext uri="{9D8B030D-6E8A-4147-A177-3AD203B41FA5}">
                      <a16:colId xmlns:a16="http://schemas.microsoft.com/office/drawing/2014/main" val="2891655040"/>
                    </a:ext>
                  </a:extLst>
                </a:gridCol>
                <a:gridCol w="1087536">
                  <a:extLst>
                    <a:ext uri="{9D8B030D-6E8A-4147-A177-3AD203B41FA5}">
                      <a16:colId xmlns:a16="http://schemas.microsoft.com/office/drawing/2014/main" val="2836752831"/>
                    </a:ext>
                  </a:extLst>
                </a:gridCol>
                <a:gridCol w="1120493">
                  <a:extLst>
                    <a:ext uri="{9D8B030D-6E8A-4147-A177-3AD203B41FA5}">
                      <a16:colId xmlns:a16="http://schemas.microsoft.com/office/drawing/2014/main" val="1523470650"/>
                    </a:ext>
                  </a:extLst>
                </a:gridCol>
                <a:gridCol w="1142463">
                  <a:extLst>
                    <a:ext uri="{9D8B030D-6E8A-4147-A177-3AD203B41FA5}">
                      <a16:colId xmlns:a16="http://schemas.microsoft.com/office/drawing/2014/main" val="1462247540"/>
                    </a:ext>
                  </a:extLst>
                </a:gridCol>
                <a:gridCol w="1142463">
                  <a:extLst>
                    <a:ext uri="{9D8B030D-6E8A-4147-A177-3AD203B41FA5}">
                      <a16:colId xmlns:a16="http://schemas.microsoft.com/office/drawing/2014/main" val="151609473"/>
                    </a:ext>
                  </a:extLst>
                </a:gridCol>
              </a:tblGrid>
              <a:tr h="288032">
                <a:tc>
                  <a:txBody>
                    <a:bodyPr/>
                    <a:lstStyle/>
                    <a:p>
                      <a:pPr algn="ctr" fontAlgn="b"/>
                      <a:r>
                        <a:rPr lang="es-ES" sz="1200" b="1" u="none" strike="noStrike">
                          <a:effectLst/>
                          <a:latin typeface="Segoe" panose="020B0502040200020203" pitchFamily="34" charset="0"/>
                        </a:rPr>
                        <a:t>DONATIVOS / CATALOGO</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Contacts</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New gifts</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Conversion</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Gifts average</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err="1">
                          <a:effectLst/>
                          <a:latin typeface="Segoe" panose="020B0502040200020203" pitchFamily="34" charset="0"/>
                        </a:rPr>
                        <a:t>Income</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Costs</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a:effectLst/>
                          <a:latin typeface="Segoe" panose="020B0502040200020203" pitchFamily="34" charset="0"/>
                        </a:rPr>
                        <a:t>ROI </a:t>
                      </a:r>
                      <a:endParaRPr lang="es-ES" sz="1200" b="1" i="0" u="none" strike="noStrike" dirty="0">
                        <a:solidFill>
                          <a:srgbClr val="000000"/>
                        </a:solidFill>
                        <a:effectLst/>
                        <a:latin typeface="Segoe" panose="020B0502040200020203" pitchFamily="34" charset="0"/>
                      </a:endParaRPr>
                    </a:p>
                  </a:txBody>
                  <a:tcPr marL="7866" marR="7866" marT="7866" marB="0" anchor="ctr"/>
                </a:tc>
                <a:extLst>
                  <a:ext uri="{0D108BD9-81ED-4DB2-BD59-A6C34878D82A}">
                    <a16:rowId xmlns:a16="http://schemas.microsoft.com/office/drawing/2014/main" val="146736822"/>
                  </a:ext>
                </a:extLst>
              </a:tr>
              <a:tr h="288032">
                <a:tc>
                  <a:txBody>
                    <a:bodyPr/>
                    <a:lstStyle/>
                    <a:p>
                      <a:pPr algn="ctr" fontAlgn="b"/>
                      <a:r>
                        <a:rPr lang="es-ES" sz="1200" b="1" u="none" strike="noStrike">
                          <a:effectLst/>
                          <a:latin typeface="Segoe" panose="020B0502040200020203" pitchFamily="34" charset="0"/>
                        </a:rPr>
                        <a:t>2015</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44.138</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24.279</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55%</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20 €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484.123 €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154.483 €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marL="0" algn="ctr" defTabSz="457200" rtl="0" eaLnBrk="1" fontAlgn="b" latinLnBrk="0" hangingPunct="1"/>
                      <a:r>
                        <a:rPr lang="es-ES" sz="1200" u="none" strike="noStrike" kern="1200" dirty="0">
                          <a:solidFill>
                            <a:schemeClr val="dk1"/>
                          </a:solidFill>
                          <a:effectLst/>
                          <a:latin typeface="Segoe" panose="020B0502040200020203" pitchFamily="34" charset="0"/>
                          <a:ea typeface="+mn-ea"/>
                          <a:cs typeface="+mn-cs"/>
                        </a:rPr>
                        <a:t>2,1</a:t>
                      </a:r>
                    </a:p>
                  </a:txBody>
                  <a:tcPr marL="9525" marR="9525" marT="9525" marB="0" anchor="b"/>
                </a:tc>
                <a:extLst>
                  <a:ext uri="{0D108BD9-81ED-4DB2-BD59-A6C34878D82A}">
                    <a16:rowId xmlns:a16="http://schemas.microsoft.com/office/drawing/2014/main" val="3638631606"/>
                  </a:ext>
                </a:extLst>
              </a:tr>
              <a:tr h="288032">
                <a:tc>
                  <a:txBody>
                    <a:bodyPr/>
                    <a:lstStyle/>
                    <a:p>
                      <a:pPr algn="ctr" fontAlgn="b"/>
                      <a:r>
                        <a:rPr lang="es-ES" sz="1200" b="1" u="none" strike="noStrike">
                          <a:effectLst/>
                          <a:latin typeface="Segoe" panose="020B0502040200020203" pitchFamily="34" charset="0"/>
                        </a:rPr>
                        <a:t>2016</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46.432</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25.968</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56%</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a:effectLst/>
                          <a:latin typeface="Segoe" panose="020B0502040200020203" pitchFamily="34" charset="0"/>
                        </a:rPr>
                        <a:t>21 €</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545.847 €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u="none" strike="noStrike" dirty="0">
                          <a:effectLst/>
                          <a:latin typeface="Segoe" panose="020B0502040200020203" pitchFamily="34" charset="0"/>
                        </a:rPr>
                        <a:t>162.512 €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marL="0" algn="ctr" defTabSz="457200" rtl="0" eaLnBrk="1" fontAlgn="b" latinLnBrk="0" hangingPunct="1"/>
                      <a:r>
                        <a:rPr lang="es-ES" sz="1200" u="none" strike="noStrike" kern="1200" dirty="0">
                          <a:solidFill>
                            <a:schemeClr val="dk1"/>
                          </a:solidFill>
                          <a:effectLst/>
                          <a:latin typeface="Segoe" panose="020B0502040200020203" pitchFamily="34" charset="0"/>
                          <a:ea typeface="+mn-ea"/>
                          <a:cs typeface="+mn-cs"/>
                        </a:rPr>
                        <a:t>2,4</a:t>
                      </a:r>
                    </a:p>
                  </a:txBody>
                  <a:tcPr marL="9525" marR="9525" marT="9525" marB="0" anchor="b"/>
                </a:tc>
                <a:extLst>
                  <a:ext uri="{0D108BD9-81ED-4DB2-BD59-A6C34878D82A}">
                    <a16:rowId xmlns:a16="http://schemas.microsoft.com/office/drawing/2014/main" val="2378241886"/>
                  </a:ext>
                </a:extLst>
              </a:tr>
              <a:tr h="288032">
                <a:tc>
                  <a:txBody>
                    <a:bodyPr/>
                    <a:lstStyle/>
                    <a:p>
                      <a:pPr algn="ctr" fontAlgn="b"/>
                      <a:r>
                        <a:rPr lang="es-ES" sz="1200" b="1" u="none" strike="noStrike" dirty="0">
                          <a:effectLst/>
                          <a:latin typeface="Segoe" panose="020B0502040200020203" pitchFamily="34" charset="0"/>
                        </a:rPr>
                        <a:t>TOTAL</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90.570</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50.247</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55%</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a:effectLst/>
                          <a:latin typeface="Segoe" panose="020B0502040200020203" pitchFamily="34" charset="0"/>
                        </a:rPr>
                        <a:t>20 €</a:t>
                      </a:r>
                      <a:endParaRPr lang="es-ES" sz="1200" b="1" i="0" u="none" strike="noStrike">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a:effectLst/>
                          <a:latin typeface="Segoe" panose="020B0502040200020203" pitchFamily="34" charset="0"/>
                        </a:rPr>
                        <a:t>1.029.971 €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algn="ctr" fontAlgn="b"/>
                      <a:r>
                        <a:rPr lang="es-ES" sz="1200" b="1" u="none" strike="noStrike" dirty="0">
                          <a:effectLst/>
                          <a:latin typeface="Segoe" panose="020B0502040200020203" pitchFamily="34" charset="0"/>
                        </a:rPr>
                        <a:t>316.995 €</a:t>
                      </a:r>
                      <a:endParaRPr lang="es-ES" sz="1200" b="1" i="0" u="none" strike="noStrike" dirty="0">
                        <a:solidFill>
                          <a:srgbClr val="000000"/>
                        </a:solidFill>
                        <a:effectLst/>
                        <a:latin typeface="Segoe" panose="020B0502040200020203" pitchFamily="34" charset="0"/>
                      </a:endParaRPr>
                    </a:p>
                  </a:txBody>
                  <a:tcPr marL="7866" marR="7866" marT="7866" marB="0" anchor="ctr"/>
                </a:tc>
                <a:tc>
                  <a:txBody>
                    <a:bodyPr/>
                    <a:lstStyle/>
                    <a:p>
                      <a:pPr marL="0" algn="ctr" defTabSz="457200" rtl="0" eaLnBrk="1" fontAlgn="b" latinLnBrk="0" hangingPunct="1"/>
                      <a:r>
                        <a:rPr lang="es-ES" sz="1200" b="1" u="none" strike="noStrike" kern="1200" dirty="0">
                          <a:solidFill>
                            <a:schemeClr val="dk1"/>
                          </a:solidFill>
                          <a:effectLst/>
                          <a:latin typeface="Segoe" panose="020B0502040200020203" pitchFamily="34" charset="0"/>
                          <a:ea typeface="+mn-ea"/>
                          <a:cs typeface="+mn-cs"/>
                        </a:rPr>
                        <a:t>2,2</a:t>
                      </a:r>
                    </a:p>
                  </a:txBody>
                  <a:tcPr marL="9525" marR="9525" marT="9525" marB="0" anchor="b"/>
                </a:tc>
                <a:extLst>
                  <a:ext uri="{0D108BD9-81ED-4DB2-BD59-A6C34878D82A}">
                    <a16:rowId xmlns:a16="http://schemas.microsoft.com/office/drawing/2014/main" val="3944204541"/>
                  </a:ext>
                </a:extLst>
              </a:tr>
            </a:tbl>
          </a:graphicData>
        </a:graphic>
      </p:graphicFrame>
      <p:graphicFrame>
        <p:nvGraphicFramePr>
          <p:cNvPr id="18" name="Gráfico 17">
            <a:extLst>
              <a:ext uri="{FF2B5EF4-FFF2-40B4-BE49-F238E27FC236}">
                <a16:creationId xmlns:a16="http://schemas.microsoft.com/office/drawing/2014/main" id="{E69A0846-F4A2-4A83-ADEB-CFE393CB3B61}"/>
              </a:ext>
            </a:extLst>
          </p:cNvPr>
          <p:cNvGraphicFramePr>
            <a:graphicFrameLocks/>
          </p:cNvGraphicFramePr>
          <p:nvPr>
            <p:extLst>
              <p:ext uri="{D42A27DB-BD31-4B8C-83A1-F6EECF244321}">
                <p14:modId xmlns:p14="http://schemas.microsoft.com/office/powerpoint/2010/main" val="811180174"/>
              </p:ext>
            </p:extLst>
          </p:nvPr>
        </p:nvGraphicFramePr>
        <p:xfrm>
          <a:off x="911908" y="3140968"/>
          <a:ext cx="3948124" cy="26556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a:extLst>
              <a:ext uri="{FF2B5EF4-FFF2-40B4-BE49-F238E27FC236}">
                <a16:creationId xmlns:a16="http://schemas.microsoft.com/office/drawing/2014/main" id="{BCAA628C-EC2F-4E6C-89B9-F371547ADD50}"/>
              </a:ext>
            </a:extLst>
          </p:cNvPr>
          <p:cNvGraphicFramePr>
            <a:graphicFrameLocks/>
          </p:cNvGraphicFramePr>
          <p:nvPr>
            <p:extLst>
              <p:ext uri="{D42A27DB-BD31-4B8C-83A1-F6EECF244321}">
                <p14:modId xmlns:p14="http://schemas.microsoft.com/office/powerpoint/2010/main" val="3976969393"/>
              </p:ext>
            </p:extLst>
          </p:nvPr>
        </p:nvGraphicFramePr>
        <p:xfrm>
          <a:off x="4932040" y="3162658"/>
          <a:ext cx="3600450" cy="2638905"/>
        </p:xfrm>
        <a:graphic>
          <a:graphicData uri="http://schemas.openxmlformats.org/drawingml/2006/chart">
            <c:chart xmlns:c="http://schemas.openxmlformats.org/drawingml/2006/chart" xmlns:r="http://schemas.openxmlformats.org/officeDocument/2006/relationships" r:id="rId5"/>
          </a:graphicData>
        </a:graphic>
      </p:graphicFrame>
      <p:sp>
        <p:nvSpPr>
          <p:cNvPr id="11" name="CuadroTexto 10"/>
          <p:cNvSpPr txBox="1"/>
          <p:nvPr/>
        </p:nvSpPr>
        <p:spPr>
          <a:xfrm>
            <a:off x="594117" y="5779701"/>
            <a:ext cx="7866315" cy="923330"/>
          </a:xfrm>
          <a:prstGeom prst="rect">
            <a:avLst/>
          </a:prstGeom>
          <a:noFill/>
        </p:spPr>
        <p:txBody>
          <a:bodyPr wrap="square" rtlCol="0">
            <a:spAutoFit/>
          </a:bodyPr>
          <a:lstStyle/>
          <a:p>
            <a:r>
              <a:rPr lang="es-ES" dirty="0" err="1">
                <a:latin typeface="Segoe" panose="020B0502040200020203" pitchFamily="34" charset="0"/>
              </a:rPr>
              <a:t>With</a:t>
            </a:r>
            <a:r>
              <a:rPr lang="es-ES" dirty="0">
                <a:latin typeface="Segoe" panose="020B0502040200020203" pitchFamily="34" charset="0"/>
              </a:rPr>
              <a:t> </a:t>
            </a:r>
            <a:r>
              <a:rPr lang="es-ES" dirty="0" err="1">
                <a:latin typeface="Segoe" panose="020B0502040200020203" pitchFamily="34" charset="0"/>
              </a:rPr>
              <a:t>only</a:t>
            </a:r>
            <a:r>
              <a:rPr lang="es-ES" dirty="0">
                <a:latin typeface="Segoe" panose="020B0502040200020203" pitchFamily="34" charset="0"/>
              </a:rPr>
              <a:t> 5% more </a:t>
            </a:r>
            <a:r>
              <a:rPr lang="es-ES" dirty="0" err="1">
                <a:latin typeface="Segoe" panose="020B0502040200020203" pitchFamily="34" charset="0"/>
              </a:rPr>
              <a:t>contacts</a:t>
            </a:r>
            <a:r>
              <a:rPr lang="es-ES" dirty="0">
                <a:latin typeface="Segoe" panose="020B0502040200020203" pitchFamily="34" charset="0"/>
              </a:rPr>
              <a:t>, </a:t>
            </a:r>
            <a:r>
              <a:rPr lang="es-ES" dirty="0" err="1">
                <a:latin typeface="Segoe" panose="020B0502040200020203" pitchFamily="34" charset="0"/>
              </a:rPr>
              <a:t>we</a:t>
            </a:r>
            <a:r>
              <a:rPr lang="es-ES" dirty="0">
                <a:latin typeface="Segoe" panose="020B0502040200020203" pitchFamily="34" charset="0"/>
              </a:rPr>
              <a:t> </a:t>
            </a:r>
            <a:r>
              <a:rPr lang="es-ES" dirty="0" err="1">
                <a:latin typeface="Segoe" panose="020B0502040200020203" pitchFamily="34" charset="0"/>
              </a:rPr>
              <a:t>managed</a:t>
            </a:r>
            <a:r>
              <a:rPr lang="es-ES" dirty="0">
                <a:latin typeface="Segoe" panose="020B0502040200020203" pitchFamily="34" charset="0"/>
              </a:rPr>
              <a:t> a +13% </a:t>
            </a:r>
            <a:r>
              <a:rPr lang="es-ES" dirty="0" err="1">
                <a:latin typeface="Segoe" panose="020B0502040200020203" pitchFamily="34" charset="0"/>
              </a:rPr>
              <a:t>revenues</a:t>
            </a:r>
            <a:r>
              <a:rPr lang="es-ES" dirty="0">
                <a:latin typeface="Segoe" panose="020B0502040200020203" pitchFamily="34" charset="0"/>
              </a:rPr>
              <a:t> </a:t>
            </a:r>
            <a:r>
              <a:rPr lang="es-ES" dirty="0" err="1">
                <a:latin typeface="Segoe" panose="020B0502040200020203" pitchFamily="34" charset="0"/>
              </a:rPr>
              <a:t>thanks</a:t>
            </a:r>
            <a:r>
              <a:rPr lang="es-ES" dirty="0">
                <a:latin typeface="Segoe" panose="020B0502040200020203" pitchFamily="34" charset="0"/>
              </a:rPr>
              <a:t> to a </a:t>
            </a:r>
            <a:r>
              <a:rPr lang="es-ES" dirty="0" err="1">
                <a:latin typeface="Segoe" panose="020B0502040200020203" pitchFamily="34" charset="0"/>
              </a:rPr>
              <a:t>better</a:t>
            </a:r>
            <a:r>
              <a:rPr lang="es-ES" dirty="0">
                <a:latin typeface="Segoe" panose="020B0502040200020203" pitchFamily="34" charset="0"/>
              </a:rPr>
              <a:t> </a:t>
            </a:r>
            <a:r>
              <a:rPr lang="es-ES" dirty="0" err="1">
                <a:latin typeface="Segoe" panose="020B0502040200020203" pitchFamily="34" charset="0"/>
              </a:rPr>
              <a:t>conversion</a:t>
            </a:r>
            <a:r>
              <a:rPr lang="es-ES" dirty="0">
                <a:latin typeface="Segoe" panose="020B0502040200020203" pitchFamily="34" charset="0"/>
              </a:rPr>
              <a:t> and </a:t>
            </a:r>
            <a:r>
              <a:rPr lang="es-ES" dirty="0" err="1">
                <a:latin typeface="Segoe" panose="020B0502040200020203" pitchFamily="34" charset="0"/>
              </a:rPr>
              <a:t>avge</a:t>
            </a:r>
            <a:r>
              <a:rPr lang="es-ES" dirty="0">
                <a:latin typeface="Segoe" panose="020B0502040200020203" pitchFamily="34" charset="0"/>
              </a:rPr>
              <a:t> </a:t>
            </a:r>
            <a:r>
              <a:rPr lang="es-ES" dirty="0" err="1">
                <a:latin typeface="Segoe" panose="020B0502040200020203" pitchFamily="34" charset="0"/>
              </a:rPr>
              <a:t>gift</a:t>
            </a:r>
            <a:r>
              <a:rPr lang="es-ES" dirty="0">
                <a:latin typeface="Segoe" panose="020B0502040200020203" pitchFamily="34" charset="0"/>
              </a:rPr>
              <a:t>. </a:t>
            </a:r>
          </a:p>
          <a:p>
            <a:endParaRPr lang="es-ES" dirty="0">
              <a:latin typeface="Segoe" panose="020B0502040200020203" pitchFamily="34" charset="0"/>
            </a:endParaRPr>
          </a:p>
        </p:txBody>
      </p:sp>
    </p:spTree>
    <p:extLst>
      <p:ext uri="{BB962C8B-B14F-4D97-AF65-F5344CB8AC3E}">
        <p14:creationId xmlns:p14="http://schemas.microsoft.com/office/powerpoint/2010/main" val="2420501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uadroTexto 6"/>
          <p:cNvSpPr txBox="1"/>
          <p:nvPr/>
        </p:nvSpPr>
        <p:spPr>
          <a:xfrm rot="16200000">
            <a:off x="-2839169" y="3593678"/>
            <a:ext cx="6066980" cy="461665"/>
          </a:xfrm>
          <a:prstGeom prst="rect">
            <a:avLst/>
          </a:prstGeom>
          <a:solidFill>
            <a:schemeClr val="accent6">
              <a:lumMod val="60000"/>
              <a:lumOff val="40000"/>
            </a:schemeClr>
          </a:solidFill>
        </p:spPr>
        <p:txBody>
          <a:bodyPr wrap="square" rtlCol="0">
            <a:spAutoFit/>
          </a:bodyPr>
          <a:lstStyle/>
          <a:p>
            <a:pPr algn="ctr"/>
            <a:r>
              <a:rPr lang="es-ES" sz="2400" b="1" dirty="0"/>
              <a:t>DIRECT MAIL</a:t>
            </a:r>
            <a:endParaRPr lang="es-ES" b="1" dirty="0"/>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pic>
        <p:nvPicPr>
          <p:cNvPr id="5" name="Imagen 4"/>
          <p:cNvPicPr>
            <a:picLocks noChangeAspect="1"/>
          </p:cNvPicPr>
          <p:nvPr/>
        </p:nvPicPr>
        <p:blipFill>
          <a:blip r:embed="rId4"/>
          <a:stretch>
            <a:fillRect/>
          </a:stretch>
        </p:blipFill>
        <p:spPr>
          <a:xfrm>
            <a:off x="4233132" y="1700808"/>
            <a:ext cx="4674044" cy="3299326"/>
          </a:xfrm>
          <a:prstGeom prst="rect">
            <a:avLst/>
          </a:prstGeom>
        </p:spPr>
      </p:pic>
      <p:sp>
        <p:nvSpPr>
          <p:cNvPr id="10" name="CuadroTexto 9"/>
          <p:cNvSpPr txBox="1"/>
          <p:nvPr/>
        </p:nvSpPr>
        <p:spPr>
          <a:xfrm>
            <a:off x="323529" y="182740"/>
            <a:ext cx="7200799" cy="400110"/>
          </a:xfrm>
          <a:prstGeom prst="rect">
            <a:avLst/>
          </a:prstGeom>
          <a:noFill/>
        </p:spPr>
        <p:txBody>
          <a:bodyPr wrap="square" rtlCol="0">
            <a:spAutoFit/>
          </a:bodyPr>
          <a:lstStyle/>
          <a:p>
            <a:r>
              <a:rPr lang="es-ES" sz="2000" dirty="0">
                <a:solidFill>
                  <a:schemeClr val="bg1"/>
                </a:solidFill>
                <a:sym typeface="Wingdings" pitchFamily="2" charset="2"/>
              </a:rPr>
              <a:t>UPGRADES</a:t>
            </a:r>
            <a:endParaRPr lang="es-ES" sz="2400" dirty="0">
              <a:solidFill>
                <a:schemeClr val="bg1"/>
              </a:solidFill>
            </a:endParaRPr>
          </a:p>
        </p:txBody>
      </p:sp>
      <p:sp>
        <p:nvSpPr>
          <p:cNvPr id="12" name="CuadroTexto 11"/>
          <p:cNvSpPr txBox="1"/>
          <p:nvPr/>
        </p:nvSpPr>
        <p:spPr>
          <a:xfrm>
            <a:off x="518334" y="1009571"/>
            <a:ext cx="3621618" cy="4801314"/>
          </a:xfrm>
          <a:prstGeom prst="rect">
            <a:avLst/>
          </a:prstGeom>
          <a:noFill/>
        </p:spPr>
        <p:txBody>
          <a:bodyPr wrap="square" rtlCol="0">
            <a:spAutoFit/>
          </a:bodyPr>
          <a:lstStyle/>
          <a:p>
            <a:r>
              <a:rPr lang="es-ES" b="1" dirty="0">
                <a:latin typeface="Segoe" panose="020B0502040200020203" pitchFamily="34" charset="0"/>
              </a:rPr>
              <a:t>GIFT CATALOGUE:</a:t>
            </a:r>
          </a:p>
          <a:p>
            <a:r>
              <a:rPr lang="es-ES" dirty="0">
                <a:latin typeface="Segoe" panose="020B0502040200020203" pitchFamily="34" charset="0"/>
              </a:rPr>
              <a:t> </a:t>
            </a:r>
          </a:p>
          <a:p>
            <a:endParaRPr lang="es-ES" dirty="0">
              <a:latin typeface="Segoe" panose="020B0502040200020203" pitchFamily="34" charset="0"/>
            </a:endParaRPr>
          </a:p>
          <a:p>
            <a:pPr marL="342900" indent="-342900">
              <a:buFont typeface="+mj-lt"/>
              <a:buAutoNum type="arabicPeriod"/>
            </a:pPr>
            <a:r>
              <a:rPr lang="es-ES" dirty="0" err="1">
                <a:latin typeface="Segoe" panose="020B0502040200020203" pitchFamily="34" charset="0"/>
              </a:rPr>
              <a:t>Gift</a:t>
            </a:r>
            <a:r>
              <a:rPr lang="es-ES" dirty="0">
                <a:latin typeface="Segoe" panose="020B0502040200020203" pitchFamily="34" charset="0"/>
              </a:rPr>
              <a:t> catalogue </a:t>
            </a:r>
            <a:r>
              <a:rPr lang="es-ES" dirty="0" err="1">
                <a:latin typeface="Segoe" panose="020B0502040200020203" pitchFamily="34" charset="0"/>
              </a:rPr>
              <a:t>sent</a:t>
            </a:r>
            <a:r>
              <a:rPr lang="es-ES" dirty="0">
                <a:latin typeface="Segoe" panose="020B0502040200020203" pitchFamily="34" charset="0"/>
              </a:rPr>
              <a:t> to 62.867 </a:t>
            </a:r>
            <a:r>
              <a:rPr lang="es-ES" dirty="0" err="1">
                <a:latin typeface="Segoe" panose="020B0502040200020203" pitchFamily="34" charset="0"/>
              </a:rPr>
              <a:t>donors</a:t>
            </a:r>
            <a:r>
              <a:rPr lang="es-ES" dirty="0">
                <a:latin typeface="Segoe" panose="020B0502040200020203" pitchFamily="34" charset="0"/>
              </a:rPr>
              <a:t> and sponsors </a:t>
            </a:r>
            <a:r>
              <a:rPr lang="es-ES" dirty="0" err="1">
                <a:latin typeface="Segoe" panose="020B0502040200020203" pitchFamily="34" charset="0"/>
              </a:rPr>
              <a:t>with</a:t>
            </a:r>
            <a:r>
              <a:rPr lang="es-ES" dirty="0">
                <a:latin typeface="Segoe" panose="020B0502040200020203" pitchFamily="34" charset="0"/>
              </a:rPr>
              <a:t> pre </a:t>
            </a:r>
            <a:r>
              <a:rPr lang="es-ES" dirty="0" err="1">
                <a:latin typeface="Segoe" panose="020B0502040200020203" pitchFamily="34" charset="0"/>
              </a:rPr>
              <a:t>filled</a:t>
            </a:r>
            <a:r>
              <a:rPr lang="es-ES" dirty="0">
                <a:latin typeface="Segoe" panose="020B0502040200020203" pitchFamily="34" charset="0"/>
              </a:rPr>
              <a:t> </a:t>
            </a:r>
            <a:r>
              <a:rPr lang="es-ES" dirty="0" err="1">
                <a:latin typeface="Segoe" panose="020B0502040200020203" pitchFamily="34" charset="0"/>
              </a:rPr>
              <a:t>form</a:t>
            </a:r>
            <a:endParaRPr lang="es-ES" dirty="0">
              <a:latin typeface="Segoe" panose="020B0502040200020203" pitchFamily="34" charset="0"/>
            </a:endParaRPr>
          </a:p>
          <a:p>
            <a:pPr marL="800100" lvl="1" indent="-342900">
              <a:buFont typeface="+mj-lt"/>
              <a:buAutoNum type="arabicPeriod"/>
            </a:pPr>
            <a:r>
              <a:rPr lang="es-ES" dirty="0">
                <a:latin typeface="Segoe" panose="020B0502040200020203" pitchFamily="34" charset="0"/>
              </a:rPr>
              <a:t>957 </a:t>
            </a:r>
            <a:r>
              <a:rPr lang="es-ES" dirty="0" err="1">
                <a:latin typeface="Segoe" panose="020B0502040200020203" pitchFamily="34" charset="0"/>
              </a:rPr>
              <a:t>answers</a:t>
            </a:r>
            <a:r>
              <a:rPr lang="es-ES" dirty="0">
                <a:latin typeface="Segoe" panose="020B0502040200020203" pitchFamily="34" charset="0"/>
              </a:rPr>
              <a:t> </a:t>
            </a:r>
            <a:r>
              <a:rPr lang="es-ES" dirty="0" err="1">
                <a:latin typeface="Segoe" panose="020B0502040200020203" pitchFamily="34" charset="0"/>
              </a:rPr>
              <a:t>with</a:t>
            </a:r>
            <a:r>
              <a:rPr lang="es-ES" dirty="0">
                <a:latin typeface="Segoe" panose="020B0502040200020203" pitchFamily="34" charset="0"/>
              </a:rPr>
              <a:t> </a:t>
            </a:r>
            <a:r>
              <a:rPr lang="es-ES" dirty="0" err="1">
                <a:latin typeface="Segoe" panose="020B0502040200020203" pitchFamily="34" charset="0"/>
              </a:rPr>
              <a:t>an</a:t>
            </a:r>
            <a:r>
              <a:rPr lang="es-ES" dirty="0">
                <a:latin typeface="Segoe" panose="020B0502040200020203" pitchFamily="34" charset="0"/>
              </a:rPr>
              <a:t> </a:t>
            </a:r>
            <a:r>
              <a:rPr lang="es-ES" dirty="0" err="1">
                <a:latin typeface="Segoe" panose="020B0502040200020203" pitchFamily="34" charset="0"/>
              </a:rPr>
              <a:t>average</a:t>
            </a:r>
            <a:r>
              <a:rPr lang="es-ES" dirty="0">
                <a:latin typeface="Segoe" panose="020B0502040200020203" pitchFamily="34" charset="0"/>
              </a:rPr>
              <a:t> </a:t>
            </a:r>
            <a:r>
              <a:rPr lang="es-ES" dirty="0" err="1">
                <a:latin typeface="Segoe" panose="020B0502040200020203" pitchFamily="34" charset="0"/>
              </a:rPr>
              <a:t>gift</a:t>
            </a:r>
            <a:r>
              <a:rPr lang="es-ES" dirty="0">
                <a:latin typeface="Segoe" panose="020B0502040200020203" pitchFamily="34" charset="0"/>
              </a:rPr>
              <a:t> of </a:t>
            </a:r>
            <a:r>
              <a:rPr lang="es-ES" u="sng" dirty="0">
                <a:latin typeface="Segoe" panose="020B0502040200020203" pitchFamily="34" charset="0"/>
              </a:rPr>
              <a:t>42€</a:t>
            </a:r>
            <a:r>
              <a:rPr lang="es-ES" dirty="0">
                <a:latin typeface="Segoe" panose="020B0502040200020203" pitchFamily="34" charset="0"/>
              </a:rPr>
              <a:t> </a:t>
            </a:r>
            <a:r>
              <a:rPr lang="es-ES" dirty="0" err="1">
                <a:latin typeface="Segoe" panose="020B0502040200020203" pitchFamily="34" charset="0"/>
              </a:rPr>
              <a:t>for</a:t>
            </a:r>
            <a:r>
              <a:rPr lang="es-ES" dirty="0">
                <a:latin typeface="Segoe" panose="020B0502040200020203" pitchFamily="34" charset="0"/>
              </a:rPr>
              <a:t> a total </a:t>
            </a:r>
            <a:r>
              <a:rPr lang="es-ES" dirty="0" err="1">
                <a:latin typeface="Segoe" panose="020B0502040200020203" pitchFamily="34" charset="0"/>
              </a:rPr>
              <a:t>revenues</a:t>
            </a:r>
            <a:r>
              <a:rPr lang="es-ES" dirty="0">
                <a:latin typeface="Segoe" panose="020B0502040200020203" pitchFamily="34" charset="0"/>
              </a:rPr>
              <a:t> of 40,663€</a:t>
            </a:r>
          </a:p>
          <a:p>
            <a:pPr marL="800100" lvl="1" indent="-342900">
              <a:buFont typeface="+mj-lt"/>
              <a:buAutoNum type="arabicPeriod"/>
            </a:pPr>
            <a:r>
              <a:rPr lang="es-ES" dirty="0">
                <a:latin typeface="Segoe" panose="020B0502040200020203" pitchFamily="34" charset="0"/>
              </a:rPr>
              <a:t>ROI: 0,3</a:t>
            </a:r>
          </a:p>
          <a:p>
            <a:pPr marL="800100" lvl="1" indent="-342900">
              <a:buFont typeface="+mj-lt"/>
              <a:buAutoNum type="arabicPeriod"/>
            </a:pPr>
            <a:endParaRPr lang="es-ES" dirty="0">
              <a:latin typeface="Segoe" panose="020B0502040200020203" pitchFamily="34" charset="0"/>
            </a:endParaRPr>
          </a:p>
          <a:p>
            <a:pPr marL="342900" indent="-342900">
              <a:buFont typeface="+mj-lt"/>
              <a:buAutoNum type="arabicPeriod"/>
            </a:pPr>
            <a:r>
              <a:rPr lang="es-ES" dirty="0" err="1">
                <a:latin typeface="Segoe" panose="020B0502040200020203" pitchFamily="34" charset="0"/>
              </a:rPr>
              <a:t>Insert</a:t>
            </a:r>
            <a:r>
              <a:rPr lang="es-ES" dirty="0">
                <a:latin typeface="Segoe" panose="020B0502040200020203" pitchFamily="34" charset="0"/>
              </a:rPr>
              <a:t> in top </a:t>
            </a:r>
            <a:r>
              <a:rPr lang="es-ES" dirty="0" err="1">
                <a:latin typeface="Segoe" panose="020B0502040200020203" pitchFamily="34" charset="0"/>
              </a:rPr>
              <a:t>newspaper</a:t>
            </a:r>
            <a:r>
              <a:rPr lang="es-ES" dirty="0">
                <a:latin typeface="Segoe" panose="020B0502040200020203" pitchFamily="34" charset="0"/>
              </a:rPr>
              <a:t> in Catalunya: 134.000</a:t>
            </a:r>
          </a:p>
          <a:p>
            <a:pPr marL="342900" indent="-342900">
              <a:buFont typeface="+mj-lt"/>
              <a:buAutoNum type="arabicPeriod"/>
            </a:pPr>
            <a:endParaRPr lang="es-ES" dirty="0">
              <a:latin typeface="Segoe" panose="020B0502040200020203" pitchFamily="34" charset="0"/>
            </a:endParaRPr>
          </a:p>
          <a:p>
            <a:endParaRPr lang="es-ES" dirty="0">
              <a:latin typeface="Segoe" panose="020B0502040200020203" pitchFamily="34" charset="0"/>
            </a:endParaRPr>
          </a:p>
          <a:p>
            <a:endParaRPr lang="es-ES" dirty="0">
              <a:latin typeface="Segoe" panose="020B0502040200020203" pitchFamily="34" charset="0"/>
            </a:endParaRPr>
          </a:p>
          <a:p>
            <a:pPr marL="285750" indent="-285750">
              <a:buFontTx/>
              <a:buChar char="-"/>
            </a:pPr>
            <a:endParaRPr lang="es-ES" dirty="0">
              <a:latin typeface="Segoe" panose="020B0502040200020203" pitchFamily="34" charset="0"/>
            </a:endParaRPr>
          </a:p>
        </p:txBody>
      </p:sp>
    </p:spTree>
    <p:extLst>
      <p:ext uri="{BB962C8B-B14F-4D97-AF65-F5344CB8AC3E}">
        <p14:creationId xmlns:p14="http://schemas.microsoft.com/office/powerpoint/2010/main" val="2545004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a:spLocks noGrp="1"/>
          </p:cNvSpPr>
          <p:nvPr>
            <p:ph sz="quarter" idx="10"/>
          </p:nvPr>
        </p:nvSpPr>
        <p:spPr>
          <a:xfrm>
            <a:off x="243514" y="980728"/>
            <a:ext cx="8352928" cy="4536504"/>
          </a:xfrm>
        </p:spPr>
        <p:txBody>
          <a:bodyPr/>
          <a:lstStyle/>
          <a:p>
            <a:pPr lvl="0" algn="ctr">
              <a:lnSpc>
                <a:spcPct val="150000"/>
              </a:lnSpc>
            </a:pPr>
            <a:r>
              <a:rPr lang="es-ES" sz="2800" dirty="0"/>
              <a:t>4 </a:t>
            </a:r>
            <a:r>
              <a:rPr lang="es-ES" sz="2800" dirty="0" err="1"/>
              <a:t>strategies</a:t>
            </a:r>
            <a:r>
              <a:rPr lang="es-ES" sz="2800" dirty="0"/>
              <a:t> </a:t>
            </a:r>
            <a:r>
              <a:rPr lang="es-ES" sz="2800" dirty="0" err="1"/>
              <a:t>for</a:t>
            </a:r>
            <a:r>
              <a:rPr lang="es-ES" sz="2800" dirty="0"/>
              <a:t> Educo:</a:t>
            </a:r>
          </a:p>
          <a:p>
            <a:pPr marL="457200" lvl="0" indent="-457200">
              <a:lnSpc>
                <a:spcPct val="150000"/>
              </a:lnSpc>
              <a:buFont typeface="+mj-lt"/>
              <a:buAutoNum type="arabicPeriod"/>
            </a:pPr>
            <a:r>
              <a:rPr lang="es-ES" sz="2400" dirty="0" err="1"/>
              <a:t>Emailing</a:t>
            </a:r>
            <a:endParaRPr lang="es-ES" sz="2400" dirty="0"/>
          </a:p>
          <a:p>
            <a:pPr marL="457200" lvl="0" indent="-457200">
              <a:lnSpc>
                <a:spcPct val="150000"/>
              </a:lnSpc>
              <a:buFont typeface="+mj-lt"/>
              <a:buAutoNum type="arabicPeriod"/>
            </a:pPr>
            <a:r>
              <a:rPr lang="es-ES" sz="2400" dirty="0" err="1"/>
              <a:t>Direct</a:t>
            </a:r>
            <a:r>
              <a:rPr lang="es-ES" sz="2400" dirty="0"/>
              <a:t> mail</a:t>
            </a:r>
          </a:p>
          <a:p>
            <a:pPr marL="457200" lvl="0" indent="-457200">
              <a:lnSpc>
                <a:spcPct val="150000"/>
              </a:lnSpc>
              <a:buFont typeface="+mj-lt"/>
              <a:buAutoNum type="arabicPeriod"/>
            </a:pPr>
            <a:r>
              <a:rPr lang="es-ES" sz="2400" dirty="0" err="1"/>
              <a:t>Ecommerce</a:t>
            </a:r>
            <a:endParaRPr lang="es-ES" sz="2400" dirty="0"/>
          </a:p>
          <a:p>
            <a:pPr lvl="0">
              <a:lnSpc>
                <a:spcPct val="150000"/>
              </a:lnSpc>
            </a:pPr>
            <a:r>
              <a:rPr lang="es-ES" sz="2400" dirty="0" err="1"/>
              <a:t>But</a:t>
            </a:r>
            <a:r>
              <a:rPr lang="es-ES" sz="2400" dirty="0"/>
              <a:t> </a:t>
            </a:r>
            <a:r>
              <a:rPr lang="es-ES" sz="2400" dirty="0" err="1"/>
              <a:t>above</a:t>
            </a:r>
            <a:r>
              <a:rPr lang="es-ES" sz="2400" dirty="0"/>
              <a:t> </a:t>
            </a:r>
            <a:r>
              <a:rPr lang="es-ES" sz="2400" dirty="0" err="1"/>
              <a:t>all</a:t>
            </a:r>
            <a:r>
              <a:rPr lang="es-ES" sz="2400" dirty="0"/>
              <a:t>, </a:t>
            </a:r>
            <a:r>
              <a:rPr lang="es-ES" sz="2400" dirty="0" err="1"/>
              <a:t>representing</a:t>
            </a:r>
            <a:r>
              <a:rPr lang="es-ES" sz="2400" dirty="0"/>
              <a:t> more </a:t>
            </a:r>
            <a:r>
              <a:rPr lang="es-ES" sz="2400" dirty="0" err="1"/>
              <a:t>than</a:t>
            </a:r>
            <a:r>
              <a:rPr lang="es-ES" sz="2400" dirty="0"/>
              <a:t> 80% of </a:t>
            </a:r>
            <a:r>
              <a:rPr lang="es-ES" sz="2400" dirty="0" err="1"/>
              <a:t>the</a:t>
            </a:r>
            <a:r>
              <a:rPr lang="es-ES" sz="2400" dirty="0"/>
              <a:t> </a:t>
            </a:r>
            <a:r>
              <a:rPr lang="es-ES" sz="2400" dirty="0" err="1"/>
              <a:t>revenues</a:t>
            </a:r>
            <a:r>
              <a:rPr lang="es-ES" sz="2400" dirty="0"/>
              <a:t> and </a:t>
            </a:r>
            <a:r>
              <a:rPr lang="es-ES" sz="2400" dirty="0" err="1"/>
              <a:t>the</a:t>
            </a:r>
            <a:r>
              <a:rPr lang="es-ES" sz="2400" dirty="0"/>
              <a:t> </a:t>
            </a:r>
            <a:r>
              <a:rPr lang="es-ES" sz="2400" dirty="0" err="1"/>
              <a:t>highest</a:t>
            </a:r>
            <a:r>
              <a:rPr lang="es-ES" sz="2400" dirty="0"/>
              <a:t> ROI </a:t>
            </a:r>
            <a:r>
              <a:rPr lang="es-ES" sz="2400" dirty="0" err="1"/>
              <a:t>by</a:t>
            </a:r>
            <a:r>
              <a:rPr lang="es-ES" sz="2400" dirty="0"/>
              <a:t> </a:t>
            </a:r>
            <a:r>
              <a:rPr lang="es-ES" sz="2400" dirty="0" err="1"/>
              <a:t>far</a:t>
            </a:r>
            <a:r>
              <a:rPr lang="es-ES" sz="2400" dirty="0"/>
              <a:t>: </a:t>
            </a:r>
          </a:p>
          <a:p>
            <a:pPr marL="457200" lvl="0" indent="-457200">
              <a:lnSpc>
                <a:spcPct val="150000"/>
              </a:lnSpc>
              <a:buFont typeface="+mj-lt"/>
              <a:buAutoNum type="arabicPeriod" startAt="4"/>
            </a:pPr>
            <a:r>
              <a:rPr lang="es-ES" sz="2400" b="1" dirty="0" err="1"/>
              <a:t>Telemarketing</a:t>
            </a:r>
            <a:endParaRPr lang="es-ES" sz="2400" b="1" dirty="0"/>
          </a:p>
        </p:txBody>
      </p:sp>
    </p:spTree>
    <p:extLst>
      <p:ext uri="{BB962C8B-B14F-4D97-AF65-F5344CB8AC3E}">
        <p14:creationId xmlns:p14="http://schemas.microsoft.com/office/powerpoint/2010/main" val="34812251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rot="16200000">
            <a:off x="-2839169" y="3593678"/>
            <a:ext cx="6066980" cy="461665"/>
          </a:xfrm>
          <a:prstGeom prst="rect">
            <a:avLst/>
          </a:prstGeom>
          <a:solidFill>
            <a:schemeClr val="accent2">
              <a:lumMod val="60000"/>
              <a:lumOff val="40000"/>
            </a:schemeClr>
          </a:solidFill>
        </p:spPr>
        <p:txBody>
          <a:bodyPr wrap="square" rtlCol="0">
            <a:spAutoFit/>
          </a:bodyPr>
          <a:lstStyle/>
          <a:p>
            <a:pPr algn="ctr"/>
            <a:r>
              <a:rPr lang="es-ES" sz="2400" b="1" dirty="0"/>
              <a:t>ECOMMERCE</a:t>
            </a:r>
            <a:endParaRPr lang="es-ES" b="1" dirty="0"/>
          </a:p>
        </p:txBody>
      </p:sp>
      <p:sp>
        <p:nvSpPr>
          <p:cNvPr id="12" name="CuadroTexto 11"/>
          <p:cNvSpPr txBox="1"/>
          <p:nvPr/>
        </p:nvSpPr>
        <p:spPr>
          <a:xfrm>
            <a:off x="518334" y="1009571"/>
            <a:ext cx="4053666" cy="5078313"/>
          </a:xfrm>
          <a:prstGeom prst="rect">
            <a:avLst/>
          </a:prstGeom>
          <a:noFill/>
        </p:spPr>
        <p:txBody>
          <a:bodyPr wrap="square" rtlCol="0">
            <a:spAutoFit/>
          </a:bodyPr>
          <a:lstStyle/>
          <a:p>
            <a:r>
              <a:rPr lang="es-ES" b="1" dirty="0">
                <a:latin typeface="Segoe" panose="020B0502040200020203" pitchFamily="34" charset="0"/>
              </a:rPr>
              <a:t>GIFT CATALOGUE:</a:t>
            </a:r>
          </a:p>
          <a:p>
            <a:r>
              <a:rPr lang="es-ES" dirty="0">
                <a:latin typeface="Segoe" panose="020B0502040200020203" pitchFamily="34" charset="0"/>
              </a:rPr>
              <a:t> </a:t>
            </a:r>
          </a:p>
          <a:p>
            <a:endParaRPr lang="es-ES" dirty="0">
              <a:latin typeface="Segoe" panose="020B0502040200020203" pitchFamily="34" charset="0"/>
            </a:endParaRPr>
          </a:p>
          <a:p>
            <a:r>
              <a:rPr lang="es-ES" dirty="0" err="1">
                <a:latin typeface="Segoe" panose="020B0502040200020203" pitchFamily="34" charset="0"/>
              </a:rPr>
              <a:t>Ecommerce</a:t>
            </a:r>
            <a:r>
              <a:rPr lang="es-ES" dirty="0">
                <a:latin typeface="Segoe" panose="020B0502040200020203" pitchFamily="34" charset="0"/>
              </a:rPr>
              <a:t> Educo </a:t>
            </a:r>
            <a:r>
              <a:rPr lang="es-ES" dirty="0" err="1">
                <a:latin typeface="Segoe" panose="020B0502040200020203" pitchFamily="34" charset="0"/>
              </a:rPr>
              <a:t>launched</a:t>
            </a:r>
            <a:r>
              <a:rPr lang="es-ES" dirty="0">
                <a:latin typeface="Segoe" panose="020B0502040200020203" pitchFamily="34" charset="0"/>
              </a:rPr>
              <a:t> </a:t>
            </a:r>
            <a:r>
              <a:rPr lang="es-ES" dirty="0" err="1">
                <a:latin typeface="Segoe" panose="020B0502040200020203" pitchFamily="34" charset="0"/>
              </a:rPr>
              <a:t>on</a:t>
            </a:r>
            <a:r>
              <a:rPr lang="es-ES" dirty="0">
                <a:latin typeface="Segoe" panose="020B0502040200020203" pitchFamily="34" charset="0"/>
              </a:rPr>
              <a:t> </a:t>
            </a:r>
            <a:r>
              <a:rPr lang="es-ES" dirty="0" err="1">
                <a:latin typeface="Segoe" panose="020B0502040200020203" pitchFamily="34" charset="0"/>
              </a:rPr>
              <a:t>July</a:t>
            </a:r>
            <a:r>
              <a:rPr lang="es-ES" dirty="0">
                <a:latin typeface="Segoe" panose="020B0502040200020203" pitchFamily="34" charset="0"/>
              </a:rPr>
              <a:t> 2016, </a:t>
            </a:r>
            <a:r>
              <a:rPr lang="es-ES" dirty="0" err="1">
                <a:latin typeface="Segoe" panose="020B0502040200020203" pitchFamily="34" charset="0"/>
              </a:rPr>
              <a:t>with</a:t>
            </a:r>
            <a:r>
              <a:rPr lang="es-ES" dirty="0">
                <a:latin typeface="Segoe" panose="020B0502040200020203" pitchFamily="34" charset="0"/>
              </a:rPr>
              <a:t> </a:t>
            </a:r>
            <a:r>
              <a:rPr lang="es-ES" dirty="0" err="1">
                <a:latin typeface="Segoe" panose="020B0502040200020203" pitchFamily="34" charset="0"/>
              </a:rPr>
              <a:t>all</a:t>
            </a:r>
            <a:r>
              <a:rPr lang="es-ES" dirty="0">
                <a:latin typeface="Segoe" panose="020B0502040200020203" pitchFamily="34" charset="0"/>
              </a:rPr>
              <a:t> </a:t>
            </a:r>
            <a:r>
              <a:rPr lang="es-ES" dirty="0" err="1">
                <a:latin typeface="Segoe" panose="020B0502040200020203" pitchFamily="34" charset="0"/>
              </a:rPr>
              <a:t>the</a:t>
            </a:r>
            <a:r>
              <a:rPr lang="es-ES" dirty="0">
                <a:latin typeface="Segoe" panose="020B0502040200020203" pitchFamily="34" charset="0"/>
              </a:rPr>
              <a:t> </a:t>
            </a:r>
            <a:r>
              <a:rPr lang="es-ES" dirty="0" err="1">
                <a:latin typeface="Segoe" panose="020B0502040200020203" pitchFamily="34" charset="0"/>
              </a:rPr>
              <a:t>advantages</a:t>
            </a:r>
            <a:r>
              <a:rPr lang="es-ES" dirty="0">
                <a:latin typeface="Segoe" panose="020B0502040200020203" pitchFamily="34" charset="0"/>
              </a:rPr>
              <a:t> of </a:t>
            </a:r>
            <a:r>
              <a:rPr lang="es-ES" dirty="0" err="1">
                <a:latin typeface="Segoe" panose="020B0502040200020203" pitchFamily="34" charset="0"/>
              </a:rPr>
              <a:t>the</a:t>
            </a:r>
            <a:r>
              <a:rPr lang="es-ES" dirty="0">
                <a:latin typeface="Segoe" panose="020B0502040200020203" pitchFamily="34" charset="0"/>
              </a:rPr>
              <a:t> </a:t>
            </a:r>
            <a:r>
              <a:rPr lang="es-ES" dirty="0" err="1">
                <a:latin typeface="Segoe" panose="020B0502040200020203" pitchFamily="34" charset="0"/>
              </a:rPr>
              <a:t>ecommerce</a:t>
            </a:r>
            <a:r>
              <a:rPr lang="es-ES" dirty="0">
                <a:latin typeface="Segoe" panose="020B0502040200020203" pitchFamily="34" charset="0"/>
              </a:rPr>
              <a:t> </a:t>
            </a:r>
            <a:r>
              <a:rPr lang="es-ES" dirty="0" err="1">
                <a:latin typeface="Segoe" panose="020B0502040200020203" pitchFamily="34" charset="0"/>
              </a:rPr>
              <a:t>model</a:t>
            </a:r>
            <a:r>
              <a:rPr lang="es-ES" dirty="0">
                <a:latin typeface="Segoe" panose="020B0502040200020203" pitchFamily="34" charset="0"/>
              </a:rPr>
              <a:t>: </a:t>
            </a:r>
          </a:p>
          <a:p>
            <a:pPr marL="285750" indent="-285750">
              <a:buFontTx/>
              <a:buChar char="-"/>
            </a:pPr>
            <a:r>
              <a:rPr lang="es-ES" dirty="0" err="1">
                <a:latin typeface="Segoe" panose="020B0502040200020203" pitchFamily="34" charset="0"/>
              </a:rPr>
              <a:t>Buying</a:t>
            </a:r>
            <a:r>
              <a:rPr lang="es-ES" dirty="0">
                <a:latin typeface="Segoe" panose="020B0502040200020203" pitchFamily="34" charset="0"/>
              </a:rPr>
              <a:t> </a:t>
            </a:r>
            <a:r>
              <a:rPr lang="es-ES" dirty="0" err="1">
                <a:latin typeface="Segoe" panose="020B0502040200020203" pitchFamily="34" charset="0"/>
              </a:rPr>
              <a:t>various</a:t>
            </a:r>
            <a:r>
              <a:rPr lang="es-ES" dirty="0">
                <a:latin typeface="Segoe" panose="020B0502040200020203" pitchFamily="34" charset="0"/>
              </a:rPr>
              <a:t> </a:t>
            </a:r>
            <a:r>
              <a:rPr lang="es-ES" dirty="0" err="1">
                <a:latin typeface="Segoe" panose="020B0502040200020203" pitchFamily="34" charset="0"/>
              </a:rPr>
              <a:t>products</a:t>
            </a:r>
            <a:r>
              <a:rPr lang="es-ES" dirty="0">
                <a:latin typeface="Segoe" panose="020B0502040200020203" pitchFamily="34" charset="0"/>
              </a:rPr>
              <a:t> in </a:t>
            </a:r>
            <a:r>
              <a:rPr lang="es-ES" dirty="0" err="1">
                <a:latin typeface="Segoe" panose="020B0502040200020203" pitchFamily="34" charset="0"/>
              </a:rPr>
              <a:t>the</a:t>
            </a:r>
            <a:r>
              <a:rPr lang="es-ES" dirty="0">
                <a:latin typeface="Segoe" panose="020B0502040200020203" pitchFamily="34" charset="0"/>
              </a:rPr>
              <a:t> </a:t>
            </a:r>
            <a:r>
              <a:rPr lang="es-ES" dirty="0" err="1">
                <a:latin typeface="Segoe" panose="020B0502040200020203" pitchFamily="34" charset="0"/>
              </a:rPr>
              <a:t>same</a:t>
            </a:r>
            <a:r>
              <a:rPr lang="es-ES" dirty="0">
                <a:latin typeface="Segoe" panose="020B0502040200020203" pitchFamily="34" charset="0"/>
              </a:rPr>
              <a:t> </a:t>
            </a:r>
            <a:r>
              <a:rPr lang="es-ES" dirty="0" err="1">
                <a:latin typeface="Segoe" panose="020B0502040200020203" pitchFamily="34" charset="0"/>
              </a:rPr>
              <a:t>process</a:t>
            </a:r>
            <a:r>
              <a:rPr lang="es-ES" dirty="0">
                <a:latin typeface="Segoe" panose="020B0502040200020203" pitchFamily="34" charset="0"/>
              </a:rPr>
              <a:t> </a:t>
            </a:r>
          </a:p>
          <a:p>
            <a:pPr marL="285750" indent="-285750">
              <a:buFontTx/>
              <a:buChar char="-"/>
            </a:pPr>
            <a:r>
              <a:rPr lang="es-ES" dirty="0" err="1">
                <a:latin typeface="Segoe" panose="020B0502040200020203" pitchFamily="34" charset="0"/>
              </a:rPr>
              <a:t>Suggesting</a:t>
            </a:r>
            <a:r>
              <a:rPr lang="es-ES" dirty="0">
                <a:latin typeface="Segoe" panose="020B0502040200020203" pitchFamily="34" charset="0"/>
              </a:rPr>
              <a:t> </a:t>
            </a:r>
            <a:r>
              <a:rPr lang="es-ES" dirty="0" err="1">
                <a:latin typeface="Segoe" panose="020B0502040200020203" pitchFamily="34" charset="0"/>
              </a:rPr>
              <a:t>products</a:t>
            </a:r>
            <a:r>
              <a:rPr lang="es-ES" dirty="0">
                <a:latin typeface="Segoe" panose="020B0502040200020203" pitchFamily="34" charset="0"/>
              </a:rPr>
              <a:t> </a:t>
            </a:r>
            <a:r>
              <a:rPr lang="es-ES" dirty="0" err="1">
                <a:latin typeface="Segoe" panose="020B0502040200020203" pitchFamily="34" charset="0"/>
              </a:rPr>
              <a:t>before</a:t>
            </a:r>
            <a:r>
              <a:rPr lang="es-ES" dirty="0">
                <a:latin typeface="Segoe" panose="020B0502040200020203" pitchFamily="34" charset="0"/>
              </a:rPr>
              <a:t> </a:t>
            </a:r>
            <a:r>
              <a:rPr lang="es-ES" dirty="0" err="1">
                <a:latin typeface="Segoe" panose="020B0502040200020203" pitchFamily="34" charset="0"/>
              </a:rPr>
              <a:t>finalizing</a:t>
            </a:r>
            <a:r>
              <a:rPr lang="es-ES" dirty="0">
                <a:latin typeface="Segoe" panose="020B0502040200020203" pitchFamily="34" charset="0"/>
              </a:rPr>
              <a:t> </a:t>
            </a:r>
            <a:r>
              <a:rPr lang="es-ES" dirty="0" err="1">
                <a:latin typeface="Segoe" panose="020B0502040200020203" pitchFamily="34" charset="0"/>
              </a:rPr>
              <a:t>the</a:t>
            </a:r>
            <a:r>
              <a:rPr lang="es-ES" dirty="0">
                <a:latin typeface="Segoe" panose="020B0502040200020203" pitchFamily="34" charset="0"/>
              </a:rPr>
              <a:t> </a:t>
            </a:r>
            <a:r>
              <a:rPr lang="es-ES" dirty="0" err="1">
                <a:latin typeface="Segoe" panose="020B0502040200020203" pitchFamily="34" charset="0"/>
              </a:rPr>
              <a:t>buying</a:t>
            </a:r>
            <a:r>
              <a:rPr lang="es-ES" dirty="0">
                <a:latin typeface="Segoe" panose="020B0502040200020203" pitchFamily="34" charset="0"/>
              </a:rPr>
              <a:t> </a:t>
            </a:r>
            <a:r>
              <a:rPr lang="es-ES" dirty="0" err="1">
                <a:latin typeface="Segoe" panose="020B0502040200020203" pitchFamily="34" charset="0"/>
              </a:rPr>
              <a:t>process</a:t>
            </a:r>
            <a:r>
              <a:rPr lang="es-ES" dirty="0">
                <a:latin typeface="Segoe" panose="020B0502040200020203" pitchFamily="34" charset="0"/>
              </a:rPr>
              <a:t> to </a:t>
            </a:r>
            <a:r>
              <a:rPr lang="es-ES" dirty="0" err="1">
                <a:latin typeface="Segoe" panose="020B0502040200020203" pitchFamily="34" charset="0"/>
              </a:rPr>
              <a:t>increase</a:t>
            </a:r>
            <a:r>
              <a:rPr lang="es-ES" dirty="0">
                <a:latin typeface="Segoe" panose="020B0502040200020203" pitchFamily="34" charset="0"/>
              </a:rPr>
              <a:t> </a:t>
            </a:r>
            <a:r>
              <a:rPr lang="es-ES" dirty="0" err="1">
                <a:latin typeface="Segoe" panose="020B0502040200020203" pitchFamily="34" charset="0"/>
              </a:rPr>
              <a:t>the</a:t>
            </a:r>
            <a:r>
              <a:rPr lang="es-ES" dirty="0">
                <a:latin typeface="Segoe" panose="020B0502040200020203" pitchFamily="34" charset="0"/>
              </a:rPr>
              <a:t> </a:t>
            </a:r>
            <a:r>
              <a:rPr lang="es-ES" dirty="0" err="1">
                <a:latin typeface="Segoe" panose="020B0502040200020203" pitchFamily="34" charset="0"/>
              </a:rPr>
              <a:t>basket</a:t>
            </a:r>
            <a:endParaRPr lang="es-ES" dirty="0">
              <a:latin typeface="Segoe" panose="020B0502040200020203" pitchFamily="34" charset="0"/>
            </a:endParaRPr>
          </a:p>
          <a:p>
            <a:pPr marL="285750" indent="-285750">
              <a:buFontTx/>
              <a:buChar char="-"/>
            </a:pPr>
            <a:r>
              <a:rPr lang="es-ES" dirty="0">
                <a:latin typeface="Segoe" panose="020B0502040200020203" pitchFamily="34" charset="0"/>
              </a:rPr>
              <a:t>Round up of </a:t>
            </a:r>
            <a:r>
              <a:rPr lang="es-ES" dirty="0" err="1">
                <a:latin typeface="Segoe" panose="020B0502040200020203" pitchFamily="34" charset="0"/>
              </a:rPr>
              <a:t>the</a:t>
            </a:r>
            <a:r>
              <a:rPr lang="es-ES" dirty="0">
                <a:latin typeface="Segoe" panose="020B0502040200020203" pitchFamily="34" charset="0"/>
              </a:rPr>
              <a:t> </a:t>
            </a:r>
            <a:r>
              <a:rPr lang="es-ES" dirty="0" err="1">
                <a:latin typeface="Segoe" panose="020B0502040200020203" pitchFamily="34" charset="0"/>
              </a:rPr>
              <a:t>gift</a:t>
            </a:r>
            <a:endParaRPr lang="es-ES" dirty="0">
              <a:latin typeface="Segoe" panose="020B0502040200020203" pitchFamily="34" charset="0"/>
            </a:endParaRPr>
          </a:p>
          <a:p>
            <a:pPr marL="285750" indent="-285750">
              <a:buFontTx/>
              <a:buChar char="-"/>
            </a:pPr>
            <a:r>
              <a:rPr lang="es-ES" dirty="0" err="1">
                <a:latin typeface="Segoe" panose="020B0502040200020203" pitchFamily="34" charset="0"/>
              </a:rPr>
              <a:t>Possibility</a:t>
            </a:r>
            <a:r>
              <a:rPr lang="es-ES" dirty="0">
                <a:latin typeface="Segoe" panose="020B0502040200020203" pitchFamily="34" charset="0"/>
              </a:rPr>
              <a:t> of </a:t>
            </a:r>
            <a:r>
              <a:rPr lang="es-ES" dirty="0" err="1">
                <a:latin typeface="Segoe" panose="020B0502040200020203" pitchFamily="34" charset="0"/>
              </a:rPr>
              <a:t>Paypal</a:t>
            </a:r>
            <a:r>
              <a:rPr lang="es-ES" dirty="0">
                <a:latin typeface="Segoe" panose="020B0502040200020203" pitchFamily="34" charset="0"/>
              </a:rPr>
              <a:t> </a:t>
            </a:r>
            <a:r>
              <a:rPr lang="es-ES" dirty="0" err="1">
                <a:latin typeface="Segoe" panose="020B0502040200020203" pitchFamily="34" charset="0"/>
              </a:rPr>
              <a:t>payment</a:t>
            </a:r>
            <a:endParaRPr lang="es-ES" dirty="0">
              <a:latin typeface="Segoe" panose="020B0502040200020203" pitchFamily="34" charset="0"/>
            </a:endParaRPr>
          </a:p>
          <a:p>
            <a:pPr marL="285750" indent="-285750">
              <a:buFontTx/>
              <a:buChar char="-"/>
            </a:pPr>
            <a:r>
              <a:rPr lang="es-ES" dirty="0" err="1">
                <a:latin typeface="Segoe" panose="020B0502040200020203" pitchFamily="34" charset="0"/>
              </a:rPr>
              <a:t>Possibility</a:t>
            </a:r>
            <a:r>
              <a:rPr lang="es-ES" dirty="0">
                <a:latin typeface="Segoe" panose="020B0502040200020203" pitchFamily="34" charset="0"/>
              </a:rPr>
              <a:t> of </a:t>
            </a:r>
            <a:r>
              <a:rPr lang="es-ES" dirty="0" err="1">
                <a:latin typeface="Segoe" panose="020B0502040200020203" pitchFamily="34" charset="0"/>
              </a:rPr>
              <a:t>promo</a:t>
            </a:r>
            <a:r>
              <a:rPr lang="es-ES" dirty="0">
                <a:latin typeface="Segoe" panose="020B0502040200020203" pitchFamily="34" charset="0"/>
              </a:rPr>
              <a:t> </a:t>
            </a:r>
            <a:r>
              <a:rPr lang="es-ES" dirty="0" err="1">
                <a:latin typeface="Segoe" panose="020B0502040200020203" pitchFamily="34" charset="0"/>
              </a:rPr>
              <a:t>code</a:t>
            </a:r>
            <a:endParaRPr lang="es-ES" dirty="0">
              <a:latin typeface="Segoe" panose="020B0502040200020203" pitchFamily="34" charset="0"/>
            </a:endParaRPr>
          </a:p>
          <a:p>
            <a:pPr marL="285750" indent="-285750">
              <a:buFontTx/>
              <a:buChar char="-"/>
            </a:pPr>
            <a:endParaRPr lang="es-ES" dirty="0">
              <a:latin typeface="Segoe" panose="020B0502040200020203" pitchFamily="34" charset="0"/>
            </a:endParaRPr>
          </a:p>
          <a:p>
            <a:r>
              <a:rPr lang="es-ES" dirty="0">
                <a:latin typeface="Segoe" panose="020B0502040200020203" pitchFamily="34" charset="0"/>
              </a:rPr>
              <a:t>More </a:t>
            </a:r>
            <a:r>
              <a:rPr lang="es-ES" dirty="0" err="1">
                <a:latin typeface="Segoe" panose="020B0502040200020203" pitchFamily="34" charset="0"/>
              </a:rPr>
              <a:t>conversion</a:t>
            </a:r>
            <a:r>
              <a:rPr lang="es-ES" dirty="0">
                <a:latin typeface="Segoe" panose="020B0502040200020203" pitchFamily="34" charset="0"/>
              </a:rPr>
              <a:t>, and more </a:t>
            </a:r>
            <a:r>
              <a:rPr lang="es-ES" dirty="0" err="1">
                <a:latin typeface="Segoe" panose="020B0502040200020203" pitchFamily="34" charset="0"/>
              </a:rPr>
              <a:t>products</a:t>
            </a:r>
            <a:r>
              <a:rPr lang="es-ES" dirty="0">
                <a:latin typeface="Segoe" panose="020B0502040200020203" pitchFamily="34" charset="0"/>
              </a:rPr>
              <a:t> per </a:t>
            </a:r>
            <a:r>
              <a:rPr lang="es-ES" dirty="0" err="1">
                <a:latin typeface="Segoe" panose="020B0502040200020203" pitchFamily="34" charset="0"/>
              </a:rPr>
              <a:t>purchase</a:t>
            </a:r>
            <a:r>
              <a:rPr lang="es-ES" dirty="0">
                <a:latin typeface="Segoe" panose="020B0502040200020203" pitchFamily="34" charset="0"/>
              </a:rPr>
              <a:t> in 2016 (</a:t>
            </a:r>
            <a:r>
              <a:rPr lang="es-ES" dirty="0" err="1">
                <a:latin typeface="Segoe" panose="020B0502040200020203" pitchFamily="34" charset="0"/>
              </a:rPr>
              <a:t>from</a:t>
            </a:r>
            <a:r>
              <a:rPr lang="es-ES" dirty="0">
                <a:latin typeface="Segoe" panose="020B0502040200020203" pitchFamily="34" charset="0"/>
              </a:rPr>
              <a:t> 1,07 to 1,3)</a:t>
            </a:r>
          </a:p>
        </p:txBody>
      </p:sp>
      <p:pic>
        <p:nvPicPr>
          <p:cNvPr id="15361" name="Imagen 12" descr="logo-generico-educo.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0" name="CuadroTexto 9"/>
          <p:cNvSpPr txBox="1"/>
          <p:nvPr/>
        </p:nvSpPr>
        <p:spPr>
          <a:xfrm>
            <a:off x="323529" y="182740"/>
            <a:ext cx="7200799" cy="400110"/>
          </a:xfrm>
          <a:prstGeom prst="rect">
            <a:avLst/>
          </a:prstGeom>
          <a:noFill/>
        </p:spPr>
        <p:txBody>
          <a:bodyPr wrap="square" rtlCol="0">
            <a:spAutoFit/>
          </a:bodyPr>
          <a:lstStyle/>
          <a:p>
            <a:r>
              <a:rPr lang="es-ES" sz="2000" dirty="0">
                <a:solidFill>
                  <a:schemeClr val="bg1"/>
                </a:solidFill>
                <a:sym typeface="Wingdings" pitchFamily="2" charset="2"/>
              </a:rPr>
              <a:t>UPGRADES</a:t>
            </a:r>
            <a:endParaRPr lang="es-ES" sz="2400" dirty="0">
              <a:solidFill>
                <a:schemeClr val="bg1"/>
              </a:solidFill>
            </a:endParaRPr>
          </a:p>
        </p:txBody>
      </p:sp>
      <p:graphicFrame>
        <p:nvGraphicFramePr>
          <p:cNvPr id="13" name="Objeto 12"/>
          <p:cNvGraphicFramePr>
            <a:graphicFrameLocks noChangeAspect="1"/>
          </p:cNvGraphicFramePr>
          <p:nvPr>
            <p:extLst/>
          </p:nvPr>
        </p:nvGraphicFramePr>
        <p:xfrm>
          <a:off x="4815088" y="3764816"/>
          <a:ext cx="4111929" cy="2318204"/>
        </p:xfrm>
        <a:graphic>
          <a:graphicData uri="http://schemas.openxmlformats.org/presentationml/2006/ole">
            <mc:AlternateContent xmlns:mc="http://schemas.openxmlformats.org/markup-compatibility/2006">
              <mc:Choice xmlns:v="urn:schemas-microsoft-com:vml" Requires="v">
                <p:oleObj spid="_x0000_s1078" name="Hoja de cálculo" r:id="rId5" imgW="4328178" imgH="2438424" progId="Excel.Sheet.12">
                  <p:embed/>
                </p:oleObj>
              </mc:Choice>
              <mc:Fallback>
                <p:oleObj name="Hoja de cálculo" r:id="rId5" imgW="4328178" imgH="2438424" progId="Excel.Sheet.12">
                  <p:embed/>
                  <p:pic>
                    <p:nvPicPr>
                      <p:cNvPr id="13" name="Objeto 12"/>
                      <p:cNvPicPr/>
                      <p:nvPr/>
                    </p:nvPicPr>
                    <p:blipFill>
                      <a:blip r:embed="rId6"/>
                      <a:stretch>
                        <a:fillRect/>
                      </a:stretch>
                    </p:blipFill>
                    <p:spPr>
                      <a:xfrm>
                        <a:off x="4815088" y="3764816"/>
                        <a:ext cx="4111929" cy="2318204"/>
                      </a:xfrm>
                      <a:prstGeom prst="rect">
                        <a:avLst/>
                      </a:prstGeom>
                    </p:spPr>
                  </p:pic>
                </p:oleObj>
              </mc:Fallback>
            </mc:AlternateContent>
          </a:graphicData>
        </a:graphic>
      </p:graphicFrame>
      <p:graphicFrame>
        <p:nvGraphicFramePr>
          <p:cNvPr id="14" name="Objeto 13"/>
          <p:cNvGraphicFramePr>
            <a:graphicFrameLocks noChangeAspect="1"/>
          </p:cNvGraphicFramePr>
          <p:nvPr>
            <p:extLst/>
          </p:nvPr>
        </p:nvGraphicFramePr>
        <p:xfrm>
          <a:off x="4815088" y="1073182"/>
          <a:ext cx="4111929" cy="2411096"/>
        </p:xfrm>
        <a:graphic>
          <a:graphicData uri="http://schemas.openxmlformats.org/presentationml/2006/ole">
            <mc:AlternateContent xmlns:mc="http://schemas.openxmlformats.org/markup-compatibility/2006">
              <mc:Choice xmlns:v="urn:schemas-microsoft-com:vml" Requires="v">
                <p:oleObj spid="_x0000_s1079" name="Hoja de cálculo" r:id="rId7" imgW="5082605" imgH="2979504" progId="Excel.Sheet.12">
                  <p:embed/>
                </p:oleObj>
              </mc:Choice>
              <mc:Fallback>
                <p:oleObj name="Hoja de cálculo" r:id="rId7" imgW="5082605" imgH="2979504" progId="Excel.Sheet.12">
                  <p:embed/>
                  <p:pic>
                    <p:nvPicPr>
                      <p:cNvPr id="14" name="Objeto 13"/>
                      <p:cNvPicPr/>
                      <p:nvPr/>
                    </p:nvPicPr>
                    <p:blipFill>
                      <a:blip r:embed="rId8"/>
                      <a:stretch>
                        <a:fillRect/>
                      </a:stretch>
                    </p:blipFill>
                    <p:spPr>
                      <a:xfrm>
                        <a:off x="4815088" y="1073182"/>
                        <a:ext cx="4111929" cy="2411096"/>
                      </a:xfrm>
                      <a:prstGeom prst="rect">
                        <a:avLst/>
                      </a:prstGeom>
                    </p:spPr>
                  </p:pic>
                </p:oleObj>
              </mc:Fallback>
            </mc:AlternateContent>
          </a:graphicData>
        </a:graphic>
      </p:graphicFrame>
    </p:spTree>
    <p:extLst>
      <p:ext uri="{BB962C8B-B14F-4D97-AF65-F5344CB8AC3E}">
        <p14:creationId xmlns:p14="http://schemas.microsoft.com/office/powerpoint/2010/main" val="2800887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0" name="CuadroTexto 9"/>
          <p:cNvSpPr txBox="1"/>
          <p:nvPr/>
        </p:nvSpPr>
        <p:spPr>
          <a:xfrm>
            <a:off x="323529" y="182740"/>
            <a:ext cx="7200799" cy="400110"/>
          </a:xfrm>
          <a:prstGeom prst="rect">
            <a:avLst/>
          </a:prstGeom>
          <a:noFill/>
        </p:spPr>
        <p:txBody>
          <a:bodyPr wrap="square" rtlCol="0">
            <a:spAutoFit/>
          </a:bodyPr>
          <a:lstStyle/>
          <a:p>
            <a:r>
              <a:rPr lang="es-ES" sz="2000" dirty="0">
                <a:solidFill>
                  <a:schemeClr val="bg1"/>
                </a:solidFill>
                <a:sym typeface="Wingdings" pitchFamily="2" charset="2"/>
              </a:rPr>
              <a:t>UPGRADES</a:t>
            </a:r>
            <a:endParaRPr lang="es-ES" sz="2400" dirty="0">
              <a:solidFill>
                <a:schemeClr val="bg1"/>
              </a:solidFill>
            </a:endParaRPr>
          </a:p>
        </p:txBody>
      </p:sp>
      <p:pic>
        <p:nvPicPr>
          <p:cNvPr id="2" name="Imagen 1"/>
          <p:cNvPicPr>
            <a:picLocks noChangeAspect="1"/>
          </p:cNvPicPr>
          <p:nvPr/>
        </p:nvPicPr>
        <p:blipFill>
          <a:blip r:embed="rId4"/>
          <a:stretch>
            <a:fillRect/>
          </a:stretch>
        </p:blipFill>
        <p:spPr>
          <a:xfrm>
            <a:off x="0" y="2064735"/>
            <a:ext cx="9144000" cy="4532617"/>
          </a:xfrm>
          <a:prstGeom prst="rect">
            <a:avLst/>
          </a:prstGeom>
        </p:spPr>
      </p:pic>
      <p:sp>
        <p:nvSpPr>
          <p:cNvPr id="7" name="Rectángulo 6"/>
          <p:cNvSpPr/>
          <p:nvPr/>
        </p:nvSpPr>
        <p:spPr>
          <a:xfrm>
            <a:off x="3934475" y="3068155"/>
            <a:ext cx="2437725" cy="830997"/>
          </a:xfrm>
          <a:prstGeom prst="rect">
            <a:avLst/>
          </a:prstGeom>
          <a:solidFill>
            <a:schemeClr val="tx2">
              <a:lumMod val="40000"/>
              <a:lumOff val="60000"/>
            </a:schemeClr>
          </a:solidFill>
        </p:spPr>
        <p:txBody>
          <a:bodyPr wrap="square">
            <a:spAutoFit/>
          </a:bodyPr>
          <a:lstStyle/>
          <a:p>
            <a:r>
              <a:rPr lang="es-ES" sz="2400" dirty="0"/>
              <a:t>Total </a:t>
            </a:r>
            <a:r>
              <a:rPr lang="es-ES" sz="2400" dirty="0" err="1"/>
              <a:t>cost</a:t>
            </a:r>
            <a:r>
              <a:rPr lang="es-ES" sz="2400" dirty="0"/>
              <a:t>: 163K€</a:t>
            </a:r>
          </a:p>
          <a:p>
            <a:r>
              <a:rPr lang="es-ES" sz="2400" dirty="0"/>
              <a:t>ROI: 0,7</a:t>
            </a:r>
          </a:p>
        </p:txBody>
      </p:sp>
      <p:sp>
        <p:nvSpPr>
          <p:cNvPr id="12" name="CuadroTexto 11"/>
          <p:cNvSpPr txBox="1"/>
          <p:nvPr/>
        </p:nvSpPr>
        <p:spPr>
          <a:xfrm>
            <a:off x="518334" y="1009571"/>
            <a:ext cx="7366034" cy="1754326"/>
          </a:xfrm>
          <a:prstGeom prst="rect">
            <a:avLst/>
          </a:prstGeom>
          <a:noFill/>
        </p:spPr>
        <p:txBody>
          <a:bodyPr wrap="square" rtlCol="0">
            <a:spAutoFit/>
          </a:bodyPr>
          <a:lstStyle/>
          <a:p>
            <a:r>
              <a:rPr lang="es-ES" b="1" dirty="0">
                <a:latin typeface="Segoe" panose="020B0502040200020203" pitchFamily="34" charset="0"/>
              </a:rPr>
              <a:t>GIFT CATALOGUE: TOTAL RESULTS</a:t>
            </a:r>
          </a:p>
          <a:p>
            <a:r>
              <a:rPr lang="es-ES" dirty="0">
                <a:latin typeface="Segoe" panose="020B0502040200020203" pitchFamily="34" charset="0"/>
              </a:rPr>
              <a:t> </a:t>
            </a:r>
          </a:p>
          <a:p>
            <a:r>
              <a:rPr lang="es-ES" dirty="0">
                <a:latin typeface="Segoe" panose="020B0502040200020203" pitchFamily="34" charset="0"/>
              </a:rPr>
              <a:t>Top 25 </a:t>
            </a:r>
            <a:r>
              <a:rPr lang="es-ES" dirty="0" err="1">
                <a:latin typeface="Segoe" panose="020B0502040200020203" pitchFamily="34" charset="0"/>
              </a:rPr>
              <a:t>products</a:t>
            </a:r>
            <a:r>
              <a:rPr lang="es-ES" dirty="0">
                <a:latin typeface="Segoe" panose="020B0502040200020203" pitchFamily="34" charset="0"/>
              </a:rPr>
              <a:t> in </a:t>
            </a:r>
            <a:r>
              <a:rPr lang="es-ES" dirty="0" err="1">
                <a:latin typeface="Segoe" panose="020B0502040200020203" pitchFamily="34" charset="0"/>
              </a:rPr>
              <a:t>terms</a:t>
            </a:r>
            <a:r>
              <a:rPr lang="es-ES" dirty="0">
                <a:latin typeface="Segoe" panose="020B0502040200020203" pitchFamily="34" charset="0"/>
              </a:rPr>
              <a:t> of </a:t>
            </a:r>
            <a:r>
              <a:rPr lang="es-ES" dirty="0" err="1">
                <a:latin typeface="Segoe" panose="020B0502040200020203" pitchFamily="34" charset="0"/>
              </a:rPr>
              <a:t>revenues</a:t>
            </a:r>
            <a:r>
              <a:rPr lang="es-ES" dirty="0">
                <a:latin typeface="Segoe" panose="020B0502040200020203" pitchFamily="34" charset="0"/>
              </a:rPr>
              <a:t>. </a:t>
            </a:r>
          </a:p>
          <a:p>
            <a:r>
              <a:rPr lang="es-ES" dirty="0">
                <a:latin typeface="Segoe" panose="020B0502040200020203" pitchFamily="34" charset="0"/>
              </a:rPr>
              <a:t>Top 1 </a:t>
            </a:r>
            <a:r>
              <a:rPr lang="es-ES" dirty="0" err="1">
                <a:latin typeface="Segoe" panose="020B0502040200020203" pitchFamily="34" charset="0"/>
              </a:rPr>
              <a:t>with</a:t>
            </a:r>
            <a:r>
              <a:rPr lang="es-ES" dirty="0">
                <a:latin typeface="Segoe" panose="020B0502040200020203" pitchFamily="34" charset="0"/>
              </a:rPr>
              <a:t> </a:t>
            </a:r>
            <a:r>
              <a:rPr lang="es-ES" dirty="0" err="1">
                <a:latin typeface="Segoe" panose="020B0502040200020203" pitchFamily="34" charset="0"/>
              </a:rPr>
              <a:t>difference</a:t>
            </a:r>
            <a:r>
              <a:rPr lang="es-ES" dirty="0">
                <a:latin typeface="Segoe" panose="020B0502040200020203" pitchFamily="34" charset="0"/>
              </a:rPr>
              <a:t>: 2 </a:t>
            </a:r>
            <a:r>
              <a:rPr lang="es-ES" dirty="0" err="1">
                <a:latin typeface="Segoe" panose="020B0502040200020203" pitchFamily="34" charset="0"/>
              </a:rPr>
              <a:t>hens</a:t>
            </a:r>
            <a:r>
              <a:rPr lang="es-ES" dirty="0">
                <a:latin typeface="Segoe" panose="020B0502040200020203" pitchFamily="34" charset="0"/>
              </a:rPr>
              <a:t> and a </a:t>
            </a:r>
            <a:r>
              <a:rPr lang="es-ES" dirty="0" err="1">
                <a:latin typeface="Segoe" panose="020B0502040200020203" pitchFamily="34" charset="0"/>
              </a:rPr>
              <a:t>rooster</a:t>
            </a:r>
            <a:r>
              <a:rPr lang="es-ES" dirty="0">
                <a:latin typeface="Segoe" panose="020B0502040200020203" pitchFamily="34" charset="0"/>
              </a:rPr>
              <a:t>: 4,650 </a:t>
            </a:r>
            <a:r>
              <a:rPr lang="es-ES" dirty="0" err="1">
                <a:latin typeface="Segoe" panose="020B0502040200020203" pitchFamily="34" charset="0"/>
              </a:rPr>
              <a:t>for</a:t>
            </a:r>
            <a:r>
              <a:rPr lang="es-ES" dirty="0">
                <a:latin typeface="Segoe" panose="020B0502040200020203" pitchFamily="34" charset="0"/>
              </a:rPr>
              <a:t> 124K€</a:t>
            </a:r>
          </a:p>
          <a:p>
            <a:endParaRPr lang="es-ES" dirty="0">
              <a:latin typeface="Segoe" panose="020B0502040200020203" pitchFamily="34" charset="0"/>
            </a:endParaRPr>
          </a:p>
          <a:p>
            <a:pPr marL="285750" indent="-285750">
              <a:buFontTx/>
              <a:buChar char="-"/>
            </a:pPr>
            <a:endParaRPr lang="es-ES" dirty="0">
              <a:latin typeface="Segoe" panose="020B0502040200020203" pitchFamily="34" charset="0"/>
            </a:endParaRPr>
          </a:p>
        </p:txBody>
      </p:sp>
    </p:spTree>
    <p:extLst>
      <p:ext uri="{BB962C8B-B14F-4D97-AF65-F5344CB8AC3E}">
        <p14:creationId xmlns:p14="http://schemas.microsoft.com/office/powerpoint/2010/main" val="7011534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01096" y="188640"/>
            <a:ext cx="7886700" cy="3384376"/>
          </a:xfrm>
        </p:spPr>
        <p:txBody>
          <a:bodyPr/>
          <a:lstStyle/>
          <a:p>
            <a:r>
              <a:rPr lang="es-ES" dirty="0"/>
              <a:t>UNPAID FEES</a:t>
            </a:r>
            <a:br>
              <a:rPr lang="es-ES" dirty="0"/>
            </a:br>
            <a:endParaRPr lang="es-ES_tradnl" dirty="0"/>
          </a:p>
        </p:txBody>
      </p:sp>
      <p:graphicFrame>
        <p:nvGraphicFramePr>
          <p:cNvPr id="3" name="Gráfico 2">
            <a:extLst/>
          </p:cNvPr>
          <p:cNvGraphicFramePr/>
          <p:nvPr/>
        </p:nvGraphicFramePr>
        <p:xfrm>
          <a:off x="1770380" y="836713"/>
          <a:ext cx="5603240"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09899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251520" y="965542"/>
            <a:ext cx="8424936" cy="5681488"/>
          </a:xfrm>
        </p:spPr>
        <p:txBody>
          <a:bodyPr/>
          <a:lstStyle/>
          <a:p>
            <a:r>
              <a:rPr lang="es-ES" sz="1800" b="1" dirty="0">
                <a:latin typeface="Segoe" panose="020B0502040200020203" pitchFamily="34" charset="0"/>
              </a:rPr>
              <a:t>UNPAID FEES:</a:t>
            </a:r>
          </a:p>
          <a:p>
            <a:pPr lvl="0"/>
            <a:r>
              <a:rPr lang="en-US" sz="1800" dirty="0">
                <a:latin typeface="Segoe" panose="020B0502040200020203" pitchFamily="34" charset="0"/>
              </a:rPr>
              <a:t>Objective: recover unpaid fees and avoid lapsed donors</a:t>
            </a:r>
          </a:p>
          <a:p>
            <a:pPr lvl="0"/>
            <a:endParaRPr lang="en-US" sz="1800" dirty="0">
              <a:latin typeface="Segoe" panose="020B0502040200020203" pitchFamily="34" charset="0"/>
            </a:endParaRPr>
          </a:p>
          <a:p>
            <a:pPr marL="285750" lvl="0" indent="-285750">
              <a:buFont typeface="Arial" panose="020B0604020202020204" pitchFamily="34" charset="0"/>
              <a:buChar char="•"/>
            </a:pPr>
            <a:r>
              <a:rPr lang="en-US" sz="1600" dirty="0">
                <a:latin typeface="Segoe" panose="020B0502040200020203" pitchFamily="34" charset="0"/>
              </a:rPr>
              <a:t>Recovering of first return receipts is automatized: the bill is resent automatically up to 4 times</a:t>
            </a:r>
          </a:p>
          <a:p>
            <a:pPr marL="285750" lvl="0" indent="-285750">
              <a:buFont typeface="Arial" panose="020B0604020202020204" pitchFamily="34" charset="0"/>
              <a:buChar char="•"/>
            </a:pPr>
            <a:r>
              <a:rPr lang="en-US" sz="1600" dirty="0">
                <a:latin typeface="Segoe" panose="020B0502040200020203" pitchFamily="34" charset="0"/>
              </a:rPr>
              <a:t>If the payment does not occur, we start calling asking if there were some kind of issue with the payment (for instance the visa might have expired). We’ll try contacting with the donor during 3 months. </a:t>
            </a:r>
          </a:p>
          <a:p>
            <a:pPr marL="285750" lvl="0" indent="-285750">
              <a:buFont typeface="Arial" panose="020B0604020202020204" pitchFamily="34" charset="0"/>
              <a:buChar char="•"/>
            </a:pPr>
            <a:r>
              <a:rPr lang="en-US" sz="1600" dirty="0">
                <a:latin typeface="Segoe" panose="020B0502040200020203" pitchFamily="34" charset="0"/>
              </a:rPr>
              <a:t>We propose different solutions: </a:t>
            </a:r>
          </a:p>
          <a:p>
            <a:pPr lvl="5"/>
            <a:r>
              <a:rPr lang="en-US" sz="1400" dirty="0">
                <a:latin typeface="Segoe" panose="020B0502040200020203" pitchFamily="34" charset="0"/>
              </a:rPr>
              <a:t>Resend the receipt</a:t>
            </a:r>
          </a:p>
          <a:p>
            <a:pPr lvl="5"/>
            <a:r>
              <a:rPr lang="en-US" sz="1400" dirty="0">
                <a:latin typeface="Segoe" panose="020B0502040200020203" pitchFamily="34" charset="0"/>
              </a:rPr>
              <a:t>Split the debt in different payments</a:t>
            </a:r>
          </a:p>
          <a:p>
            <a:pPr lvl="5"/>
            <a:r>
              <a:rPr lang="en-US" sz="1400" dirty="0">
                <a:latin typeface="Segoe" panose="020B0502040200020203" pitchFamily="34" charset="0"/>
              </a:rPr>
              <a:t>Change method of payment</a:t>
            </a:r>
          </a:p>
          <a:p>
            <a:pPr lvl="5"/>
            <a:r>
              <a:rPr lang="en-US" sz="1400" dirty="0">
                <a:latin typeface="Segoe" panose="020B0502040200020203" pitchFamily="34" charset="0"/>
              </a:rPr>
              <a:t>Cancel the debt but continue with following receipts</a:t>
            </a:r>
          </a:p>
          <a:p>
            <a:pPr lvl="5"/>
            <a:r>
              <a:rPr lang="en-US" sz="1400" dirty="0">
                <a:latin typeface="Segoe" panose="020B0502040200020203" pitchFamily="34" charset="0"/>
              </a:rPr>
              <a:t>Suggest other type of gift</a:t>
            </a:r>
          </a:p>
          <a:p>
            <a:pPr lvl="5"/>
            <a:r>
              <a:rPr lang="en-US" sz="1400" dirty="0">
                <a:latin typeface="Segoe" panose="020B0502040200020203" pitchFamily="34" charset="0"/>
              </a:rPr>
              <a:t>Downgrade the monthly fee</a:t>
            </a:r>
          </a:p>
          <a:p>
            <a:pPr marL="285750" lvl="0" indent="-285750">
              <a:buFont typeface="Arial" panose="020B0604020202020204" pitchFamily="34" charset="0"/>
              <a:buChar char="•"/>
            </a:pPr>
            <a:r>
              <a:rPr lang="en-US" sz="1600" dirty="0">
                <a:latin typeface="Segoe" panose="020B0502040200020203" pitchFamily="34" charset="0"/>
              </a:rPr>
              <a:t>After 3 months if we have not managed to contact with the donor we send him a letter communicating about the ending of the collaboration. Always thanking the donor for his generosity.   </a:t>
            </a:r>
          </a:p>
          <a:p>
            <a:pPr marL="285750" lvl="0" indent="-285750">
              <a:buFont typeface="Arial" panose="020B0604020202020204" pitchFamily="34" charset="0"/>
              <a:buChar char="•"/>
            </a:pPr>
            <a:r>
              <a:rPr lang="en-US" sz="1600" dirty="0">
                <a:latin typeface="Segoe" panose="020B0502040200020203" pitchFamily="34" charset="0"/>
              </a:rPr>
              <a:t>We classify the lapsed donors in different categories for future reactivating campaigns</a:t>
            </a:r>
          </a:p>
          <a:p>
            <a:pPr marL="285750" lvl="0" indent="-285750">
              <a:buFont typeface="Arial" panose="020B0604020202020204" pitchFamily="34" charset="0"/>
              <a:buChar char="•"/>
            </a:pPr>
            <a:endParaRPr lang="en-US" sz="1600" dirty="0">
              <a:latin typeface="Segoe" panose="020B0502040200020203" pitchFamily="34" charset="0"/>
            </a:endParaRPr>
          </a:p>
          <a:p>
            <a:endParaRPr lang="es-ES_tradnl" sz="1600" dirty="0">
              <a:latin typeface="Segoe" panose="020B0502040200020203" pitchFamily="34" charset="0"/>
            </a:endParaRPr>
          </a:p>
        </p:txBody>
      </p:sp>
    </p:spTree>
    <p:extLst>
      <p:ext uri="{BB962C8B-B14F-4D97-AF65-F5344CB8AC3E}">
        <p14:creationId xmlns:p14="http://schemas.microsoft.com/office/powerpoint/2010/main" val="2664349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p:cNvSpPr txBox="1"/>
          <p:nvPr/>
        </p:nvSpPr>
        <p:spPr>
          <a:xfrm rot="16200000">
            <a:off x="-2839169" y="3593678"/>
            <a:ext cx="6066980" cy="461665"/>
          </a:xfrm>
          <a:prstGeom prst="rect">
            <a:avLst/>
          </a:prstGeom>
          <a:solidFill>
            <a:schemeClr val="accent5">
              <a:lumMod val="60000"/>
              <a:lumOff val="40000"/>
            </a:schemeClr>
          </a:solidFill>
        </p:spPr>
        <p:txBody>
          <a:bodyPr wrap="square" rtlCol="0">
            <a:spAutoFit/>
          </a:bodyPr>
          <a:lstStyle/>
          <a:p>
            <a:pPr algn="ctr"/>
            <a:r>
              <a:rPr lang="es-ES" sz="2400" b="1" dirty="0"/>
              <a:t>TELEMARKETING</a:t>
            </a:r>
            <a:endParaRPr lang="es-ES" b="1" dirty="0"/>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2" name="CuadroTexto 11"/>
          <p:cNvSpPr txBox="1"/>
          <p:nvPr/>
        </p:nvSpPr>
        <p:spPr>
          <a:xfrm>
            <a:off x="439122" y="973366"/>
            <a:ext cx="8639942" cy="369332"/>
          </a:xfrm>
          <a:prstGeom prst="rect">
            <a:avLst/>
          </a:prstGeom>
          <a:noFill/>
        </p:spPr>
        <p:txBody>
          <a:bodyPr wrap="square" rtlCol="0">
            <a:spAutoFit/>
          </a:bodyPr>
          <a:lstStyle/>
          <a:p>
            <a:r>
              <a:rPr lang="es-ES" b="1" dirty="0">
                <a:latin typeface="Segoe" panose="020B0502040200020203" pitchFamily="34" charset="0"/>
              </a:rPr>
              <a:t>UNPAID FEES</a:t>
            </a:r>
          </a:p>
        </p:txBody>
      </p:sp>
      <p:sp>
        <p:nvSpPr>
          <p:cNvPr id="3" name="Elipse 2"/>
          <p:cNvSpPr/>
          <p:nvPr/>
        </p:nvSpPr>
        <p:spPr>
          <a:xfrm>
            <a:off x="7596336" y="4236287"/>
            <a:ext cx="1080120" cy="576064"/>
          </a:xfrm>
          <a:prstGeom prst="ellipse">
            <a:avLst/>
          </a:prstGeom>
          <a:solidFill>
            <a:srgbClr val="0099CC">
              <a:alpha val="1294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8" name="Elipse 17"/>
          <p:cNvSpPr/>
          <p:nvPr/>
        </p:nvSpPr>
        <p:spPr>
          <a:xfrm>
            <a:off x="3491878" y="4042756"/>
            <a:ext cx="1080120" cy="576064"/>
          </a:xfrm>
          <a:prstGeom prst="ellipse">
            <a:avLst/>
          </a:prstGeom>
          <a:solidFill>
            <a:srgbClr val="0099CC">
              <a:alpha val="12941"/>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graphicFrame>
        <p:nvGraphicFramePr>
          <p:cNvPr id="2" name="Tabla 1"/>
          <p:cNvGraphicFramePr>
            <a:graphicFrameLocks noGrp="1"/>
          </p:cNvGraphicFramePr>
          <p:nvPr>
            <p:extLst>
              <p:ext uri="{D42A27DB-BD31-4B8C-83A1-F6EECF244321}">
                <p14:modId xmlns:p14="http://schemas.microsoft.com/office/powerpoint/2010/main" val="3995794327"/>
              </p:ext>
            </p:extLst>
          </p:nvPr>
        </p:nvGraphicFramePr>
        <p:xfrm>
          <a:off x="611560" y="1628800"/>
          <a:ext cx="8064896" cy="1610357"/>
        </p:xfrm>
        <a:graphic>
          <a:graphicData uri="http://schemas.openxmlformats.org/drawingml/2006/table">
            <a:tbl>
              <a:tblPr>
                <a:tableStyleId>{5C22544A-7EE6-4342-B048-85BDC9FD1C3A}</a:tableStyleId>
              </a:tblPr>
              <a:tblGrid>
                <a:gridCol w="1894859">
                  <a:extLst>
                    <a:ext uri="{9D8B030D-6E8A-4147-A177-3AD203B41FA5}">
                      <a16:colId xmlns:a16="http://schemas.microsoft.com/office/drawing/2014/main" val="3444873349"/>
                    </a:ext>
                  </a:extLst>
                </a:gridCol>
                <a:gridCol w="939600">
                  <a:extLst>
                    <a:ext uri="{9D8B030D-6E8A-4147-A177-3AD203B41FA5}">
                      <a16:colId xmlns:a16="http://schemas.microsoft.com/office/drawing/2014/main" val="3782924924"/>
                    </a:ext>
                  </a:extLst>
                </a:gridCol>
                <a:gridCol w="986580">
                  <a:extLst>
                    <a:ext uri="{9D8B030D-6E8A-4147-A177-3AD203B41FA5}">
                      <a16:colId xmlns:a16="http://schemas.microsoft.com/office/drawing/2014/main" val="3280923241"/>
                    </a:ext>
                  </a:extLst>
                </a:gridCol>
                <a:gridCol w="1096199">
                  <a:extLst>
                    <a:ext uri="{9D8B030D-6E8A-4147-A177-3AD203B41FA5}">
                      <a16:colId xmlns:a16="http://schemas.microsoft.com/office/drawing/2014/main" val="1624626966"/>
                    </a:ext>
                  </a:extLst>
                </a:gridCol>
                <a:gridCol w="1550339">
                  <a:extLst>
                    <a:ext uri="{9D8B030D-6E8A-4147-A177-3AD203B41FA5}">
                      <a16:colId xmlns:a16="http://schemas.microsoft.com/office/drawing/2014/main" val="933606379"/>
                    </a:ext>
                  </a:extLst>
                </a:gridCol>
                <a:gridCol w="1597319">
                  <a:extLst>
                    <a:ext uri="{9D8B030D-6E8A-4147-A177-3AD203B41FA5}">
                      <a16:colId xmlns:a16="http://schemas.microsoft.com/office/drawing/2014/main" val="3161809746"/>
                    </a:ext>
                  </a:extLst>
                </a:gridCol>
              </a:tblGrid>
              <a:tr h="228577">
                <a:tc>
                  <a:txBody>
                    <a:bodyPr/>
                    <a:lstStyle/>
                    <a:p>
                      <a:pPr algn="ctr" fontAlgn="b"/>
                      <a:r>
                        <a:rPr lang="es-ES" sz="1200" b="1" u="none" strike="noStrike">
                          <a:effectLst/>
                          <a:latin typeface="Segoe" panose="020B0502040200020203" pitchFamily="34" charset="0"/>
                        </a:rPr>
                        <a:t>Unpaids</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b="1" u="none" strike="noStrike" dirty="0" err="1">
                          <a:effectLst/>
                          <a:latin typeface="Segoe" panose="020B0502040200020203" pitchFamily="34" charset="0"/>
                        </a:rPr>
                        <a:t>Contacts</a:t>
                      </a:r>
                      <a:endParaRPr lang="es-ES" sz="1200" b="1" i="0" u="none" strike="noStrike" dirty="0">
                        <a:solidFill>
                          <a:srgbClr val="000000"/>
                        </a:solidFill>
                        <a:effectLst/>
                        <a:latin typeface="Segoe" panose="020B0502040200020203" pitchFamily="34" charset="0"/>
                      </a:endParaRPr>
                    </a:p>
                  </a:txBody>
                  <a:tcPr marL="9525" marR="9525" marT="9525" marB="0" anchor="b"/>
                </a:tc>
                <a:tc>
                  <a:txBody>
                    <a:bodyPr/>
                    <a:lstStyle/>
                    <a:p>
                      <a:pPr algn="ctr" fontAlgn="b"/>
                      <a:r>
                        <a:rPr lang="es-ES" sz="1200" b="1" u="none" strike="noStrike" dirty="0" err="1">
                          <a:effectLst/>
                          <a:latin typeface="Segoe" panose="020B0502040200020203" pitchFamily="34" charset="0"/>
                        </a:rPr>
                        <a:t>Retentions</a:t>
                      </a:r>
                      <a:endParaRPr lang="es-ES" sz="1200" b="1" i="0" u="none" strike="noStrike" dirty="0">
                        <a:solidFill>
                          <a:srgbClr val="000000"/>
                        </a:solidFill>
                        <a:effectLst/>
                        <a:latin typeface="Segoe" panose="020B0502040200020203" pitchFamily="34" charset="0"/>
                      </a:endParaRPr>
                    </a:p>
                  </a:txBody>
                  <a:tcPr marL="9525" marR="9525" marT="9525" marB="0" anchor="b"/>
                </a:tc>
                <a:tc>
                  <a:txBody>
                    <a:bodyPr/>
                    <a:lstStyle/>
                    <a:p>
                      <a:pPr algn="ctr" fontAlgn="b"/>
                      <a:r>
                        <a:rPr lang="es-ES" sz="1200" b="1" u="none" strike="noStrike" dirty="0" err="1">
                          <a:effectLst/>
                          <a:latin typeface="Segoe" panose="020B0502040200020203" pitchFamily="34" charset="0"/>
                        </a:rPr>
                        <a:t>Conversion</a:t>
                      </a:r>
                      <a:endParaRPr lang="es-ES" sz="1200" b="1" i="0" u="none" strike="noStrike" dirty="0">
                        <a:solidFill>
                          <a:srgbClr val="000000"/>
                        </a:solidFill>
                        <a:effectLst/>
                        <a:latin typeface="Segoe" panose="020B0502040200020203" pitchFamily="34" charset="0"/>
                      </a:endParaRPr>
                    </a:p>
                  </a:txBody>
                  <a:tcPr marL="9525" marR="9525" marT="9525" marB="0" anchor="b"/>
                </a:tc>
                <a:tc>
                  <a:txBody>
                    <a:bodyPr/>
                    <a:lstStyle/>
                    <a:p>
                      <a:pPr algn="ctr" fontAlgn="b"/>
                      <a:r>
                        <a:rPr lang="es-ES" sz="1200" b="1" u="none" strike="noStrike" dirty="0" err="1">
                          <a:effectLst/>
                          <a:latin typeface="Segoe" panose="020B0502040200020203" pitchFamily="34" charset="0"/>
                        </a:rPr>
                        <a:t>Retention</a:t>
                      </a:r>
                      <a:r>
                        <a:rPr lang="es-ES" sz="1200" b="1" u="none" strike="noStrike" dirty="0">
                          <a:effectLst/>
                          <a:latin typeface="Segoe" panose="020B0502040200020203" pitchFamily="34" charset="0"/>
                        </a:rPr>
                        <a:t> </a:t>
                      </a:r>
                      <a:r>
                        <a:rPr lang="es-ES" sz="1200" b="1" u="none" strike="noStrike" dirty="0" err="1">
                          <a:effectLst/>
                          <a:latin typeface="Segoe" panose="020B0502040200020203" pitchFamily="34" charset="0"/>
                        </a:rPr>
                        <a:t>avge</a:t>
                      </a:r>
                      <a:endParaRPr lang="es-ES" sz="1200" b="1" i="0" u="none" strike="noStrike" dirty="0">
                        <a:solidFill>
                          <a:srgbClr val="000000"/>
                        </a:solidFill>
                        <a:effectLst/>
                        <a:latin typeface="Segoe" panose="020B0502040200020203" pitchFamily="34" charset="0"/>
                      </a:endParaRPr>
                    </a:p>
                  </a:txBody>
                  <a:tcPr marL="9525" marR="9525" marT="9525" marB="0" anchor="b"/>
                </a:tc>
                <a:tc>
                  <a:txBody>
                    <a:bodyPr/>
                    <a:lstStyle/>
                    <a:p>
                      <a:pPr algn="ctr" fontAlgn="b"/>
                      <a:r>
                        <a:rPr lang="es-ES" sz="1200" b="1" u="none" strike="noStrike" dirty="0" err="1">
                          <a:effectLst/>
                          <a:latin typeface="Segoe" panose="020B0502040200020203" pitchFamily="34" charset="0"/>
                        </a:rPr>
                        <a:t>Annualized</a:t>
                      </a:r>
                      <a:r>
                        <a:rPr lang="es-ES" sz="1200" b="1" u="none" strike="noStrike" dirty="0">
                          <a:effectLst/>
                          <a:latin typeface="Segoe" panose="020B0502040200020203" pitchFamily="34" charset="0"/>
                        </a:rPr>
                        <a:t> </a:t>
                      </a:r>
                      <a:r>
                        <a:rPr lang="es-ES" sz="1200" b="1" u="none" strike="noStrike" dirty="0" err="1">
                          <a:effectLst/>
                          <a:latin typeface="Segoe" panose="020B0502040200020203" pitchFamily="34" charset="0"/>
                        </a:rPr>
                        <a:t>income</a:t>
                      </a:r>
                      <a:endParaRPr lang="es-ES" sz="1200" b="1" i="0" u="none" strike="noStrike" dirty="0">
                        <a:solidFill>
                          <a:srgbClr val="000000"/>
                        </a:solidFill>
                        <a:effectLst/>
                        <a:latin typeface="Segoe" panose="020B0502040200020203" pitchFamily="34" charset="0"/>
                      </a:endParaRPr>
                    </a:p>
                  </a:txBody>
                  <a:tcPr marL="9525" marR="9525" marT="9525" marB="0" anchor="b"/>
                </a:tc>
                <a:extLst>
                  <a:ext uri="{0D108BD9-81ED-4DB2-BD59-A6C34878D82A}">
                    <a16:rowId xmlns:a16="http://schemas.microsoft.com/office/drawing/2014/main" val="2302684148"/>
                  </a:ext>
                </a:extLst>
              </a:tr>
              <a:tr h="276356">
                <a:tc>
                  <a:txBody>
                    <a:bodyPr/>
                    <a:lstStyle/>
                    <a:p>
                      <a:pPr algn="ctr" fontAlgn="b"/>
                      <a:r>
                        <a:rPr lang="es-ES" sz="1200" b="1" u="none" strike="noStrike">
                          <a:effectLst/>
                          <a:latin typeface="Segoe" panose="020B0502040200020203" pitchFamily="34" charset="0"/>
                        </a:rPr>
                        <a:t>2013</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8.626</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2.199</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25%</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25 €</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662.088 €</a:t>
                      </a:r>
                      <a:endParaRPr lang="es-ES" sz="1200" b="1" i="0" u="none" strike="noStrike">
                        <a:solidFill>
                          <a:srgbClr val="000000"/>
                        </a:solidFill>
                        <a:effectLst/>
                        <a:latin typeface="Segoe" panose="020B0502040200020203" pitchFamily="34" charset="0"/>
                      </a:endParaRPr>
                    </a:p>
                  </a:txBody>
                  <a:tcPr marL="9525" marR="9525" marT="9525" marB="0" anchor="b"/>
                </a:tc>
                <a:extLst>
                  <a:ext uri="{0D108BD9-81ED-4DB2-BD59-A6C34878D82A}">
                    <a16:rowId xmlns:a16="http://schemas.microsoft.com/office/drawing/2014/main" val="4156091148"/>
                  </a:ext>
                </a:extLst>
              </a:tr>
              <a:tr h="276356">
                <a:tc>
                  <a:txBody>
                    <a:bodyPr/>
                    <a:lstStyle/>
                    <a:p>
                      <a:pPr algn="ctr" fontAlgn="b"/>
                      <a:r>
                        <a:rPr lang="es-ES" sz="1200" b="1" u="none" strike="noStrike">
                          <a:effectLst/>
                          <a:latin typeface="Segoe" panose="020B0502040200020203" pitchFamily="34" charset="0"/>
                        </a:rPr>
                        <a:t>2014</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6.130</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1.754</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29%</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34 €</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724.980 €</a:t>
                      </a:r>
                      <a:endParaRPr lang="es-ES" sz="1200" b="1" i="0" u="none" strike="noStrike">
                        <a:solidFill>
                          <a:srgbClr val="000000"/>
                        </a:solidFill>
                        <a:effectLst/>
                        <a:latin typeface="Segoe" panose="020B0502040200020203" pitchFamily="34" charset="0"/>
                      </a:endParaRPr>
                    </a:p>
                  </a:txBody>
                  <a:tcPr marL="9525" marR="9525" marT="9525" marB="0" anchor="b"/>
                </a:tc>
                <a:extLst>
                  <a:ext uri="{0D108BD9-81ED-4DB2-BD59-A6C34878D82A}">
                    <a16:rowId xmlns:a16="http://schemas.microsoft.com/office/drawing/2014/main" val="1546620709"/>
                  </a:ext>
                </a:extLst>
              </a:tr>
              <a:tr h="276356">
                <a:tc>
                  <a:txBody>
                    <a:bodyPr/>
                    <a:lstStyle/>
                    <a:p>
                      <a:pPr algn="ctr" fontAlgn="b"/>
                      <a:r>
                        <a:rPr lang="es-ES" sz="1200" b="1" u="none" strike="noStrike">
                          <a:effectLst/>
                          <a:latin typeface="Segoe" panose="020B0502040200020203" pitchFamily="34" charset="0"/>
                        </a:rPr>
                        <a:t>2015</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6.729</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1.406</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21%</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32 €</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539.544 €</a:t>
                      </a:r>
                      <a:endParaRPr lang="es-ES" sz="1200" b="1" i="0" u="none" strike="noStrike">
                        <a:solidFill>
                          <a:srgbClr val="000000"/>
                        </a:solidFill>
                        <a:effectLst/>
                        <a:latin typeface="Segoe" panose="020B0502040200020203" pitchFamily="34" charset="0"/>
                      </a:endParaRPr>
                    </a:p>
                  </a:txBody>
                  <a:tcPr marL="9525" marR="9525" marT="9525" marB="0" anchor="b"/>
                </a:tc>
                <a:extLst>
                  <a:ext uri="{0D108BD9-81ED-4DB2-BD59-A6C34878D82A}">
                    <a16:rowId xmlns:a16="http://schemas.microsoft.com/office/drawing/2014/main" val="705044993"/>
                  </a:ext>
                </a:extLst>
              </a:tr>
              <a:tr h="276356">
                <a:tc>
                  <a:txBody>
                    <a:bodyPr/>
                    <a:lstStyle/>
                    <a:p>
                      <a:pPr algn="ctr" fontAlgn="b"/>
                      <a:r>
                        <a:rPr lang="es-ES" sz="1200" b="1" u="none" strike="noStrike">
                          <a:effectLst/>
                          <a:latin typeface="Segoe" panose="020B0502040200020203" pitchFamily="34" charset="0"/>
                        </a:rPr>
                        <a:t>2016</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6.712</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3.317</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49%</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30 €</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u="none" strike="noStrike">
                          <a:effectLst/>
                          <a:latin typeface="Segoe" panose="020B0502040200020203" pitchFamily="34" charset="0"/>
                        </a:rPr>
                        <a:t>1.194.120 €</a:t>
                      </a:r>
                      <a:endParaRPr lang="es-ES" sz="1200" b="1" i="0" u="none" strike="noStrike">
                        <a:solidFill>
                          <a:srgbClr val="000000"/>
                        </a:solidFill>
                        <a:effectLst/>
                        <a:latin typeface="Segoe" panose="020B0502040200020203" pitchFamily="34" charset="0"/>
                      </a:endParaRPr>
                    </a:p>
                  </a:txBody>
                  <a:tcPr marL="9525" marR="9525" marT="9525" marB="0" anchor="b"/>
                </a:tc>
                <a:extLst>
                  <a:ext uri="{0D108BD9-81ED-4DB2-BD59-A6C34878D82A}">
                    <a16:rowId xmlns:a16="http://schemas.microsoft.com/office/drawing/2014/main" val="3475116643"/>
                  </a:ext>
                </a:extLst>
              </a:tr>
              <a:tr h="276356">
                <a:tc>
                  <a:txBody>
                    <a:bodyPr/>
                    <a:lstStyle/>
                    <a:p>
                      <a:pPr algn="ctr" fontAlgn="b"/>
                      <a:r>
                        <a:rPr lang="es-ES" sz="1200" b="1" u="none" strike="noStrike" dirty="0">
                          <a:effectLst/>
                          <a:latin typeface="Segoe" panose="020B0502040200020203" pitchFamily="34" charset="0"/>
                        </a:rPr>
                        <a:t>TOTAL</a:t>
                      </a:r>
                      <a:endParaRPr lang="es-ES" sz="1200" b="1" i="0" u="none" strike="noStrike" dirty="0">
                        <a:solidFill>
                          <a:srgbClr val="000000"/>
                        </a:solidFill>
                        <a:effectLst/>
                        <a:latin typeface="Segoe" panose="020B0502040200020203" pitchFamily="34" charset="0"/>
                      </a:endParaRPr>
                    </a:p>
                  </a:txBody>
                  <a:tcPr marL="9525" marR="9525" marT="9525" marB="0" anchor="b"/>
                </a:tc>
                <a:tc>
                  <a:txBody>
                    <a:bodyPr/>
                    <a:lstStyle/>
                    <a:p>
                      <a:pPr algn="ctr" fontAlgn="b"/>
                      <a:r>
                        <a:rPr lang="es-ES" sz="1200" b="1" u="none" strike="noStrike">
                          <a:effectLst/>
                          <a:latin typeface="Segoe" panose="020B0502040200020203" pitchFamily="34" charset="0"/>
                        </a:rPr>
                        <a:t>28.197</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b="1" u="none" strike="noStrike">
                          <a:effectLst/>
                          <a:latin typeface="Segoe" panose="020B0502040200020203" pitchFamily="34" charset="0"/>
                        </a:rPr>
                        <a:t>8.676</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b="1" u="none" strike="noStrike">
                          <a:effectLst/>
                          <a:latin typeface="Segoe" panose="020B0502040200020203" pitchFamily="34" charset="0"/>
                        </a:rPr>
                        <a:t>31%</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b="1" u="none" strike="noStrike">
                          <a:effectLst/>
                          <a:latin typeface="Segoe" panose="020B0502040200020203" pitchFamily="34" charset="0"/>
                        </a:rPr>
                        <a:t>30 €</a:t>
                      </a:r>
                      <a:endParaRPr lang="es-ES" sz="1200" b="1" i="0" u="none" strike="noStrike">
                        <a:solidFill>
                          <a:srgbClr val="000000"/>
                        </a:solidFill>
                        <a:effectLst/>
                        <a:latin typeface="Segoe" panose="020B0502040200020203" pitchFamily="34" charset="0"/>
                      </a:endParaRPr>
                    </a:p>
                  </a:txBody>
                  <a:tcPr marL="9525" marR="9525" marT="9525" marB="0" anchor="b"/>
                </a:tc>
                <a:tc>
                  <a:txBody>
                    <a:bodyPr/>
                    <a:lstStyle/>
                    <a:p>
                      <a:pPr algn="ctr" fontAlgn="b"/>
                      <a:r>
                        <a:rPr lang="es-ES" sz="1200" b="1" u="none" strike="noStrike" dirty="0">
                          <a:effectLst/>
                          <a:latin typeface="Segoe" panose="020B0502040200020203" pitchFamily="34" charset="0"/>
                        </a:rPr>
                        <a:t>3.120.732 €</a:t>
                      </a:r>
                      <a:endParaRPr lang="es-ES" sz="1200" b="1" i="0" u="none" strike="noStrike" dirty="0">
                        <a:solidFill>
                          <a:srgbClr val="000000"/>
                        </a:solidFill>
                        <a:effectLst/>
                        <a:latin typeface="Segoe" panose="020B0502040200020203" pitchFamily="34" charset="0"/>
                      </a:endParaRPr>
                    </a:p>
                  </a:txBody>
                  <a:tcPr marL="9525" marR="9525" marT="9525" marB="0" anchor="b"/>
                </a:tc>
                <a:extLst>
                  <a:ext uri="{0D108BD9-81ED-4DB2-BD59-A6C34878D82A}">
                    <a16:rowId xmlns:a16="http://schemas.microsoft.com/office/drawing/2014/main" val="889844099"/>
                  </a:ext>
                </a:extLst>
              </a:tr>
            </a:tbl>
          </a:graphicData>
        </a:graphic>
      </p:graphicFrame>
      <p:graphicFrame>
        <p:nvGraphicFramePr>
          <p:cNvPr id="13" name="Gráfico 12">
            <a:extLst>
              <a:ext uri="{FF2B5EF4-FFF2-40B4-BE49-F238E27FC236}">
                <a16:creationId xmlns:a16="http://schemas.microsoft.com/office/drawing/2014/main" id="{A26DA267-D6F9-4851-BFEA-60957F1EF99A}"/>
              </a:ext>
            </a:extLst>
          </p:cNvPr>
          <p:cNvGraphicFramePr>
            <a:graphicFrameLocks/>
          </p:cNvGraphicFramePr>
          <p:nvPr>
            <p:extLst>
              <p:ext uri="{D42A27DB-BD31-4B8C-83A1-F6EECF244321}">
                <p14:modId xmlns:p14="http://schemas.microsoft.com/office/powerpoint/2010/main" val="1965767384"/>
              </p:ext>
            </p:extLst>
          </p:nvPr>
        </p:nvGraphicFramePr>
        <p:xfrm>
          <a:off x="786719" y="3856358"/>
          <a:ext cx="4001306" cy="274099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Gráfico 14">
            <a:extLst>
              <a:ext uri="{FF2B5EF4-FFF2-40B4-BE49-F238E27FC236}">
                <a16:creationId xmlns:a16="http://schemas.microsoft.com/office/drawing/2014/main" id="{A26DA267-D6F9-4851-BFEA-60957F1EF99A}"/>
              </a:ext>
            </a:extLst>
          </p:cNvPr>
          <p:cNvGraphicFramePr>
            <a:graphicFrameLocks/>
          </p:cNvGraphicFramePr>
          <p:nvPr>
            <p:extLst>
              <p:ext uri="{D42A27DB-BD31-4B8C-83A1-F6EECF244321}">
                <p14:modId xmlns:p14="http://schemas.microsoft.com/office/powerpoint/2010/main" val="1557759245"/>
              </p:ext>
            </p:extLst>
          </p:nvPr>
        </p:nvGraphicFramePr>
        <p:xfrm>
          <a:off x="4932040" y="3856357"/>
          <a:ext cx="3888431" cy="2705101"/>
        </p:xfrm>
        <a:graphic>
          <a:graphicData uri="http://schemas.openxmlformats.org/drawingml/2006/chart">
            <c:chart xmlns:c="http://schemas.openxmlformats.org/drawingml/2006/chart" xmlns:r="http://schemas.openxmlformats.org/officeDocument/2006/relationships" r:id="rId5"/>
          </a:graphicData>
        </a:graphic>
      </p:graphicFrame>
      <p:sp>
        <p:nvSpPr>
          <p:cNvPr id="6" name="Elipse 5"/>
          <p:cNvSpPr/>
          <p:nvPr/>
        </p:nvSpPr>
        <p:spPr>
          <a:xfrm>
            <a:off x="4571998" y="2708920"/>
            <a:ext cx="792090" cy="328619"/>
          </a:xfrm>
          <a:prstGeom prst="ellipse">
            <a:avLst/>
          </a:prstGeom>
          <a:solidFill>
            <a:schemeClr val="accent2">
              <a:alpha val="46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5" name="Rectángulo 4"/>
          <p:cNvSpPr/>
          <p:nvPr/>
        </p:nvSpPr>
        <p:spPr>
          <a:xfrm>
            <a:off x="1259632" y="3387816"/>
            <a:ext cx="7671643" cy="523220"/>
          </a:xfrm>
          <a:prstGeom prst="rect">
            <a:avLst/>
          </a:prstGeom>
        </p:spPr>
        <p:txBody>
          <a:bodyPr wrap="square">
            <a:spAutoFit/>
          </a:bodyPr>
          <a:lstStyle/>
          <a:p>
            <a:pPr lvl="0"/>
            <a:r>
              <a:rPr lang="en-US" sz="1400" dirty="0">
                <a:latin typeface="Segoe" panose="020B0502040200020203" pitchFamily="34" charset="0"/>
              </a:rPr>
              <a:t>In-house call center gives better results than external because of a more personalized treatment</a:t>
            </a:r>
            <a:endParaRPr lang="es-ES" sz="1400" dirty="0">
              <a:latin typeface="Segoe" panose="020B0502040200020203" pitchFamily="34" charset="0"/>
            </a:endParaRPr>
          </a:p>
        </p:txBody>
      </p:sp>
      <p:cxnSp>
        <p:nvCxnSpPr>
          <p:cNvPr id="10" name="Conector recto de flecha 9"/>
          <p:cNvCxnSpPr>
            <a:stCxn id="6" idx="2"/>
          </p:cNvCxnSpPr>
          <p:nvPr/>
        </p:nvCxnSpPr>
        <p:spPr>
          <a:xfrm flipH="1">
            <a:off x="4283968" y="2873230"/>
            <a:ext cx="288030" cy="514586"/>
          </a:xfrm>
          <a:prstGeom prst="straightConnector1">
            <a:avLst/>
          </a:prstGeom>
          <a:ln>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131993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23528" y="188640"/>
            <a:ext cx="8463392" cy="3384376"/>
          </a:xfrm>
        </p:spPr>
        <p:txBody>
          <a:bodyPr/>
          <a:lstStyle/>
          <a:p>
            <a:r>
              <a:rPr lang="es-ES" dirty="0"/>
              <a:t>RECOVERING LAPSED DONORS</a:t>
            </a:r>
            <a:endParaRPr lang="es-ES_tradnl" dirty="0"/>
          </a:p>
        </p:txBody>
      </p:sp>
    </p:spTree>
    <p:extLst>
      <p:ext uri="{BB962C8B-B14F-4D97-AF65-F5344CB8AC3E}">
        <p14:creationId xmlns:p14="http://schemas.microsoft.com/office/powerpoint/2010/main" val="283766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txBox="1">
            <a:spLocks/>
          </p:cNvSpPr>
          <p:nvPr/>
        </p:nvSpPr>
        <p:spPr>
          <a:xfrm>
            <a:off x="251520" y="965542"/>
            <a:ext cx="7560840" cy="5681488"/>
          </a:xfrm>
          <a:prstGeom prst="rect">
            <a:avLst/>
          </a:prstGeom>
        </p:spPr>
        <p:txBody>
          <a:bodyPr vert="horz" lIns="0" tIns="0" rIns="0" bIns="0"/>
          <a:lstStyle>
            <a:lvl1pPr marL="0" indent="0" algn="l" defTabSz="457200" rtl="0" eaLnBrk="1" fontAlgn="base" hangingPunct="1">
              <a:spcBef>
                <a:spcPct val="20000"/>
              </a:spcBef>
              <a:spcAft>
                <a:spcPct val="0"/>
              </a:spcAft>
              <a:buFont typeface="Arial" charset="0"/>
              <a:buNone/>
              <a:defRPr sz="2000" kern="1200">
                <a:solidFill>
                  <a:schemeClr val="tx1"/>
                </a:solidFill>
                <a:latin typeface="Segoe" charset="0"/>
                <a:ea typeface="Segoe" charset="0"/>
                <a:cs typeface="Segoe" charset="0"/>
              </a:defRPr>
            </a:lvl1pPr>
            <a:lvl2pPr marL="0" indent="0" algn="l" defTabSz="457200" rtl="0" eaLnBrk="1" fontAlgn="base" hangingPunct="1">
              <a:spcBef>
                <a:spcPct val="20000"/>
              </a:spcBef>
              <a:spcAft>
                <a:spcPct val="0"/>
              </a:spcAft>
              <a:buFont typeface="Arial" charset="0"/>
              <a:buNone/>
              <a:defRPr sz="2000" kern="1200">
                <a:solidFill>
                  <a:schemeClr val="tx1"/>
                </a:solidFill>
                <a:latin typeface="+mn-lt"/>
                <a:ea typeface="MS PGothic" pitchFamily="34" charset="-128"/>
                <a:cs typeface="MS PGothic" charset="0"/>
              </a:defRPr>
            </a:lvl2pPr>
            <a:lvl3pPr marL="0" indent="0" algn="l" defTabSz="457200" rtl="0" eaLnBrk="1" fontAlgn="base" hangingPunct="1">
              <a:spcBef>
                <a:spcPct val="20000"/>
              </a:spcBef>
              <a:spcAft>
                <a:spcPct val="0"/>
              </a:spcAft>
              <a:buFont typeface="Arial" charset="0"/>
              <a:buNone/>
              <a:defRPr sz="2000" kern="1200">
                <a:solidFill>
                  <a:schemeClr val="tx1"/>
                </a:solidFill>
                <a:latin typeface="+mn-lt"/>
                <a:ea typeface="MS PGothic" pitchFamily="34" charset="-128"/>
                <a:cs typeface="MS PGothic" charset="0"/>
              </a:defRPr>
            </a:lvl3pPr>
            <a:lvl4pPr marL="0" indent="0" algn="l" defTabSz="457200" rtl="0" eaLnBrk="1" fontAlgn="base" hangingPunct="1">
              <a:spcBef>
                <a:spcPct val="20000"/>
              </a:spcBef>
              <a:spcAft>
                <a:spcPct val="0"/>
              </a:spcAft>
              <a:buFont typeface="Arial" charset="0"/>
              <a:buNone/>
              <a:defRPr sz="2000" kern="1200">
                <a:solidFill>
                  <a:schemeClr val="tx1"/>
                </a:solidFill>
                <a:latin typeface="+mn-lt"/>
                <a:ea typeface="MS PGothic" pitchFamily="34" charset="-128"/>
                <a:cs typeface="MS PGothic" charset="0"/>
              </a:defRPr>
            </a:lvl4pPr>
            <a:lvl5pPr marL="0" indent="0" algn="l" defTabSz="457200" rtl="0" eaLnBrk="1" fontAlgn="base" hangingPunct="1">
              <a:spcBef>
                <a:spcPct val="20000"/>
              </a:spcBef>
              <a:spcAft>
                <a:spcPct val="0"/>
              </a:spcAft>
              <a:buFont typeface="Arial" charset="0"/>
              <a:buNone/>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s-ES" sz="1800" b="1" dirty="0">
                <a:latin typeface="Segoe" panose="020B0502040200020203" pitchFamily="34" charset="0"/>
              </a:rPr>
              <a:t>LAPSED DONORS:</a:t>
            </a:r>
          </a:p>
          <a:p>
            <a:endParaRPr lang="en-US" sz="1800" dirty="0">
              <a:latin typeface="Segoe" panose="020B0502040200020203" pitchFamily="34" charset="0"/>
            </a:endParaRPr>
          </a:p>
          <a:p>
            <a:r>
              <a:rPr lang="en-US" sz="1800" dirty="0">
                <a:latin typeface="Segoe" panose="020B0502040200020203" pitchFamily="34" charset="0"/>
              </a:rPr>
              <a:t>Objective: recover lapsed donors</a:t>
            </a:r>
          </a:p>
          <a:p>
            <a:endParaRPr lang="en-US" sz="1800" dirty="0">
              <a:latin typeface="Segoe" panose="020B0502040200020203" pitchFamily="34" charset="0"/>
            </a:endParaRPr>
          </a:p>
          <a:p>
            <a:pPr marL="285750" indent="-285750">
              <a:buFont typeface="Arial" panose="020B0604020202020204" pitchFamily="34" charset="0"/>
              <a:buChar char="•"/>
            </a:pPr>
            <a:r>
              <a:rPr lang="en-US" sz="1800" dirty="0">
                <a:latin typeface="Segoe" panose="020B0502040200020203" pitchFamily="34" charset="0"/>
              </a:rPr>
              <a:t> </a:t>
            </a:r>
            <a:r>
              <a:rPr lang="en-US" sz="1600" dirty="0">
                <a:latin typeface="Segoe" panose="020B0502040200020203" pitchFamily="34" charset="0"/>
              </a:rPr>
              <a:t>The database is split in 2 segments:</a:t>
            </a:r>
            <a:endParaRPr lang="en-US" sz="1800" dirty="0">
              <a:latin typeface="Segoe" panose="020B0502040200020203" pitchFamily="34" charset="0"/>
            </a:endParaRPr>
          </a:p>
          <a:p>
            <a:pPr marL="2800350" lvl="5" indent="-285750">
              <a:buFont typeface="Arial" panose="020B0604020202020204" pitchFamily="34" charset="0"/>
              <a:buChar char="•"/>
            </a:pPr>
            <a:r>
              <a:rPr lang="en-US" sz="1400" dirty="0">
                <a:latin typeface="Segoe" panose="020B0502040200020203" pitchFamily="34" charset="0"/>
              </a:rPr>
              <a:t>Lapsed donors of the last 6 to 18 months (6%) 16.000 </a:t>
            </a:r>
            <a:r>
              <a:rPr lang="en-US" sz="1400" dirty="0" err="1">
                <a:latin typeface="Segoe" panose="020B0502040200020203" pitchFamily="34" charset="0"/>
              </a:rPr>
              <a:t>aprox</a:t>
            </a:r>
            <a:endParaRPr lang="en-US" sz="1400" dirty="0">
              <a:solidFill>
                <a:srgbClr val="FF0000"/>
              </a:solidFill>
              <a:latin typeface="Segoe" panose="020B0502040200020203" pitchFamily="34" charset="0"/>
            </a:endParaRPr>
          </a:p>
          <a:p>
            <a:pPr marL="2800350" lvl="5" indent="-285750">
              <a:buFont typeface="Arial" panose="020B0604020202020204" pitchFamily="34" charset="0"/>
              <a:buChar char="•"/>
            </a:pPr>
            <a:r>
              <a:rPr lang="en-US" sz="1400" dirty="0">
                <a:latin typeface="Segoe" panose="020B0502040200020203" pitchFamily="34" charset="0"/>
              </a:rPr>
              <a:t>Lapsed donors of the last 19 months to 15 years (94%) 250.000 </a:t>
            </a:r>
            <a:r>
              <a:rPr lang="en-US" sz="1400" dirty="0" err="1">
                <a:latin typeface="Segoe" panose="020B0502040200020203" pitchFamily="34" charset="0"/>
              </a:rPr>
              <a:t>aprox</a:t>
            </a:r>
            <a:endParaRPr lang="en-US" sz="1400" dirty="0">
              <a:latin typeface="Segoe" panose="020B0502040200020203" pitchFamily="34" charset="0"/>
            </a:endParaRPr>
          </a:p>
          <a:p>
            <a:pPr marL="285750" lvl="3" indent="-285750">
              <a:buFont typeface="Arial" panose="020B0604020202020204" pitchFamily="34" charset="0"/>
              <a:buChar char="•"/>
            </a:pPr>
            <a:r>
              <a:rPr lang="en-US" sz="1600" dirty="0">
                <a:latin typeface="Segoe" panose="020B0502040200020203" pitchFamily="34" charset="0"/>
              </a:rPr>
              <a:t>We hit the database with one or another reactivating campaign according to the classification (reason for ending the collaboration, profile…)</a:t>
            </a:r>
          </a:p>
          <a:p>
            <a:pPr marL="285750" lvl="3" indent="-285750">
              <a:buFont typeface="Arial" panose="020B0604020202020204" pitchFamily="34" charset="0"/>
              <a:buChar char="•"/>
            </a:pPr>
            <a:r>
              <a:rPr lang="en-US" sz="1600" dirty="0">
                <a:latin typeface="Segoe" panose="020B0502040200020203" pitchFamily="34" charset="0"/>
              </a:rPr>
              <a:t>As it represents a large amount of contacts we use external teams</a:t>
            </a:r>
          </a:p>
          <a:p>
            <a:pPr marL="285750" lvl="3" indent="-285750">
              <a:buFont typeface="Arial" panose="020B0604020202020204" pitchFamily="34" charset="0"/>
              <a:buChar char="•"/>
            </a:pPr>
            <a:r>
              <a:rPr lang="en-US" sz="1600" dirty="0">
                <a:latin typeface="Segoe" panose="020B0502040200020203" pitchFamily="34" charset="0"/>
              </a:rPr>
              <a:t>We hit every contact once a year, but the volume is such that it’s an “always on campaign”</a:t>
            </a:r>
          </a:p>
          <a:p>
            <a:pPr marL="285750" lvl="3" indent="-285750">
              <a:buFont typeface="Arial" panose="020B0604020202020204" pitchFamily="34" charset="0"/>
              <a:buChar char="•"/>
            </a:pPr>
            <a:r>
              <a:rPr lang="en-US" sz="1600" dirty="0">
                <a:latin typeface="Segoe" panose="020B0502040200020203" pitchFamily="34" charset="0"/>
              </a:rPr>
              <a:t>In the last 3 years, we managed to recover more than 16,500 lapsed donors, representing a conversion rate of 4,5%. </a:t>
            </a:r>
          </a:p>
          <a:p>
            <a:pPr marL="285750" lvl="3" indent="-285750">
              <a:buFont typeface="Arial" panose="020B0604020202020204" pitchFamily="34" charset="0"/>
              <a:buChar char="•"/>
            </a:pPr>
            <a:r>
              <a:rPr lang="en-US" sz="1600" dirty="0">
                <a:latin typeface="Segoe" panose="020B0502040200020203" pitchFamily="34" charset="0"/>
              </a:rPr>
              <a:t>The average monthly fee is of 18€, higher than main other new acquisition campaigns</a:t>
            </a:r>
          </a:p>
          <a:p>
            <a:pPr marL="285750" lvl="3" indent="-285750">
              <a:buFont typeface="Arial" panose="020B0604020202020204" pitchFamily="34" charset="0"/>
              <a:buChar char="•"/>
            </a:pPr>
            <a:r>
              <a:rPr lang="en-US" sz="1600" dirty="0">
                <a:latin typeface="Segoe" panose="020B0502040200020203" pitchFamily="34" charset="0"/>
              </a:rPr>
              <a:t>Once back a sponsor/donor, the circle starts again…</a:t>
            </a:r>
          </a:p>
          <a:p>
            <a:pPr marL="285750" lvl="3" indent="-285750">
              <a:buFont typeface="Arial" panose="020B0604020202020204" pitchFamily="34" charset="0"/>
              <a:buChar char="•"/>
            </a:pPr>
            <a:endParaRPr lang="en-US" sz="1600" dirty="0">
              <a:latin typeface="Segoe" panose="020B0502040200020203" pitchFamily="34" charset="0"/>
            </a:endParaRPr>
          </a:p>
          <a:p>
            <a:pPr marL="285750" lvl="3" indent="-285750">
              <a:buFont typeface="Arial" panose="020B0604020202020204" pitchFamily="34" charset="0"/>
              <a:buChar char="•"/>
            </a:pPr>
            <a:endParaRPr lang="en-US" sz="1600" dirty="0">
              <a:latin typeface="Segoe" panose="020B0502040200020203" pitchFamily="34" charset="0"/>
            </a:endParaRPr>
          </a:p>
          <a:p>
            <a:pPr marL="285750" indent="-285750">
              <a:buFont typeface="Arial" panose="020B0604020202020204" pitchFamily="34" charset="0"/>
              <a:buChar char="•"/>
            </a:pPr>
            <a:endParaRPr lang="en-US" sz="1600" dirty="0">
              <a:latin typeface="Segoe" panose="020B0502040200020203" pitchFamily="34" charset="0"/>
            </a:endParaRPr>
          </a:p>
          <a:p>
            <a:endParaRPr lang="es-ES_tradnl" sz="1600" dirty="0">
              <a:latin typeface="Segoe" panose="020B0502040200020203" pitchFamily="34" charset="0"/>
            </a:endParaRPr>
          </a:p>
        </p:txBody>
      </p:sp>
    </p:spTree>
    <p:extLst>
      <p:ext uri="{BB962C8B-B14F-4D97-AF65-F5344CB8AC3E}">
        <p14:creationId xmlns:p14="http://schemas.microsoft.com/office/powerpoint/2010/main" val="406323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rot="16200000">
            <a:off x="-2839169" y="3593678"/>
            <a:ext cx="6066980" cy="461665"/>
          </a:xfrm>
          <a:prstGeom prst="rect">
            <a:avLst/>
          </a:prstGeom>
          <a:solidFill>
            <a:schemeClr val="accent5">
              <a:lumMod val="60000"/>
              <a:lumOff val="40000"/>
            </a:schemeClr>
          </a:solidFill>
        </p:spPr>
        <p:txBody>
          <a:bodyPr wrap="square" rtlCol="0">
            <a:spAutoFit/>
          </a:bodyPr>
          <a:lstStyle/>
          <a:p>
            <a:pPr algn="ctr"/>
            <a:r>
              <a:rPr lang="es-ES" sz="2400" b="1" dirty="0"/>
              <a:t>TELEMARKETING</a:t>
            </a:r>
            <a:endParaRPr lang="es-ES" b="1" dirty="0"/>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2" name="CuadroTexto 11"/>
          <p:cNvSpPr txBox="1"/>
          <p:nvPr/>
        </p:nvSpPr>
        <p:spPr>
          <a:xfrm>
            <a:off x="425154" y="908720"/>
            <a:ext cx="2127762" cy="369332"/>
          </a:xfrm>
          <a:prstGeom prst="rect">
            <a:avLst/>
          </a:prstGeom>
          <a:noFill/>
        </p:spPr>
        <p:txBody>
          <a:bodyPr wrap="none" rtlCol="0">
            <a:spAutoFit/>
          </a:bodyPr>
          <a:lstStyle/>
          <a:p>
            <a:r>
              <a:rPr lang="es-ES" b="1" dirty="0">
                <a:latin typeface="Segoe" panose="020B0502040200020203" pitchFamily="34" charset="0"/>
              </a:rPr>
              <a:t>LAPSED DONORS:</a:t>
            </a:r>
          </a:p>
        </p:txBody>
      </p:sp>
      <p:graphicFrame>
        <p:nvGraphicFramePr>
          <p:cNvPr id="10" name="Gráfico 9">
            <a:extLst>
              <a:ext uri="{FF2B5EF4-FFF2-40B4-BE49-F238E27FC236}">
                <a16:creationId xmlns:a16="http://schemas.microsoft.com/office/drawing/2014/main" id="{CA21FDDD-0C4C-41F0-A3BC-3FB5B0986982}"/>
              </a:ext>
            </a:extLst>
          </p:cNvPr>
          <p:cNvGraphicFramePr>
            <a:graphicFrameLocks/>
          </p:cNvGraphicFramePr>
          <p:nvPr>
            <p:extLst>
              <p:ext uri="{D42A27DB-BD31-4B8C-83A1-F6EECF244321}">
                <p14:modId xmlns:p14="http://schemas.microsoft.com/office/powerpoint/2010/main" val="4141097637"/>
              </p:ext>
            </p:extLst>
          </p:nvPr>
        </p:nvGraphicFramePr>
        <p:xfrm>
          <a:off x="683569" y="3649424"/>
          <a:ext cx="3816423" cy="2857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Gráfico 10">
            <a:extLst>
              <a:ext uri="{FF2B5EF4-FFF2-40B4-BE49-F238E27FC236}">
                <a16:creationId xmlns:a16="http://schemas.microsoft.com/office/drawing/2014/main" id="{CA21FDDD-0C4C-41F0-A3BC-3FB5B0986982}"/>
              </a:ext>
            </a:extLst>
          </p:cNvPr>
          <p:cNvGraphicFramePr>
            <a:graphicFrameLocks/>
          </p:cNvGraphicFramePr>
          <p:nvPr>
            <p:extLst>
              <p:ext uri="{D42A27DB-BD31-4B8C-83A1-F6EECF244321}">
                <p14:modId xmlns:p14="http://schemas.microsoft.com/office/powerpoint/2010/main" val="4071081398"/>
              </p:ext>
            </p:extLst>
          </p:nvPr>
        </p:nvGraphicFramePr>
        <p:xfrm>
          <a:off x="4572000" y="3649424"/>
          <a:ext cx="3744415" cy="28574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a 2"/>
          <p:cNvGraphicFramePr>
            <a:graphicFrameLocks noGrp="1"/>
          </p:cNvGraphicFramePr>
          <p:nvPr>
            <p:extLst>
              <p:ext uri="{D42A27DB-BD31-4B8C-83A1-F6EECF244321}">
                <p14:modId xmlns:p14="http://schemas.microsoft.com/office/powerpoint/2010/main" val="3041473898"/>
              </p:ext>
            </p:extLst>
          </p:nvPr>
        </p:nvGraphicFramePr>
        <p:xfrm>
          <a:off x="448617" y="1336178"/>
          <a:ext cx="8482658" cy="2166955"/>
        </p:xfrm>
        <a:graphic>
          <a:graphicData uri="http://schemas.openxmlformats.org/drawingml/2006/table">
            <a:tbl>
              <a:tblPr>
                <a:tableStyleId>{5C22544A-7EE6-4342-B048-85BDC9FD1C3A}</a:tableStyleId>
              </a:tblPr>
              <a:tblGrid>
                <a:gridCol w="1414302">
                  <a:extLst>
                    <a:ext uri="{9D8B030D-6E8A-4147-A177-3AD203B41FA5}">
                      <a16:colId xmlns:a16="http://schemas.microsoft.com/office/drawing/2014/main" val="1509146172"/>
                    </a:ext>
                  </a:extLst>
                </a:gridCol>
                <a:gridCol w="631385">
                  <a:extLst>
                    <a:ext uri="{9D8B030D-6E8A-4147-A177-3AD203B41FA5}">
                      <a16:colId xmlns:a16="http://schemas.microsoft.com/office/drawing/2014/main" val="3155397312"/>
                    </a:ext>
                  </a:extLst>
                </a:gridCol>
                <a:gridCol w="823958">
                  <a:extLst>
                    <a:ext uri="{9D8B030D-6E8A-4147-A177-3AD203B41FA5}">
                      <a16:colId xmlns:a16="http://schemas.microsoft.com/office/drawing/2014/main" val="2351274361"/>
                    </a:ext>
                  </a:extLst>
                </a:gridCol>
                <a:gridCol w="1085983">
                  <a:extLst>
                    <a:ext uri="{9D8B030D-6E8A-4147-A177-3AD203B41FA5}">
                      <a16:colId xmlns:a16="http://schemas.microsoft.com/office/drawing/2014/main" val="954975695"/>
                    </a:ext>
                  </a:extLst>
                </a:gridCol>
                <a:gridCol w="1123865">
                  <a:extLst>
                    <a:ext uri="{9D8B030D-6E8A-4147-A177-3AD203B41FA5}">
                      <a16:colId xmlns:a16="http://schemas.microsoft.com/office/drawing/2014/main" val="3931879814"/>
                    </a:ext>
                  </a:extLst>
                </a:gridCol>
                <a:gridCol w="1846801">
                  <a:extLst>
                    <a:ext uri="{9D8B030D-6E8A-4147-A177-3AD203B41FA5}">
                      <a16:colId xmlns:a16="http://schemas.microsoft.com/office/drawing/2014/main" val="3426559737"/>
                    </a:ext>
                  </a:extLst>
                </a:gridCol>
                <a:gridCol w="883939">
                  <a:extLst>
                    <a:ext uri="{9D8B030D-6E8A-4147-A177-3AD203B41FA5}">
                      <a16:colId xmlns:a16="http://schemas.microsoft.com/office/drawing/2014/main" val="303672232"/>
                    </a:ext>
                  </a:extLst>
                </a:gridCol>
                <a:gridCol w="672425">
                  <a:extLst>
                    <a:ext uri="{9D8B030D-6E8A-4147-A177-3AD203B41FA5}">
                      <a16:colId xmlns:a16="http://schemas.microsoft.com/office/drawing/2014/main" val="4168315614"/>
                    </a:ext>
                  </a:extLst>
                </a:gridCol>
              </a:tblGrid>
              <a:tr h="610235">
                <a:tc>
                  <a:txBody>
                    <a:bodyPr/>
                    <a:lstStyle/>
                    <a:p>
                      <a:pPr algn="ctr" rtl="0" fontAlgn="b"/>
                      <a:r>
                        <a:rPr lang="es-ES" sz="1200" b="1" u="none" strike="noStrike">
                          <a:effectLst/>
                          <a:latin typeface="Segoe" panose="020B0502040200020203" pitchFamily="34" charset="0"/>
                        </a:rPr>
                        <a:t>LAPSED DONORS RECOVERY</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a:effectLst/>
                          <a:latin typeface="Segoe" panose="020B0502040200020203" pitchFamily="34" charset="0"/>
                        </a:rPr>
                        <a:t>Contacts</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a:effectLst/>
                          <a:latin typeface="Segoe" panose="020B0502040200020203" pitchFamily="34" charset="0"/>
                        </a:rPr>
                        <a:t>Regular donors</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a:effectLst/>
                          <a:latin typeface="Segoe" panose="020B0502040200020203" pitchFamily="34" charset="0"/>
                        </a:rPr>
                        <a:t>Conversion</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a:effectLst/>
                          <a:latin typeface="Segoe" panose="020B0502040200020203" pitchFamily="34" charset="0"/>
                        </a:rPr>
                        <a:t>Monthly average</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a:effectLst/>
                          <a:latin typeface="Segoe" panose="020B0502040200020203" pitchFamily="34" charset="0"/>
                        </a:rPr>
                        <a:t>Annualized income</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a:effectLst/>
                          <a:latin typeface="Segoe" panose="020B0502040200020203" pitchFamily="34" charset="0"/>
                        </a:rPr>
                        <a:t>Costs</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dirty="0" err="1">
                          <a:effectLst/>
                          <a:latin typeface="Segoe" panose="020B0502040200020203" pitchFamily="34" charset="0"/>
                        </a:rPr>
                        <a:t>Roi</a:t>
                      </a:r>
                      <a:endParaRPr lang="es-ES" sz="1200" b="1" i="0" u="none" strike="noStrike" dirty="0">
                        <a:solidFill>
                          <a:srgbClr val="000000"/>
                        </a:solidFill>
                        <a:effectLst/>
                        <a:latin typeface="Segoe" panose="020B0502040200020203" pitchFamily="34" charset="0"/>
                      </a:endParaRPr>
                    </a:p>
                  </a:txBody>
                  <a:tcPr marL="8815" marR="8815" marT="8815" marB="0" anchor="ctr"/>
                </a:tc>
                <a:extLst>
                  <a:ext uri="{0D108BD9-81ED-4DB2-BD59-A6C34878D82A}">
                    <a16:rowId xmlns:a16="http://schemas.microsoft.com/office/drawing/2014/main" val="3626668452"/>
                  </a:ext>
                </a:extLst>
              </a:tr>
              <a:tr h="311344">
                <a:tc>
                  <a:txBody>
                    <a:bodyPr/>
                    <a:lstStyle/>
                    <a:p>
                      <a:pPr algn="ctr" rtl="0" fontAlgn="b"/>
                      <a:r>
                        <a:rPr lang="es-ES" sz="1200" b="1" u="none" strike="noStrike">
                          <a:effectLst/>
                          <a:latin typeface="Segoe" panose="020B0502040200020203" pitchFamily="34" charset="0"/>
                        </a:rPr>
                        <a:t>2013</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29.036</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1.452</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5,00%</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17 €</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dirty="0">
                          <a:effectLst/>
                          <a:latin typeface="Segoe" panose="020B0502040200020203" pitchFamily="34" charset="0"/>
                        </a:rPr>
                        <a:t>299.344 €</a:t>
                      </a:r>
                      <a:endParaRPr lang="es-ES" sz="1200" b="0" i="0" u="none" strike="noStrike" dirty="0">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dirty="0">
                          <a:effectLst/>
                          <a:latin typeface="Segoe" panose="020B0502040200020203" pitchFamily="34" charset="0"/>
                        </a:rPr>
                        <a:t>101.626 €</a:t>
                      </a:r>
                      <a:endParaRPr lang="es-ES" sz="1200" b="0" i="0" u="none" strike="noStrike" dirty="0">
                        <a:solidFill>
                          <a:srgbClr val="000000"/>
                        </a:solidFill>
                        <a:effectLst/>
                        <a:latin typeface="Segoe" panose="020B0502040200020203" pitchFamily="34" charset="0"/>
                      </a:endParaRPr>
                    </a:p>
                  </a:txBody>
                  <a:tcPr marL="8815" marR="8815" marT="8815" marB="0" anchor="ctr"/>
                </a:tc>
                <a:tc>
                  <a:txBody>
                    <a:bodyPr/>
                    <a:lstStyle/>
                    <a:p>
                      <a:pPr marL="0" algn="ctr" defTabSz="457200" rtl="0" eaLnBrk="1" fontAlgn="b" latinLnBrk="0" hangingPunct="1"/>
                      <a:r>
                        <a:rPr lang="es-ES" sz="1200" u="none" strike="noStrike" kern="1200" dirty="0">
                          <a:solidFill>
                            <a:schemeClr val="dk1"/>
                          </a:solidFill>
                          <a:effectLst/>
                          <a:latin typeface="Segoe" panose="020B0502040200020203" pitchFamily="34" charset="0"/>
                          <a:ea typeface="+mn-ea"/>
                          <a:cs typeface="+mn-cs"/>
                        </a:rPr>
                        <a:t>1,9</a:t>
                      </a:r>
                    </a:p>
                  </a:txBody>
                  <a:tcPr marL="9525" marR="9525" marT="9525" marB="0" anchor="b"/>
                </a:tc>
                <a:extLst>
                  <a:ext uri="{0D108BD9-81ED-4DB2-BD59-A6C34878D82A}">
                    <a16:rowId xmlns:a16="http://schemas.microsoft.com/office/drawing/2014/main" val="2451581771"/>
                  </a:ext>
                </a:extLst>
              </a:tr>
              <a:tr h="311344">
                <a:tc>
                  <a:txBody>
                    <a:bodyPr/>
                    <a:lstStyle/>
                    <a:p>
                      <a:pPr algn="ctr" rtl="0" fontAlgn="b"/>
                      <a:r>
                        <a:rPr lang="es-ES" sz="1200" b="1" u="none" strike="noStrike">
                          <a:effectLst/>
                          <a:latin typeface="Segoe" panose="020B0502040200020203" pitchFamily="34" charset="0"/>
                        </a:rPr>
                        <a:t>2014</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114.211</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4.800</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4,20%</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19 €</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dirty="0">
                          <a:effectLst/>
                          <a:latin typeface="Segoe" panose="020B0502040200020203" pitchFamily="34" charset="0"/>
                        </a:rPr>
                        <a:t>1.081.728 €</a:t>
                      </a:r>
                      <a:endParaRPr lang="es-ES" sz="1200" b="0" i="0" u="none" strike="noStrike" dirty="0">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dirty="0">
                          <a:effectLst/>
                          <a:latin typeface="Segoe" panose="020B0502040200020203" pitchFamily="34" charset="0"/>
                        </a:rPr>
                        <a:t>399.739 €</a:t>
                      </a:r>
                      <a:endParaRPr lang="es-ES" sz="1200" b="0" i="0" u="none" strike="noStrike" dirty="0">
                        <a:solidFill>
                          <a:srgbClr val="000000"/>
                        </a:solidFill>
                        <a:effectLst/>
                        <a:latin typeface="Segoe" panose="020B0502040200020203" pitchFamily="34" charset="0"/>
                      </a:endParaRPr>
                    </a:p>
                  </a:txBody>
                  <a:tcPr marL="8815" marR="8815" marT="8815" marB="0" anchor="ctr"/>
                </a:tc>
                <a:tc>
                  <a:txBody>
                    <a:bodyPr/>
                    <a:lstStyle/>
                    <a:p>
                      <a:pPr marL="0" algn="ctr" defTabSz="457200" rtl="0" eaLnBrk="1" fontAlgn="b" latinLnBrk="0" hangingPunct="1"/>
                      <a:r>
                        <a:rPr lang="es-ES" sz="1200" u="none" strike="noStrike" kern="1200" dirty="0">
                          <a:solidFill>
                            <a:schemeClr val="dk1"/>
                          </a:solidFill>
                          <a:effectLst/>
                          <a:latin typeface="Segoe" panose="020B0502040200020203" pitchFamily="34" charset="0"/>
                          <a:ea typeface="+mn-ea"/>
                          <a:cs typeface="+mn-cs"/>
                        </a:rPr>
                        <a:t>1,7</a:t>
                      </a:r>
                    </a:p>
                  </a:txBody>
                  <a:tcPr marL="9525" marR="9525" marT="9525" marB="0" anchor="b"/>
                </a:tc>
                <a:extLst>
                  <a:ext uri="{0D108BD9-81ED-4DB2-BD59-A6C34878D82A}">
                    <a16:rowId xmlns:a16="http://schemas.microsoft.com/office/drawing/2014/main" val="1382507388"/>
                  </a:ext>
                </a:extLst>
              </a:tr>
              <a:tr h="311344">
                <a:tc>
                  <a:txBody>
                    <a:bodyPr/>
                    <a:lstStyle/>
                    <a:p>
                      <a:pPr algn="ctr" rtl="0" fontAlgn="b"/>
                      <a:r>
                        <a:rPr lang="es-ES" sz="1200" b="1" u="none" strike="noStrike">
                          <a:effectLst/>
                          <a:latin typeface="Segoe" panose="020B0502040200020203" pitchFamily="34" charset="0"/>
                        </a:rPr>
                        <a:t>2015</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133.102</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5.030</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3,80%</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18 €</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dirty="0">
                          <a:effectLst/>
                          <a:latin typeface="Segoe" panose="020B0502040200020203" pitchFamily="34" charset="0"/>
                        </a:rPr>
                        <a:t>1.076.822 €</a:t>
                      </a:r>
                      <a:endParaRPr lang="es-ES" sz="1200" b="0" i="0" u="none" strike="noStrike" dirty="0">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465.857 €</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marL="0" algn="ctr" defTabSz="457200" rtl="0" eaLnBrk="1" fontAlgn="b" latinLnBrk="0" hangingPunct="1"/>
                      <a:r>
                        <a:rPr lang="es-ES" sz="1200" u="none" strike="noStrike" kern="1200" dirty="0">
                          <a:solidFill>
                            <a:schemeClr val="dk1"/>
                          </a:solidFill>
                          <a:effectLst/>
                          <a:latin typeface="Segoe" panose="020B0502040200020203" pitchFamily="34" charset="0"/>
                          <a:ea typeface="+mn-ea"/>
                          <a:cs typeface="+mn-cs"/>
                        </a:rPr>
                        <a:t>1,3</a:t>
                      </a:r>
                    </a:p>
                  </a:txBody>
                  <a:tcPr marL="9525" marR="9525" marT="9525" marB="0" anchor="b"/>
                </a:tc>
                <a:extLst>
                  <a:ext uri="{0D108BD9-81ED-4DB2-BD59-A6C34878D82A}">
                    <a16:rowId xmlns:a16="http://schemas.microsoft.com/office/drawing/2014/main" val="1762825242"/>
                  </a:ext>
                </a:extLst>
              </a:tr>
              <a:tr h="311344">
                <a:tc>
                  <a:txBody>
                    <a:bodyPr/>
                    <a:lstStyle/>
                    <a:p>
                      <a:pPr algn="ctr" rtl="0" fontAlgn="b"/>
                      <a:r>
                        <a:rPr lang="es-ES" sz="1200" b="1" u="none" strike="noStrike">
                          <a:effectLst/>
                          <a:latin typeface="Segoe" panose="020B0502040200020203" pitchFamily="34" charset="0"/>
                        </a:rPr>
                        <a:t>2016</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94.704</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5.257</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5,60%</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16 €</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dirty="0">
                          <a:effectLst/>
                          <a:latin typeface="Segoe" panose="020B0502040200020203" pitchFamily="34" charset="0"/>
                        </a:rPr>
                        <a:t>1.029.531 €</a:t>
                      </a:r>
                      <a:endParaRPr lang="es-ES" sz="1200" b="0" i="0" u="none" strike="noStrike" dirty="0">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u="none" strike="noStrike">
                          <a:effectLst/>
                          <a:latin typeface="Segoe" panose="020B0502040200020203" pitchFamily="34" charset="0"/>
                        </a:rPr>
                        <a:t>331.464 €</a:t>
                      </a:r>
                      <a:endParaRPr lang="es-ES" sz="1200" b="0" i="0" u="none" strike="noStrike">
                        <a:solidFill>
                          <a:srgbClr val="000000"/>
                        </a:solidFill>
                        <a:effectLst/>
                        <a:latin typeface="Segoe" panose="020B0502040200020203" pitchFamily="34" charset="0"/>
                      </a:endParaRPr>
                    </a:p>
                  </a:txBody>
                  <a:tcPr marL="8815" marR="8815" marT="8815" marB="0" anchor="ctr"/>
                </a:tc>
                <a:tc>
                  <a:txBody>
                    <a:bodyPr/>
                    <a:lstStyle/>
                    <a:p>
                      <a:pPr marL="0" algn="ctr" defTabSz="457200" rtl="0" eaLnBrk="1" fontAlgn="b" latinLnBrk="0" hangingPunct="1"/>
                      <a:r>
                        <a:rPr lang="es-ES" sz="1200" u="none" strike="noStrike" kern="1200" dirty="0">
                          <a:solidFill>
                            <a:schemeClr val="dk1"/>
                          </a:solidFill>
                          <a:effectLst/>
                          <a:latin typeface="Segoe" panose="020B0502040200020203" pitchFamily="34" charset="0"/>
                          <a:ea typeface="+mn-ea"/>
                          <a:cs typeface="+mn-cs"/>
                        </a:rPr>
                        <a:t>2,1</a:t>
                      </a:r>
                    </a:p>
                  </a:txBody>
                  <a:tcPr marL="9525" marR="9525" marT="9525" marB="0" anchor="b"/>
                </a:tc>
                <a:extLst>
                  <a:ext uri="{0D108BD9-81ED-4DB2-BD59-A6C34878D82A}">
                    <a16:rowId xmlns:a16="http://schemas.microsoft.com/office/drawing/2014/main" val="3817365076"/>
                  </a:ext>
                </a:extLst>
              </a:tr>
              <a:tr h="311344">
                <a:tc>
                  <a:txBody>
                    <a:bodyPr/>
                    <a:lstStyle/>
                    <a:p>
                      <a:pPr algn="ctr" rtl="0" fontAlgn="b"/>
                      <a:r>
                        <a:rPr lang="es-ES" sz="1200" b="1" u="none" strike="noStrike" dirty="0">
                          <a:effectLst/>
                          <a:latin typeface="Segoe" panose="020B0502040200020203" pitchFamily="34" charset="0"/>
                        </a:rPr>
                        <a:t>TOTAL</a:t>
                      </a:r>
                      <a:endParaRPr lang="es-ES" sz="1200" b="1" i="0" u="none" strike="noStrike" dirty="0">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a:effectLst/>
                          <a:latin typeface="Segoe" panose="020B0502040200020203" pitchFamily="34" charset="0"/>
                        </a:rPr>
                        <a:t>371.053</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a:effectLst/>
                          <a:latin typeface="Segoe" panose="020B0502040200020203" pitchFamily="34" charset="0"/>
                        </a:rPr>
                        <a:t>16.539</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a:effectLst/>
                          <a:latin typeface="Segoe" panose="020B0502040200020203" pitchFamily="34" charset="0"/>
                        </a:rPr>
                        <a:t>4,50%</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a:effectLst/>
                          <a:latin typeface="Segoe" panose="020B0502040200020203" pitchFamily="34" charset="0"/>
                        </a:rPr>
                        <a:t>18 €</a:t>
                      </a:r>
                      <a:endParaRPr lang="es-ES" sz="1200" b="1" i="0" u="none" strike="noStrike">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dirty="0">
                          <a:effectLst/>
                          <a:latin typeface="Segoe" panose="020B0502040200020203" pitchFamily="34" charset="0"/>
                        </a:rPr>
                        <a:t>3.487.426 €</a:t>
                      </a:r>
                      <a:endParaRPr lang="es-ES" sz="1200" b="1" i="0" u="none" strike="noStrike" dirty="0">
                        <a:solidFill>
                          <a:srgbClr val="000000"/>
                        </a:solidFill>
                        <a:effectLst/>
                        <a:latin typeface="Segoe" panose="020B0502040200020203" pitchFamily="34" charset="0"/>
                      </a:endParaRPr>
                    </a:p>
                  </a:txBody>
                  <a:tcPr marL="8815" marR="8815" marT="8815" marB="0" anchor="ctr"/>
                </a:tc>
                <a:tc>
                  <a:txBody>
                    <a:bodyPr/>
                    <a:lstStyle/>
                    <a:p>
                      <a:pPr algn="ctr" rtl="0" fontAlgn="b"/>
                      <a:r>
                        <a:rPr lang="es-ES" sz="1200" b="1" u="none" strike="noStrike" dirty="0">
                          <a:effectLst/>
                          <a:latin typeface="Segoe" panose="020B0502040200020203" pitchFamily="34" charset="0"/>
                        </a:rPr>
                        <a:t>1.298.686 €</a:t>
                      </a:r>
                      <a:endParaRPr lang="es-ES" sz="1200" b="1" i="0" u="none" strike="noStrike" dirty="0">
                        <a:solidFill>
                          <a:srgbClr val="000000"/>
                        </a:solidFill>
                        <a:effectLst/>
                        <a:latin typeface="Segoe" panose="020B0502040200020203" pitchFamily="34" charset="0"/>
                      </a:endParaRPr>
                    </a:p>
                  </a:txBody>
                  <a:tcPr marL="8815" marR="8815" marT="8815" marB="0" anchor="ctr"/>
                </a:tc>
                <a:tc>
                  <a:txBody>
                    <a:bodyPr/>
                    <a:lstStyle/>
                    <a:p>
                      <a:pPr algn="ctr" fontAlgn="b"/>
                      <a:r>
                        <a:rPr lang="es-ES" sz="1100" b="1" i="0" u="none" strike="noStrike" dirty="0">
                          <a:solidFill>
                            <a:srgbClr val="000000"/>
                          </a:solidFill>
                          <a:effectLst/>
                          <a:latin typeface="Segoe" panose="020B0502040200020203"/>
                          <a:cs typeface="Segoe UI" panose="020B0502040204020203" pitchFamily="34" charset="0"/>
                        </a:rPr>
                        <a:t>1,7</a:t>
                      </a:r>
                    </a:p>
                  </a:txBody>
                  <a:tcPr marL="9525" marR="9525" marT="9525" marB="0" anchor="ctr"/>
                </a:tc>
                <a:extLst>
                  <a:ext uri="{0D108BD9-81ED-4DB2-BD59-A6C34878D82A}">
                    <a16:rowId xmlns:a16="http://schemas.microsoft.com/office/drawing/2014/main" val="4072488538"/>
                  </a:ext>
                </a:extLst>
              </a:tr>
            </a:tbl>
          </a:graphicData>
        </a:graphic>
      </p:graphicFrame>
    </p:spTree>
    <p:extLst>
      <p:ext uri="{BB962C8B-B14F-4D97-AF65-F5344CB8AC3E}">
        <p14:creationId xmlns:p14="http://schemas.microsoft.com/office/powerpoint/2010/main" val="31480093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01096" y="181971"/>
            <a:ext cx="7886700" cy="3384376"/>
          </a:xfrm>
        </p:spPr>
        <p:txBody>
          <a:bodyPr/>
          <a:lstStyle/>
          <a:p>
            <a:r>
              <a:rPr lang="es-ES" dirty="0"/>
              <a:t>LEARNINGS</a:t>
            </a:r>
            <a:br>
              <a:rPr lang="es-ES" dirty="0"/>
            </a:br>
            <a:endParaRPr lang="es-ES_tradnl" dirty="0"/>
          </a:p>
        </p:txBody>
      </p:sp>
    </p:spTree>
    <p:extLst>
      <p:ext uri="{BB962C8B-B14F-4D97-AF65-F5344CB8AC3E}">
        <p14:creationId xmlns:p14="http://schemas.microsoft.com/office/powerpoint/2010/main" val="33174009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Marcador de contenido 4"/>
          <p:cNvGraphicFramePr>
            <a:graphicFrameLocks noGrp="1"/>
          </p:cNvGraphicFramePr>
          <p:nvPr>
            <p:ph sz="quarter" idx="10"/>
            <p:extLst>
              <p:ext uri="{D42A27DB-BD31-4B8C-83A1-F6EECF244321}">
                <p14:modId xmlns:p14="http://schemas.microsoft.com/office/powerpoint/2010/main" val="1008945507"/>
              </p:ext>
            </p:extLst>
          </p:nvPr>
        </p:nvGraphicFramePr>
        <p:xfrm>
          <a:off x="971600" y="1844824"/>
          <a:ext cx="7362761" cy="2667000"/>
        </p:xfrm>
        <a:graphic>
          <a:graphicData uri="http://schemas.openxmlformats.org/drawingml/2006/table">
            <a:tbl>
              <a:tblPr firstRow="1" bandRow="1">
                <a:tableStyleId>{5C22544A-7EE6-4342-B048-85BDC9FD1C3A}</a:tableStyleId>
              </a:tblPr>
              <a:tblGrid>
                <a:gridCol w="1681303">
                  <a:extLst>
                    <a:ext uri="{9D8B030D-6E8A-4147-A177-3AD203B41FA5}">
                      <a16:colId xmlns:a16="http://schemas.microsoft.com/office/drawing/2014/main" val="2053206587"/>
                    </a:ext>
                  </a:extLst>
                </a:gridCol>
                <a:gridCol w="1330579">
                  <a:extLst>
                    <a:ext uri="{9D8B030D-6E8A-4147-A177-3AD203B41FA5}">
                      <a16:colId xmlns:a16="http://schemas.microsoft.com/office/drawing/2014/main" val="1032769851"/>
                    </a:ext>
                  </a:extLst>
                </a:gridCol>
                <a:gridCol w="1450293">
                  <a:extLst>
                    <a:ext uri="{9D8B030D-6E8A-4147-A177-3AD203B41FA5}">
                      <a16:colId xmlns:a16="http://schemas.microsoft.com/office/drawing/2014/main" val="2788744319"/>
                    </a:ext>
                  </a:extLst>
                </a:gridCol>
                <a:gridCol w="1450293">
                  <a:extLst>
                    <a:ext uri="{9D8B030D-6E8A-4147-A177-3AD203B41FA5}">
                      <a16:colId xmlns:a16="http://schemas.microsoft.com/office/drawing/2014/main" val="3693663265"/>
                    </a:ext>
                  </a:extLst>
                </a:gridCol>
                <a:gridCol w="1450293">
                  <a:extLst>
                    <a:ext uri="{9D8B030D-6E8A-4147-A177-3AD203B41FA5}">
                      <a16:colId xmlns:a16="http://schemas.microsoft.com/office/drawing/2014/main" val="803842889"/>
                    </a:ext>
                  </a:extLst>
                </a:gridCol>
              </a:tblGrid>
              <a:tr h="370840">
                <a:tc>
                  <a:txBody>
                    <a:bodyPr/>
                    <a:lstStyle/>
                    <a:p>
                      <a:pPr algn="ctr"/>
                      <a:endParaRPr lang="es-ES" sz="1400" b="0" i="0" dirty="0">
                        <a:latin typeface="Segoe" panose="020B0502040200020203"/>
                      </a:endParaRPr>
                    </a:p>
                  </a:txBody>
                  <a:tcPr anchor="ctr">
                    <a:noFill/>
                  </a:tcPr>
                </a:tc>
                <a:tc>
                  <a:txBody>
                    <a:bodyPr/>
                    <a:lstStyle/>
                    <a:p>
                      <a:pPr algn="ctr"/>
                      <a:r>
                        <a:rPr lang="es-ES" sz="1400" b="0" i="0" dirty="0">
                          <a:latin typeface="Segoe" panose="020B0502040200020203"/>
                        </a:rPr>
                        <a:t>TIMINGS</a:t>
                      </a:r>
                    </a:p>
                  </a:txBody>
                  <a:tcPr anchor="ctr"/>
                </a:tc>
                <a:tc>
                  <a:txBody>
                    <a:bodyPr/>
                    <a:lstStyle/>
                    <a:p>
                      <a:pPr algn="ctr"/>
                      <a:r>
                        <a:rPr lang="es-ES" sz="1400" b="0" i="0" dirty="0">
                          <a:latin typeface="Segoe" panose="020B0502040200020203"/>
                        </a:rPr>
                        <a:t>REGULAR DONORS</a:t>
                      </a:r>
                    </a:p>
                  </a:txBody>
                  <a:tcPr anchor="ctr"/>
                </a:tc>
                <a:tc>
                  <a:txBody>
                    <a:bodyPr/>
                    <a:lstStyle/>
                    <a:p>
                      <a:pPr algn="ctr"/>
                      <a:r>
                        <a:rPr lang="es-ES" sz="1400" b="0" i="0" dirty="0">
                          <a:latin typeface="Segoe" panose="020B0502040200020203"/>
                        </a:rPr>
                        <a:t>SINGLE GIFT DONORS</a:t>
                      </a:r>
                    </a:p>
                  </a:txBody>
                  <a:tcPr anchor="ctr"/>
                </a:tc>
                <a:tc>
                  <a:txBody>
                    <a:bodyPr/>
                    <a:lstStyle/>
                    <a:p>
                      <a:pPr algn="ctr"/>
                      <a:r>
                        <a:rPr lang="es-ES" sz="1400" b="0" i="0" dirty="0">
                          <a:latin typeface="Segoe" panose="020B0502040200020203"/>
                        </a:rPr>
                        <a:t>REVENUES 2016</a:t>
                      </a:r>
                    </a:p>
                  </a:txBody>
                  <a:tcPr anchor="ctr"/>
                </a:tc>
                <a:extLst>
                  <a:ext uri="{0D108BD9-81ED-4DB2-BD59-A6C34878D82A}">
                    <a16:rowId xmlns:a16="http://schemas.microsoft.com/office/drawing/2014/main" val="421968972"/>
                  </a:ext>
                </a:extLst>
              </a:tr>
              <a:tr h="370840">
                <a:tc>
                  <a:txBody>
                    <a:bodyPr/>
                    <a:lstStyle/>
                    <a:p>
                      <a:pPr algn="ctr"/>
                      <a:r>
                        <a:rPr lang="es-ES" sz="1400" b="0" i="0" dirty="0">
                          <a:latin typeface="Segoe" panose="020B0502040200020203"/>
                        </a:rPr>
                        <a:t>NEW TAX LAW</a:t>
                      </a:r>
                    </a:p>
                  </a:txBody>
                  <a:tcPr anchor="ctr">
                    <a:solidFill>
                      <a:schemeClr val="accent5">
                        <a:lumMod val="40000"/>
                        <a:lumOff val="60000"/>
                      </a:schemeClr>
                    </a:solidFill>
                  </a:tcPr>
                </a:tc>
                <a:tc>
                  <a:txBody>
                    <a:bodyPr/>
                    <a:lstStyle/>
                    <a:p>
                      <a:pPr algn="ctr"/>
                      <a:r>
                        <a:rPr lang="es-ES" sz="1400" b="0" i="0" dirty="0">
                          <a:latin typeface="Segoe" panose="020B0502040200020203"/>
                        </a:rPr>
                        <a:t>March-June</a:t>
                      </a:r>
                    </a:p>
                  </a:txBody>
                  <a:tcPr anchor="ctr">
                    <a:solidFill>
                      <a:schemeClr val="accent5">
                        <a:lumMod val="40000"/>
                        <a:lumOff val="60000"/>
                      </a:schemeClr>
                    </a:solidFill>
                  </a:tcPr>
                </a:tc>
                <a:tc>
                  <a:txBody>
                    <a:bodyPr/>
                    <a:lstStyle/>
                    <a:p>
                      <a:pPr algn="ctr"/>
                      <a:r>
                        <a:rPr lang="es-ES" sz="1400" b="0" i="0" dirty="0">
                          <a:latin typeface="Segoe" panose="020B0502040200020203"/>
                        </a:rPr>
                        <a:t>X</a:t>
                      </a:r>
                    </a:p>
                  </a:txBody>
                  <a:tcPr anchor="ctr">
                    <a:solidFill>
                      <a:schemeClr val="accent6">
                        <a:lumMod val="40000"/>
                        <a:lumOff val="60000"/>
                      </a:schemeClr>
                    </a:solidFill>
                  </a:tcPr>
                </a:tc>
                <a:tc>
                  <a:txBody>
                    <a:bodyPr/>
                    <a:lstStyle/>
                    <a:p>
                      <a:pPr algn="ctr"/>
                      <a:endParaRPr lang="es-ES" sz="1400" b="0" i="0" dirty="0">
                        <a:latin typeface="Segoe" panose="020B0502040200020203"/>
                      </a:endParaRPr>
                    </a:p>
                  </a:txBody>
                  <a:tcPr anchor="ctr">
                    <a:solidFill>
                      <a:schemeClr val="accent5">
                        <a:lumMod val="40000"/>
                        <a:lumOff val="60000"/>
                      </a:schemeClr>
                    </a:solidFill>
                  </a:tcPr>
                </a:tc>
                <a:tc>
                  <a:txBody>
                    <a:bodyPr/>
                    <a:lstStyle/>
                    <a:p>
                      <a:pPr algn="ctr"/>
                      <a:r>
                        <a:rPr lang="es-ES" sz="1400" b="0" i="0" dirty="0">
                          <a:latin typeface="Segoe" panose="020B0502040200020203"/>
                        </a:rPr>
                        <a:t>701.671</a:t>
                      </a:r>
                    </a:p>
                  </a:txBody>
                  <a:tcPr anchor="ctr">
                    <a:solidFill>
                      <a:schemeClr val="accent5">
                        <a:lumMod val="40000"/>
                        <a:lumOff val="60000"/>
                      </a:schemeClr>
                    </a:solidFill>
                  </a:tcPr>
                </a:tc>
                <a:extLst>
                  <a:ext uri="{0D108BD9-81ED-4DB2-BD59-A6C34878D82A}">
                    <a16:rowId xmlns:a16="http://schemas.microsoft.com/office/drawing/2014/main" val="4226827952"/>
                  </a:ext>
                </a:extLst>
              </a:tr>
              <a:tr h="370840">
                <a:tc>
                  <a:txBody>
                    <a:bodyPr/>
                    <a:lstStyle/>
                    <a:p>
                      <a:pPr algn="ctr"/>
                      <a:r>
                        <a:rPr lang="es-ES" sz="1400" b="0" i="0" dirty="0">
                          <a:latin typeface="Segoe" panose="020B0502040200020203"/>
                        </a:rPr>
                        <a:t>SUMMER LUNCH GRANTS</a:t>
                      </a:r>
                    </a:p>
                  </a:txBody>
                  <a:tcPr anchor="ctr">
                    <a:solidFill>
                      <a:schemeClr val="accent5">
                        <a:lumMod val="40000"/>
                        <a:lumOff val="60000"/>
                      </a:schemeClr>
                    </a:solidFill>
                  </a:tcPr>
                </a:tc>
                <a:tc>
                  <a:txBody>
                    <a:bodyPr/>
                    <a:lstStyle/>
                    <a:p>
                      <a:pPr algn="ctr"/>
                      <a:r>
                        <a:rPr lang="es-ES" sz="1400" b="0" i="0" dirty="0">
                          <a:latin typeface="Segoe" panose="020B0502040200020203"/>
                        </a:rPr>
                        <a:t>May-</a:t>
                      </a:r>
                      <a:r>
                        <a:rPr lang="es-ES" sz="1400" b="0" i="0" dirty="0" err="1">
                          <a:latin typeface="Segoe" panose="020B0502040200020203"/>
                        </a:rPr>
                        <a:t>July</a:t>
                      </a:r>
                      <a:endParaRPr lang="es-ES" sz="1400" b="0" i="0" dirty="0">
                        <a:latin typeface="Segoe" panose="020B0502040200020203"/>
                      </a:endParaRPr>
                    </a:p>
                  </a:txBody>
                  <a:tcPr anchor="ctr">
                    <a:solidFill>
                      <a:schemeClr val="accent5">
                        <a:lumMod val="40000"/>
                        <a:lumOff val="60000"/>
                      </a:schemeClr>
                    </a:solidFill>
                  </a:tcPr>
                </a:tc>
                <a:tc>
                  <a:txBody>
                    <a:bodyPr/>
                    <a:lstStyle/>
                    <a:p>
                      <a:pPr algn="ctr"/>
                      <a:endParaRPr lang="es-ES" sz="1400" b="0" i="0" dirty="0">
                        <a:latin typeface="Segoe" panose="020B0502040200020203"/>
                      </a:endParaRPr>
                    </a:p>
                  </a:txBody>
                  <a:tcPr anchor="ctr">
                    <a:solidFill>
                      <a:schemeClr val="accent5">
                        <a:lumMod val="40000"/>
                        <a:lumOff val="60000"/>
                      </a:schemeClr>
                    </a:solidFill>
                  </a:tcPr>
                </a:tc>
                <a:tc>
                  <a:txBody>
                    <a:bodyPr/>
                    <a:lstStyle/>
                    <a:p>
                      <a:pPr algn="ctr"/>
                      <a:r>
                        <a:rPr lang="es-ES" sz="1400" b="0" i="0" dirty="0">
                          <a:latin typeface="Segoe" panose="020B0502040200020203"/>
                        </a:rPr>
                        <a:t>X</a:t>
                      </a:r>
                    </a:p>
                  </a:txBody>
                  <a:tcPr anchor="ctr">
                    <a:solidFill>
                      <a:schemeClr val="accent6">
                        <a:lumMod val="40000"/>
                        <a:lumOff val="60000"/>
                      </a:schemeClr>
                    </a:solidFill>
                  </a:tcPr>
                </a:tc>
                <a:tc>
                  <a:txBody>
                    <a:bodyPr/>
                    <a:lstStyle/>
                    <a:p>
                      <a:pPr algn="ctr"/>
                      <a:r>
                        <a:rPr lang="es-ES" sz="1400" b="0" i="0" dirty="0">
                          <a:latin typeface="Segoe" panose="020B0502040200020203"/>
                        </a:rPr>
                        <a:t>156.040</a:t>
                      </a:r>
                    </a:p>
                  </a:txBody>
                  <a:tcPr anchor="ctr">
                    <a:solidFill>
                      <a:schemeClr val="accent6">
                        <a:lumMod val="40000"/>
                        <a:lumOff val="60000"/>
                      </a:schemeClr>
                    </a:solidFill>
                  </a:tcPr>
                </a:tc>
                <a:extLst>
                  <a:ext uri="{0D108BD9-81ED-4DB2-BD59-A6C34878D82A}">
                    <a16:rowId xmlns:a16="http://schemas.microsoft.com/office/drawing/2014/main" val="698399097"/>
                  </a:ext>
                </a:extLst>
              </a:tr>
              <a:tr h="370840">
                <a:tc>
                  <a:txBody>
                    <a:bodyPr/>
                    <a:lstStyle/>
                    <a:p>
                      <a:pPr algn="ctr"/>
                      <a:r>
                        <a:rPr lang="es-ES" sz="1400" b="0" i="0" dirty="0">
                          <a:latin typeface="Segoe" panose="020B0502040200020203"/>
                        </a:rPr>
                        <a:t>GIFT CATALOGUE</a:t>
                      </a:r>
                    </a:p>
                  </a:txBody>
                  <a:tcPr anchor="ctr">
                    <a:solidFill>
                      <a:schemeClr val="accent5">
                        <a:lumMod val="40000"/>
                        <a:lumOff val="60000"/>
                      </a:schemeClr>
                    </a:solidFill>
                  </a:tcPr>
                </a:tc>
                <a:tc>
                  <a:txBody>
                    <a:bodyPr/>
                    <a:lstStyle/>
                    <a:p>
                      <a:pPr algn="ctr"/>
                      <a:r>
                        <a:rPr lang="es-ES" sz="1400" b="0" i="0" dirty="0">
                          <a:latin typeface="Segoe" panose="020B0502040200020203"/>
                        </a:rPr>
                        <a:t>Nov-</a:t>
                      </a:r>
                      <a:r>
                        <a:rPr lang="es-ES" sz="1400" b="0" i="0" dirty="0" err="1">
                          <a:latin typeface="Segoe" panose="020B0502040200020203"/>
                        </a:rPr>
                        <a:t>January</a:t>
                      </a:r>
                      <a:endParaRPr lang="es-ES" sz="1400" b="0" i="0" dirty="0">
                        <a:latin typeface="Segoe" panose="020B0502040200020203"/>
                      </a:endParaRPr>
                    </a:p>
                  </a:txBody>
                  <a:tcPr anchor="ctr">
                    <a:solidFill>
                      <a:schemeClr val="accent5">
                        <a:lumMod val="40000"/>
                        <a:lumOff val="60000"/>
                      </a:schemeClr>
                    </a:solidFill>
                  </a:tcPr>
                </a:tc>
                <a:tc>
                  <a:txBody>
                    <a:bodyPr/>
                    <a:lstStyle/>
                    <a:p>
                      <a:pPr algn="ctr"/>
                      <a:r>
                        <a:rPr lang="es-ES" sz="1400" b="0" i="0" dirty="0">
                          <a:latin typeface="Segoe" panose="020B0502040200020203"/>
                        </a:rPr>
                        <a:t>X</a:t>
                      </a:r>
                    </a:p>
                  </a:txBody>
                  <a:tcPr anchor="ctr">
                    <a:solidFill>
                      <a:schemeClr val="accent6">
                        <a:lumMod val="40000"/>
                        <a:lumOff val="60000"/>
                      </a:schemeClr>
                    </a:solidFill>
                  </a:tcPr>
                </a:tc>
                <a:tc>
                  <a:txBody>
                    <a:bodyPr/>
                    <a:lstStyle/>
                    <a:p>
                      <a:pPr algn="ctr"/>
                      <a:r>
                        <a:rPr lang="es-ES" sz="1400" b="0" i="0" dirty="0">
                          <a:latin typeface="Segoe" panose="020B0502040200020203"/>
                        </a:rPr>
                        <a:t>X</a:t>
                      </a:r>
                    </a:p>
                  </a:txBody>
                  <a:tcPr anchor="ctr">
                    <a:solidFill>
                      <a:schemeClr val="accent6">
                        <a:lumMod val="40000"/>
                        <a:lumOff val="60000"/>
                      </a:schemeClr>
                    </a:solidFill>
                  </a:tcPr>
                </a:tc>
                <a:tc>
                  <a:txBody>
                    <a:bodyPr/>
                    <a:lstStyle/>
                    <a:p>
                      <a:pPr algn="ctr"/>
                      <a:r>
                        <a:rPr lang="es-ES" sz="1400" b="0" i="0" dirty="0">
                          <a:latin typeface="Segoe" panose="020B0502040200020203"/>
                        </a:rPr>
                        <a:t>545.847</a:t>
                      </a:r>
                    </a:p>
                  </a:txBody>
                  <a:tcPr anchor="ctr">
                    <a:solidFill>
                      <a:schemeClr val="accent6">
                        <a:lumMod val="40000"/>
                        <a:lumOff val="60000"/>
                      </a:schemeClr>
                    </a:solidFill>
                  </a:tcPr>
                </a:tc>
                <a:extLst>
                  <a:ext uri="{0D108BD9-81ED-4DB2-BD59-A6C34878D82A}">
                    <a16:rowId xmlns:a16="http://schemas.microsoft.com/office/drawing/2014/main" val="2187297331"/>
                  </a:ext>
                </a:extLst>
              </a:tr>
              <a:tr h="370840">
                <a:tc>
                  <a:txBody>
                    <a:bodyPr/>
                    <a:lstStyle/>
                    <a:p>
                      <a:pPr algn="ctr"/>
                      <a:r>
                        <a:rPr lang="es-ES" sz="1400" b="0" i="0" dirty="0">
                          <a:latin typeface="Segoe" panose="020B0502040200020203"/>
                        </a:rPr>
                        <a:t>UNPAID FEES</a:t>
                      </a:r>
                    </a:p>
                  </a:txBody>
                  <a:tcPr anchor="ctr">
                    <a:solidFill>
                      <a:schemeClr val="accent5">
                        <a:lumMod val="40000"/>
                        <a:lumOff val="60000"/>
                      </a:schemeClr>
                    </a:solidFill>
                  </a:tcPr>
                </a:tc>
                <a:tc>
                  <a:txBody>
                    <a:bodyPr/>
                    <a:lstStyle/>
                    <a:p>
                      <a:pPr algn="ctr"/>
                      <a:r>
                        <a:rPr lang="es-ES" sz="1400" b="0" i="0" dirty="0" err="1">
                          <a:latin typeface="Segoe" panose="020B0502040200020203"/>
                        </a:rPr>
                        <a:t>All</a:t>
                      </a:r>
                      <a:r>
                        <a:rPr lang="es-ES" sz="1400" b="0" i="0" dirty="0">
                          <a:latin typeface="Segoe" panose="020B0502040200020203"/>
                        </a:rPr>
                        <a:t> </a:t>
                      </a:r>
                      <a:r>
                        <a:rPr lang="es-ES" sz="1400" b="0" i="0" dirty="0" err="1">
                          <a:latin typeface="Segoe" panose="020B0502040200020203"/>
                        </a:rPr>
                        <a:t>year</a:t>
                      </a:r>
                      <a:r>
                        <a:rPr lang="es-ES" sz="1400" b="0" i="0" dirty="0">
                          <a:latin typeface="Segoe" panose="020B0502040200020203"/>
                        </a:rPr>
                        <a:t> round</a:t>
                      </a:r>
                    </a:p>
                  </a:txBody>
                  <a:tcPr anchor="ctr">
                    <a:solidFill>
                      <a:schemeClr val="accent5">
                        <a:lumMod val="40000"/>
                        <a:lumOff val="60000"/>
                      </a:schemeClr>
                    </a:solidFill>
                  </a:tcPr>
                </a:tc>
                <a:tc>
                  <a:txBody>
                    <a:bodyPr/>
                    <a:lstStyle/>
                    <a:p>
                      <a:pPr algn="ctr"/>
                      <a:r>
                        <a:rPr lang="es-ES" sz="1400" b="0" i="0" dirty="0">
                          <a:latin typeface="Segoe" panose="020B0502040200020203"/>
                        </a:rPr>
                        <a:t>X</a:t>
                      </a:r>
                    </a:p>
                  </a:txBody>
                  <a:tcPr anchor="ctr">
                    <a:solidFill>
                      <a:schemeClr val="accent5">
                        <a:lumMod val="40000"/>
                        <a:lumOff val="60000"/>
                      </a:schemeClr>
                    </a:solidFill>
                  </a:tcPr>
                </a:tc>
                <a:tc>
                  <a:txBody>
                    <a:bodyPr/>
                    <a:lstStyle/>
                    <a:p>
                      <a:pPr algn="ctr"/>
                      <a:r>
                        <a:rPr lang="es-ES" sz="1400" b="0" i="0" dirty="0">
                          <a:latin typeface="Segoe" panose="020B0502040200020203"/>
                        </a:rPr>
                        <a:t>X</a:t>
                      </a:r>
                    </a:p>
                  </a:txBody>
                  <a:tcPr anchor="ctr">
                    <a:solidFill>
                      <a:schemeClr val="accent5">
                        <a:lumMod val="40000"/>
                        <a:lumOff val="60000"/>
                      </a:schemeClr>
                    </a:solidFill>
                  </a:tcPr>
                </a:tc>
                <a:tc>
                  <a:txBody>
                    <a:bodyPr/>
                    <a:lstStyle/>
                    <a:p>
                      <a:pPr algn="ctr"/>
                      <a:r>
                        <a:rPr lang="es-ES" sz="1400" b="0" i="0" dirty="0">
                          <a:latin typeface="Segoe" panose="020B0502040200020203"/>
                        </a:rPr>
                        <a:t>1.194.120</a:t>
                      </a:r>
                    </a:p>
                  </a:txBody>
                  <a:tcPr anchor="ctr">
                    <a:solidFill>
                      <a:schemeClr val="accent5">
                        <a:lumMod val="40000"/>
                        <a:lumOff val="60000"/>
                      </a:schemeClr>
                    </a:solidFill>
                  </a:tcPr>
                </a:tc>
                <a:extLst>
                  <a:ext uri="{0D108BD9-81ED-4DB2-BD59-A6C34878D82A}">
                    <a16:rowId xmlns:a16="http://schemas.microsoft.com/office/drawing/2014/main" val="3068249541"/>
                  </a:ext>
                </a:extLst>
              </a:tr>
              <a:tr h="370840">
                <a:tc>
                  <a:txBody>
                    <a:bodyPr/>
                    <a:lstStyle/>
                    <a:p>
                      <a:pPr algn="ctr"/>
                      <a:r>
                        <a:rPr lang="es-ES" sz="1400" b="0" i="0" dirty="0">
                          <a:latin typeface="Segoe" panose="020B0502040200020203"/>
                        </a:rPr>
                        <a:t>RECOVERY OF LAPSED DONORS</a:t>
                      </a:r>
                    </a:p>
                  </a:txBody>
                  <a:tcPr anchor="ctr">
                    <a:solidFill>
                      <a:schemeClr val="accent5">
                        <a:lumMod val="40000"/>
                        <a:lumOff val="60000"/>
                      </a:schemeClr>
                    </a:solidFill>
                  </a:tcPr>
                </a:tc>
                <a:tc>
                  <a:txBody>
                    <a:bodyPr/>
                    <a:lstStyle/>
                    <a:p>
                      <a:pPr algn="ctr"/>
                      <a:r>
                        <a:rPr lang="es-ES" sz="1400" b="0" i="0" dirty="0" err="1">
                          <a:latin typeface="Segoe" panose="020B0502040200020203"/>
                        </a:rPr>
                        <a:t>All</a:t>
                      </a:r>
                      <a:r>
                        <a:rPr lang="es-ES" sz="1400" b="0" i="0" dirty="0">
                          <a:latin typeface="Segoe" panose="020B0502040200020203"/>
                        </a:rPr>
                        <a:t> </a:t>
                      </a:r>
                      <a:r>
                        <a:rPr lang="es-ES" sz="1400" b="0" i="0" dirty="0" err="1">
                          <a:latin typeface="Segoe" panose="020B0502040200020203"/>
                        </a:rPr>
                        <a:t>year</a:t>
                      </a:r>
                      <a:r>
                        <a:rPr lang="es-ES" sz="1400" b="0" i="0" dirty="0">
                          <a:latin typeface="Segoe" panose="020B0502040200020203"/>
                        </a:rPr>
                        <a:t> round</a:t>
                      </a:r>
                    </a:p>
                  </a:txBody>
                  <a:tcPr anchor="ctr">
                    <a:solidFill>
                      <a:schemeClr val="accent5">
                        <a:lumMod val="40000"/>
                        <a:lumOff val="60000"/>
                      </a:schemeClr>
                    </a:solidFill>
                  </a:tcPr>
                </a:tc>
                <a:tc>
                  <a:txBody>
                    <a:bodyPr/>
                    <a:lstStyle/>
                    <a:p>
                      <a:pPr algn="ctr"/>
                      <a:r>
                        <a:rPr lang="es-ES" sz="1400" b="0" i="0" dirty="0">
                          <a:latin typeface="Segoe" panose="020B0502040200020203"/>
                        </a:rPr>
                        <a:t>X</a:t>
                      </a:r>
                    </a:p>
                  </a:txBody>
                  <a:tcPr anchor="ctr">
                    <a:solidFill>
                      <a:schemeClr val="accent6">
                        <a:lumMod val="40000"/>
                        <a:lumOff val="60000"/>
                      </a:schemeClr>
                    </a:solidFill>
                  </a:tcPr>
                </a:tc>
                <a:tc>
                  <a:txBody>
                    <a:bodyPr/>
                    <a:lstStyle/>
                    <a:p>
                      <a:pPr algn="ctr"/>
                      <a:endParaRPr lang="es-ES" sz="1400" b="0" i="0" dirty="0">
                        <a:latin typeface="Segoe" panose="020B0502040200020203"/>
                      </a:endParaRPr>
                    </a:p>
                  </a:txBody>
                  <a:tcPr anchor="ctr">
                    <a:solidFill>
                      <a:schemeClr val="accent5">
                        <a:lumMod val="40000"/>
                        <a:lumOff val="60000"/>
                      </a:schemeClr>
                    </a:solidFill>
                  </a:tcPr>
                </a:tc>
                <a:tc>
                  <a:txBody>
                    <a:bodyPr/>
                    <a:lstStyle/>
                    <a:p>
                      <a:pPr algn="ctr"/>
                      <a:r>
                        <a:rPr lang="es-ES" sz="1400" b="0" i="0" dirty="0">
                          <a:latin typeface="Segoe" panose="020B0502040200020203"/>
                        </a:rPr>
                        <a:t>1.029.531</a:t>
                      </a:r>
                    </a:p>
                  </a:txBody>
                  <a:tcPr anchor="ctr">
                    <a:solidFill>
                      <a:schemeClr val="accent5">
                        <a:lumMod val="40000"/>
                        <a:lumOff val="60000"/>
                      </a:schemeClr>
                    </a:solidFill>
                  </a:tcPr>
                </a:tc>
                <a:extLst>
                  <a:ext uri="{0D108BD9-81ED-4DB2-BD59-A6C34878D82A}">
                    <a16:rowId xmlns:a16="http://schemas.microsoft.com/office/drawing/2014/main" val="863602765"/>
                  </a:ext>
                </a:extLst>
              </a:tr>
            </a:tbl>
          </a:graphicData>
        </a:graphic>
      </p:graphicFrame>
      <p:sp>
        <p:nvSpPr>
          <p:cNvPr id="6" name="Rectángulo 5"/>
          <p:cNvSpPr/>
          <p:nvPr/>
        </p:nvSpPr>
        <p:spPr>
          <a:xfrm>
            <a:off x="971600" y="5150530"/>
            <a:ext cx="864096" cy="360040"/>
          </a:xfrm>
          <a:prstGeom prst="rect">
            <a:avLst/>
          </a:prstGeom>
          <a:solidFill>
            <a:schemeClr val="accent6">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7" name="CuadroTexto 6"/>
          <p:cNvSpPr txBox="1"/>
          <p:nvPr/>
        </p:nvSpPr>
        <p:spPr>
          <a:xfrm>
            <a:off x="1835696" y="5161273"/>
            <a:ext cx="5328592" cy="338554"/>
          </a:xfrm>
          <a:prstGeom prst="rect">
            <a:avLst/>
          </a:prstGeom>
        </p:spPr>
        <p:txBody>
          <a:bodyPr wrap="square" rtlCol="0">
            <a:spAutoFit/>
          </a:bodyPr>
          <a:lstStyle/>
          <a:p>
            <a:pPr algn="l" defTabSz="914400" eaLnBrk="1" hangingPunct="1"/>
            <a:r>
              <a:rPr lang="es-ES" sz="1600" dirty="0" err="1">
                <a:latin typeface="Segoe" panose="020B0502040200020203"/>
                <a:cs typeface="Segoe Light"/>
              </a:rPr>
              <a:t>External</a:t>
            </a:r>
            <a:r>
              <a:rPr lang="es-ES" sz="1600" dirty="0">
                <a:latin typeface="Segoe" panose="020B0502040200020203"/>
                <a:cs typeface="Segoe Light"/>
              </a:rPr>
              <a:t> </a:t>
            </a:r>
            <a:r>
              <a:rPr lang="es-ES" sz="1600" dirty="0" err="1">
                <a:latin typeface="Segoe" panose="020B0502040200020203"/>
                <a:cs typeface="Segoe Light"/>
              </a:rPr>
              <a:t>Call</a:t>
            </a:r>
            <a:r>
              <a:rPr lang="es-ES" sz="1600" dirty="0">
                <a:latin typeface="Segoe" panose="020B0502040200020203"/>
                <a:cs typeface="Segoe Light"/>
              </a:rPr>
              <a:t> center (+/- 30.000 </a:t>
            </a:r>
            <a:r>
              <a:rPr lang="es-ES" sz="1600" dirty="0" err="1">
                <a:latin typeface="Segoe" panose="020B0502040200020203"/>
                <a:cs typeface="Segoe Light"/>
              </a:rPr>
              <a:t>contacts</a:t>
            </a:r>
            <a:r>
              <a:rPr lang="es-ES" sz="1600" dirty="0">
                <a:latin typeface="Segoe" panose="020B0502040200020203"/>
                <a:cs typeface="Segoe Light"/>
              </a:rPr>
              <a:t>/</a:t>
            </a:r>
            <a:r>
              <a:rPr lang="es-ES" sz="1600" dirty="0" err="1">
                <a:latin typeface="Segoe" panose="020B0502040200020203"/>
                <a:cs typeface="Segoe Light"/>
              </a:rPr>
              <a:t>month</a:t>
            </a:r>
            <a:r>
              <a:rPr lang="es-ES" sz="1600" dirty="0">
                <a:latin typeface="Segoe" panose="020B0502040200020203"/>
                <a:cs typeface="Segoe Light"/>
              </a:rPr>
              <a:t>)</a:t>
            </a:r>
          </a:p>
        </p:txBody>
      </p:sp>
      <p:sp>
        <p:nvSpPr>
          <p:cNvPr id="8" name="CuadroTexto 7"/>
          <p:cNvSpPr txBox="1"/>
          <p:nvPr/>
        </p:nvSpPr>
        <p:spPr>
          <a:xfrm>
            <a:off x="6876256" y="4540620"/>
            <a:ext cx="1458105" cy="338554"/>
          </a:xfrm>
          <a:prstGeom prst="rect">
            <a:avLst/>
          </a:prstGeom>
        </p:spPr>
        <p:txBody>
          <a:bodyPr wrap="square" rtlCol="0">
            <a:spAutoFit/>
          </a:bodyPr>
          <a:lstStyle/>
          <a:p>
            <a:pPr algn="ctr" defTabSz="914400" eaLnBrk="1" hangingPunct="1"/>
            <a:r>
              <a:rPr lang="es-ES" sz="1600" dirty="0">
                <a:latin typeface="Segoe" panose="020B0502040200020203"/>
                <a:cs typeface="Segoe Light"/>
              </a:rPr>
              <a:t>3.627.209</a:t>
            </a:r>
          </a:p>
        </p:txBody>
      </p:sp>
      <p:sp>
        <p:nvSpPr>
          <p:cNvPr id="9" name="Rectángulo 8"/>
          <p:cNvSpPr/>
          <p:nvPr/>
        </p:nvSpPr>
        <p:spPr>
          <a:xfrm>
            <a:off x="971600" y="5661248"/>
            <a:ext cx="864096" cy="360040"/>
          </a:xfrm>
          <a:prstGeom prst="rect">
            <a:avLst/>
          </a:prstGeom>
          <a:solidFill>
            <a:schemeClr val="accent5">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a:p>
        </p:txBody>
      </p:sp>
      <p:sp>
        <p:nvSpPr>
          <p:cNvPr id="10" name="CuadroTexto 9"/>
          <p:cNvSpPr txBox="1"/>
          <p:nvPr/>
        </p:nvSpPr>
        <p:spPr>
          <a:xfrm>
            <a:off x="1835696" y="5671991"/>
            <a:ext cx="5328592" cy="338554"/>
          </a:xfrm>
          <a:prstGeom prst="rect">
            <a:avLst/>
          </a:prstGeom>
        </p:spPr>
        <p:txBody>
          <a:bodyPr wrap="square" rtlCol="0">
            <a:spAutoFit/>
          </a:bodyPr>
          <a:lstStyle/>
          <a:p>
            <a:pPr algn="l" defTabSz="914400" eaLnBrk="1" hangingPunct="1"/>
            <a:r>
              <a:rPr lang="es-ES" sz="1600" dirty="0">
                <a:latin typeface="Segoe" panose="020B0502040200020203"/>
                <a:cs typeface="Segoe Light"/>
              </a:rPr>
              <a:t>In </a:t>
            </a:r>
            <a:r>
              <a:rPr lang="es-ES" sz="1600" dirty="0" err="1">
                <a:latin typeface="Segoe" panose="020B0502040200020203"/>
                <a:cs typeface="Segoe Light"/>
              </a:rPr>
              <a:t>house</a:t>
            </a:r>
            <a:r>
              <a:rPr lang="es-ES" sz="1600" dirty="0">
                <a:latin typeface="Segoe" panose="020B0502040200020203"/>
                <a:cs typeface="Segoe Light"/>
              </a:rPr>
              <a:t> </a:t>
            </a:r>
            <a:r>
              <a:rPr lang="es-ES" sz="1600" dirty="0" err="1">
                <a:latin typeface="Segoe" panose="020B0502040200020203"/>
                <a:cs typeface="Segoe Light"/>
              </a:rPr>
              <a:t>Call</a:t>
            </a:r>
            <a:r>
              <a:rPr lang="es-ES" sz="1600" dirty="0">
                <a:latin typeface="Segoe" panose="020B0502040200020203"/>
                <a:cs typeface="Segoe Light"/>
              </a:rPr>
              <a:t> center (+/- 3.000 </a:t>
            </a:r>
            <a:r>
              <a:rPr lang="es-ES" sz="1600" dirty="0" err="1">
                <a:latin typeface="Segoe" panose="020B0502040200020203"/>
                <a:cs typeface="Segoe Light"/>
              </a:rPr>
              <a:t>contacts</a:t>
            </a:r>
            <a:r>
              <a:rPr lang="es-ES" sz="1600" dirty="0">
                <a:latin typeface="Segoe" panose="020B0502040200020203"/>
                <a:cs typeface="Segoe Light"/>
              </a:rPr>
              <a:t>/</a:t>
            </a:r>
            <a:r>
              <a:rPr lang="es-ES" sz="1600" dirty="0" err="1">
                <a:latin typeface="Segoe" panose="020B0502040200020203"/>
                <a:cs typeface="Segoe Light"/>
              </a:rPr>
              <a:t>month</a:t>
            </a:r>
            <a:r>
              <a:rPr lang="es-ES" sz="1600" dirty="0">
                <a:latin typeface="Segoe" panose="020B0502040200020203"/>
                <a:cs typeface="Segoe Light"/>
              </a:rPr>
              <a:t>)</a:t>
            </a:r>
          </a:p>
        </p:txBody>
      </p:sp>
      <mc:AlternateContent xmlns:mc="http://schemas.openxmlformats.org/markup-compatibility/2006" xmlns:pslz="http://schemas.microsoft.com/office/powerpoint/2016/slidezoom">
        <mc:Choice Requires="pslz">
          <p:graphicFrame>
            <p:nvGraphicFramePr>
              <p:cNvPr id="12" name="Vista general de diapositiva 11"/>
              <p:cNvGraphicFramePr>
                <a:graphicFrameLocks noChangeAspect="1"/>
              </p:cNvGraphicFramePr>
              <p:nvPr>
                <p:extLst>
                  <p:ext uri="{D42A27DB-BD31-4B8C-83A1-F6EECF244321}">
                    <p14:modId xmlns:p14="http://schemas.microsoft.com/office/powerpoint/2010/main" val="1888007292"/>
                  </p:ext>
                </p:extLst>
              </p:nvPr>
            </p:nvGraphicFramePr>
            <p:xfrm>
              <a:off x="-3674533" y="5441950"/>
              <a:ext cx="2286000" cy="1714500"/>
            </p:xfrm>
            <a:graphic>
              <a:graphicData uri="http://schemas.microsoft.com/office/powerpoint/2016/slidezoom">
                <pslz:sldZm>
                  <pslz:sldZmObj sldId="267" cId="230237686">
                    <pslz:zmPr id="{65FD1BF5-F676-4CB2-94DC-EAF2AF9552F5}"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12" name="Vista general de diapositiva 11">
                <a:hlinkClick r:id="rId3" action="ppaction://hlinksldjump"/>
              </p:cNvPr>
              <p:cNvPicPr>
                <a:picLocks noGrp="1" noRot="1" noChangeAspect="1" noMove="1" noResize="1" noEditPoints="1" noAdjustHandles="1" noChangeArrowheads="1" noChangeShapeType="1"/>
              </p:cNvPicPr>
              <p:nvPr/>
            </p:nvPicPr>
            <p:blipFill>
              <a:blip r:embed="rId4"/>
              <a:stretch>
                <a:fillRect/>
              </a:stretch>
            </p:blipFill>
            <p:spPr>
              <a:xfrm>
                <a:off x="-3674533" y="5441950"/>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616699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1"/>
          <p:cNvSpPr>
            <a:spLocks noGrp="1"/>
          </p:cNvSpPr>
          <p:nvPr>
            <p:ph sz="quarter" idx="10"/>
          </p:nvPr>
        </p:nvSpPr>
        <p:spPr>
          <a:xfrm>
            <a:off x="4572000" y="836712"/>
            <a:ext cx="4320480" cy="5184576"/>
          </a:xfrm>
        </p:spPr>
        <p:txBody>
          <a:bodyPr/>
          <a:lstStyle/>
          <a:p>
            <a:pPr marL="342900" lvl="0" indent="-342900">
              <a:lnSpc>
                <a:spcPct val="150000"/>
              </a:lnSpc>
              <a:buFont typeface="Arial" panose="020B0604020202020204" pitchFamily="34" charset="0"/>
              <a:buChar char="•"/>
            </a:pPr>
            <a:r>
              <a:rPr lang="en-US" dirty="0"/>
              <a:t>Cold</a:t>
            </a:r>
            <a:r>
              <a:rPr lang="es-ES" dirty="0"/>
              <a:t> </a:t>
            </a:r>
            <a:r>
              <a:rPr lang="en-US" dirty="0"/>
              <a:t>call</a:t>
            </a:r>
            <a:r>
              <a:rPr lang="es-ES" dirty="0"/>
              <a:t>: new </a:t>
            </a:r>
            <a:r>
              <a:rPr lang="es-ES" dirty="0" err="1"/>
              <a:t>donors</a:t>
            </a:r>
            <a:r>
              <a:rPr lang="es-ES" dirty="0"/>
              <a:t> </a:t>
            </a:r>
            <a:r>
              <a:rPr lang="es-ES" dirty="0" err="1"/>
              <a:t>acquisition</a:t>
            </a:r>
            <a:endParaRPr lang="es-ES" dirty="0"/>
          </a:p>
          <a:p>
            <a:pPr marL="342900" lvl="0" indent="-342900">
              <a:lnSpc>
                <a:spcPct val="150000"/>
              </a:lnSpc>
              <a:buFont typeface="Arial" panose="020B0604020202020204" pitchFamily="34" charset="0"/>
              <a:buChar char="•"/>
            </a:pPr>
            <a:r>
              <a:rPr lang="es-ES" dirty="0" err="1"/>
              <a:t>Welcome</a:t>
            </a:r>
            <a:r>
              <a:rPr lang="es-ES" dirty="0"/>
              <a:t> </a:t>
            </a:r>
            <a:r>
              <a:rPr lang="es-ES" dirty="0" err="1"/>
              <a:t>call</a:t>
            </a:r>
            <a:r>
              <a:rPr lang="es-ES" dirty="0"/>
              <a:t>: </a:t>
            </a:r>
            <a:r>
              <a:rPr lang="es-ES" dirty="0" err="1"/>
              <a:t>reception</a:t>
            </a:r>
            <a:r>
              <a:rPr lang="es-ES" dirty="0"/>
              <a:t> &amp; </a:t>
            </a:r>
            <a:r>
              <a:rPr lang="es-ES" dirty="0" err="1"/>
              <a:t>info</a:t>
            </a:r>
            <a:endParaRPr lang="es-ES" dirty="0"/>
          </a:p>
          <a:p>
            <a:pPr marL="342900" lvl="0" indent="-342900">
              <a:lnSpc>
                <a:spcPct val="150000"/>
              </a:lnSpc>
              <a:buFont typeface="Arial" panose="020B0604020202020204" pitchFamily="34" charset="0"/>
              <a:buChar char="•"/>
            </a:pPr>
            <a:r>
              <a:rPr lang="es-ES" dirty="0" err="1"/>
              <a:t>Loyalty</a:t>
            </a:r>
            <a:r>
              <a:rPr lang="es-ES" dirty="0"/>
              <a:t>: </a:t>
            </a:r>
            <a:r>
              <a:rPr lang="es-ES" dirty="0" err="1"/>
              <a:t>engagement</a:t>
            </a:r>
            <a:endParaRPr lang="es-ES" dirty="0"/>
          </a:p>
          <a:p>
            <a:pPr marL="342900" lvl="0" indent="-342900">
              <a:lnSpc>
                <a:spcPct val="150000"/>
              </a:lnSpc>
              <a:buFont typeface="Arial" panose="020B0604020202020204" pitchFamily="34" charset="0"/>
              <a:buChar char="•"/>
            </a:pPr>
            <a:r>
              <a:rPr lang="es-ES" dirty="0" err="1"/>
              <a:t>Upgrade</a:t>
            </a:r>
            <a:r>
              <a:rPr lang="es-ES" dirty="0"/>
              <a:t>: </a:t>
            </a:r>
            <a:r>
              <a:rPr lang="es-ES" dirty="0" err="1"/>
              <a:t>billing</a:t>
            </a:r>
            <a:r>
              <a:rPr lang="es-ES" dirty="0"/>
              <a:t> </a:t>
            </a:r>
            <a:r>
              <a:rPr lang="es-ES" dirty="0" err="1"/>
              <a:t>increase</a:t>
            </a:r>
            <a:endParaRPr lang="es-ES" dirty="0"/>
          </a:p>
          <a:p>
            <a:pPr marL="342900" lvl="0" indent="-342900">
              <a:lnSpc>
                <a:spcPct val="150000"/>
              </a:lnSpc>
              <a:buFont typeface="Arial" panose="020B0604020202020204" pitchFamily="34" charset="0"/>
              <a:buChar char="•"/>
            </a:pPr>
            <a:r>
              <a:rPr lang="es-ES" dirty="0" err="1"/>
              <a:t>Unpaid</a:t>
            </a:r>
            <a:r>
              <a:rPr lang="es-ES" dirty="0"/>
              <a:t> </a:t>
            </a:r>
            <a:r>
              <a:rPr lang="es-ES" dirty="0" err="1"/>
              <a:t>fees</a:t>
            </a:r>
            <a:r>
              <a:rPr lang="es-ES" dirty="0"/>
              <a:t>: </a:t>
            </a:r>
            <a:r>
              <a:rPr lang="es-ES" dirty="0" err="1"/>
              <a:t>recovering</a:t>
            </a:r>
            <a:r>
              <a:rPr lang="es-ES" dirty="0"/>
              <a:t> </a:t>
            </a:r>
            <a:r>
              <a:rPr lang="es-ES" dirty="0" err="1"/>
              <a:t>unpaid</a:t>
            </a:r>
            <a:r>
              <a:rPr lang="es-ES" dirty="0"/>
              <a:t> </a:t>
            </a:r>
            <a:r>
              <a:rPr lang="es-ES" dirty="0" err="1"/>
              <a:t>months</a:t>
            </a:r>
            <a:r>
              <a:rPr lang="es-ES" dirty="0"/>
              <a:t> and </a:t>
            </a:r>
            <a:r>
              <a:rPr lang="es-ES" dirty="0" err="1"/>
              <a:t>avoiding</a:t>
            </a:r>
            <a:r>
              <a:rPr lang="es-ES" dirty="0"/>
              <a:t> </a:t>
            </a:r>
            <a:r>
              <a:rPr lang="es-ES" dirty="0" err="1"/>
              <a:t>lapsed</a:t>
            </a:r>
            <a:r>
              <a:rPr lang="es-ES" dirty="0"/>
              <a:t> </a:t>
            </a:r>
            <a:r>
              <a:rPr lang="es-ES" dirty="0" err="1"/>
              <a:t>donors</a:t>
            </a:r>
            <a:endParaRPr lang="es-ES" dirty="0"/>
          </a:p>
          <a:p>
            <a:pPr marL="342900" lvl="0" indent="-342900">
              <a:lnSpc>
                <a:spcPct val="150000"/>
              </a:lnSpc>
              <a:buFont typeface="Arial" panose="020B0604020202020204" pitchFamily="34" charset="0"/>
              <a:buChar char="•"/>
            </a:pPr>
            <a:r>
              <a:rPr lang="es-ES" dirty="0" err="1"/>
              <a:t>Recovery</a:t>
            </a:r>
            <a:r>
              <a:rPr lang="es-ES" dirty="0"/>
              <a:t> of </a:t>
            </a:r>
            <a:r>
              <a:rPr lang="es-ES" dirty="0" err="1"/>
              <a:t>lapsed</a:t>
            </a:r>
            <a:r>
              <a:rPr lang="es-ES" dirty="0"/>
              <a:t> </a:t>
            </a:r>
            <a:r>
              <a:rPr lang="es-ES" dirty="0" err="1"/>
              <a:t>donors</a:t>
            </a:r>
            <a:endParaRPr lang="es-ES" dirty="0"/>
          </a:p>
          <a:p>
            <a:pPr marL="342900" lvl="0" indent="-342900">
              <a:lnSpc>
                <a:spcPct val="150000"/>
              </a:lnSpc>
              <a:buFont typeface="Arial" panose="020B0604020202020204" pitchFamily="34" charset="0"/>
              <a:buChar char="•"/>
            </a:pPr>
            <a:endParaRPr lang="es-ES" dirty="0"/>
          </a:p>
        </p:txBody>
      </p:sp>
      <p:graphicFrame>
        <p:nvGraphicFramePr>
          <p:cNvPr id="6" name="Gráfico 5">
            <a:extLst>
              <a:ext uri="{FF2B5EF4-FFF2-40B4-BE49-F238E27FC236}">
                <a16:creationId xmlns:a16="http://schemas.microsoft.com/office/drawing/2014/main" id="{E1BB9856-FE9C-4745-8C5B-E959B0E63620}"/>
              </a:ext>
            </a:extLst>
          </p:cNvPr>
          <p:cNvGraphicFramePr>
            <a:graphicFrameLocks/>
          </p:cNvGraphicFramePr>
          <p:nvPr>
            <p:extLst>
              <p:ext uri="{D42A27DB-BD31-4B8C-83A1-F6EECF244321}">
                <p14:modId xmlns:p14="http://schemas.microsoft.com/office/powerpoint/2010/main" val="3558581707"/>
              </p:ext>
            </p:extLst>
          </p:nvPr>
        </p:nvGraphicFramePr>
        <p:xfrm>
          <a:off x="4282" y="940351"/>
          <a:ext cx="4927757"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08365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contenido 1"/>
          <p:cNvSpPr>
            <a:spLocks noGrp="1"/>
          </p:cNvSpPr>
          <p:nvPr>
            <p:ph sz="quarter" idx="10"/>
          </p:nvPr>
        </p:nvSpPr>
        <p:spPr>
          <a:xfrm>
            <a:off x="971575" y="1556792"/>
            <a:ext cx="7200850" cy="3521248"/>
          </a:xfrm>
        </p:spPr>
        <p:txBody>
          <a:bodyPr/>
          <a:lstStyle/>
          <a:p>
            <a:pPr marL="342900" lvl="0" indent="-342900">
              <a:buFont typeface="Arial" panose="020B0604020202020204" pitchFamily="34" charset="0"/>
              <a:buChar char="•"/>
            </a:pPr>
            <a:r>
              <a:rPr lang="en-US" dirty="0"/>
              <a:t>Do not hesitate to call your sponsors/donors and ask</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Find different times of the year with good arguments</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Give tangible examples for different amounts</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Engage conversation with the donor and empathize</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Be very educated and friendly</a:t>
            </a:r>
          </a:p>
          <a:p>
            <a:pPr marL="342900" lvl="0" indent="-342900">
              <a:buFont typeface="Arial" panose="020B0604020202020204" pitchFamily="34" charset="0"/>
              <a:buChar char="•"/>
            </a:pPr>
            <a:endParaRPr lang="en-US" dirty="0"/>
          </a:p>
          <a:p>
            <a:pPr marL="342900" lvl="0" indent="-342900">
              <a:buFont typeface="Arial" panose="020B0604020202020204" pitchFamily="34" charset="0"/>
              <a:buChar char="•"/>
            </a:pPr>
            <a:r>
              <a:rPr lang="en-US" dirty="0"/>
              <a:t>Speak their own language</a:t>
            </a:r>
          </a:p>
        </p:txBody>
      </p:sp>
    </p:spTree>
    <p:extLst>
      <p:ext uri="{BB962C8B-B14F-4D97-AF65-F5344CB8AC3E}">
        <p14:creationId xmlns:p14="http://schemas.microsoft.com/office/powerpoint/2010/main" val="37870614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Resultado de imagen de telemarketing tumblr"/>
          <p:cNvPicPr/>
          <p:nvPr/>
        </p:nvPicPr>
        <p:blipFill>
          <a:blip r:embed="rId2">
            <a:extLst>
              <a:ext uri="{28A0092B-C50C-407E-A947-70E740481C1C}">
                <a14:useLocalDpi xmlns:a14="http://schemas.microsoft.com/office/drawing/2010/main" val="0"/>
              </a:ext>
            </a:extLst>
          </a:blip>
          <a:srcRect/>
          <a:stretch>
            <a:fillRect/>
          </a:stretch>
        </p:blipFill>
        <p:spPr bwMode="auto">
          <a:xfrm>
            <a:off x="2627783" y="1268760"/>
            <a:ext cx="3888433" cy="4752528"/>
          </a:xfrm>
          <a:prstGeom prst="rect">
            <a:avLst/>
          </a:prstGeom>
          <a:noFill/>
          <a:ln>
            <a:noFill/>
          </a:ln>
        </p:spPr>
      </p:pic>
    </p:spTree>
    <p:extLst>
      <p:ext uri="{BB962C8B-B14F-4D97-AF65-F5344CB8AC3E}">
        <p14:creationId xmlns:p14="http://schemas.microsoft.com/office/powerpoint/2010/main" val="2302376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Marcador de texto 2"/>
          <p:cNvSpPr>
            <a:spLocks noGrp="1"/>
          </p:cNvSpPr>
          <p:nvPr>
            <p:ph type="body" sz="quarter" idx="12"/>
          </p:nvPr>
        </p:nvSpPr>
        <p:spPr>
          <a:xfrm>
            <a:off x="700030" y="3045646"/>
            <a:ext cx="7488832" cy="1127220"/>
          </a:xfrm>
        </p:spPr>
        <p:txBody>
          <a:bodyPr/>
          <a:lstStyle/>
          <a:p>
            <a:pPr algn="l"/>
            <a:r>
              <a:rPr lang="en-US" dirty="0"/>
              <a:t>David Ogilvy is one of the most famous names in advertising and one of the few thinkers who forged this business after the twenties</a:t>
            </a:r>
            <a:r>
              <a:rPr lang="es-ES" dirty="0"/>
              <a:t>.</a:t>
            </a:r>
          </a:p>
        </p:txBody>
      </p:sp>
      <p:sp>
        <p:nvSpPr>
          <p:cNvPr id="4" name="Título 3"/>
          <p:cNvSpPr>
            <a:spLocks noGrp="1"/>
          </p:cNvSpPr>
          <p:nvPr>
            <p:ph type="title"/>
          </p:nvPr>
        </p:nvSpPr>
        <p:spPr>
          <a:xfrm>
            <a:off x="501096" y="188640"/>
            <a:ext cx="7886700" cy="3384376"/>
          </a:xfrm>
        </p:spPr>
        <p:txBody>
          <a:bodyPr/>
          <a:lstStyle/>
          <a:p>
            <a:r>
              <a:rPr lang="en-US" sz="3200" b="0" dirty="0"/>
              <a:t>“I don't know the rules of grammar. If you're trying to persuade people to do something, or buy something, it seems to me you should use their language.”</a:t>
            </a:r>
            <a:r>
              <a:rPr lang="es-ES" sz="3200" dirty="0"/>
              <a:t> </a:t>
            </a:r>
            <a:br>
              <a:rPr lang="es-ES" sz="3200" dirty="0"/>
            </a:br>
            <a:r>
              <a:rPr lang="es-ES" sz="3200" i="1" dirty="0"/>
              <a:t>David </a:t>
            </a:r>
            <a:r>
              <a:rPr lang="es-ES" sz="3200" i="1" dirty="0" err="1"/>
              <a:t>Ogilvy</a:t>
            </a:r>
            <a:br>
              <a:rPr lang="es-ES" sz="3200" dirty="0"/>
            </a:br>
            <a:endParaRPr lang="es-ES_tradnl" sz="3200" dirty="0"/>
          </a:p>
        </p:txBody>
      </p:sp>
    </p:spTree>
    <p:extLst>
      <p:ext uri="{BB962C8B-B14F-4D97-AF65-F5344CB8AC3E}">
        <p14:creationId xmlns:p14="http://schemas.microsoft.com/office/powerpoint/2010/main" val="1725308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01096" y="188640"/>
            <a:ext cx="7886700" cy="3384376"/>
          </a:xfrm>
        </p:spPr>
        <p:txBody>
          <a:bodyPr/>
          <a:lstStyle/>
          <a:p>
            <a:r>
              <a:rPr lang="es-ES" dirty="0"/>
              <a:t>UPGRADES</a:t>
            </a:r>
            <a:br>
              <a:rPr lang="es-ES" dirty="0"/>
            </a:br>
            <a:endParaRPr lang="es-ES_tradnl" dirty="0"/>
          </a:p>
        </p:txBody>
      </p:sp>
      <p:graphicFrame>
        <p:nvGraphicFramePr>
          <p:cNvPr id="3" name="Gráfico 2">
            <a:extLst/>
          </p:cNvPr>
          <p:cNvGraphicFramePr/>
          <p:nvPr/>
        </p:nvGraphicFramePr>
        <p:xfrm>
          <a:off x="1770380" y="836713"/>
          <a:ext cx="5603240" cy="482453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087911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518334" y="1009571"/>
            <a:ext cx="8625666" cy="4924425"/>
          </a:xfrm>
          <a:prstGeom prst="rect">
            <a:avLst/>
          </a:prstGeom>
          <a:noFill/>
        </p:spPr>
        <p:txBody>
          <a:bodyPr wrap="square" rtlCol="0">
            <a:spAutoFit/>
          </a:bodyPr>
          <a:lstStyle/>
          <a:p>
            <a:r>
              <a:rPr lang="es-ES" sz="1600" dirty="0">
                <a:latin typeface="Segoe" panose="020B0502040200020203" pitchFamily="34" charset="0"/>
              </a:rPr>
              <a:t>STRATEGY AND MAIN CAMPAIGNS: </a:t>
            </a:r>
          </a:p>
          <a:p>
            <a:endParaRPr lang="es-ES" sz="1600" dirty="0">
              <a:latin typeface="Segoe" panose="020B0502040200020203" pitchFamily="34" charset="0"/>
            </a:endParaRPr>
          </a:p>
          <a:p>
            <a:pPr marL="342900" indent="-342900">
              <a:buAutoNum type="arabicPeriod"/>
            </a:pPr>
            <a:r>
              <a:rPr lang="es-ES" sz="1600" dirty="0">
                <a:latin typeface="Segoe" panose="020B0502040200020203" pitchFamily="34" charset="0"/>
              </a:rPr>
              <a:t>STRATEGY: </a:t>
            </a:r>
          </a:p>
          <a:p>
            <a:pPr marL="800100" lvl="1" indent="-342900">
              <a:buAutoNum type="arabicPeriod"/>
            </a:pPr>
            <a:r>
              <a:rPr lang="es-ES" sz="1600" dirty="0">
                <a:latin typeface="Segoe" panose="020B0502040200020203" pitchFamily="34" charset="0"/>
              </a:rPr>
              <a:t>REGULAR DONORS</a:t>
            </a:r>
          </a:p>
          <a:p>
            <a:pPr marL="1257300" lvl="2" indent="-342900">
              <a:buAutoNum type="arabicPeriod"/>
            </a:pPr>
            <a:r>
              <a:rPr lang="es-ES" sz="1600" dirty="0" err="1">
                <a:latin typeface="Segoe" panose="020B0502040200020203" pitchFamily="34" charset="0"/>
              </a:rPr>
              <a:t>Increase</a:t>
            </a:r>
            <a:r>
              <a:rPr lang="es-ES" sz="1600" dirty="0">
                <a:latin typeface="Segoe" panose="020B0502040200020203" pitchFamily="34" charset="0"/>
              </a:rPr>
              <a:t> </a:t>
            </a:r>
            <a:r>
              <a:rPr lang="es-ES" sz="1600" dirty="0" err="1">
                <a:latin typeface="Segoe" panose="020B0502040200020203" pitchFamily="34" charset="0"/>
              </a:rPr>
              <a:t>fee</a:t>
            </a:r>
            <a:endParaRPr lang="es-ES" sz="1600" dirty="0">
              <a:latin typeface="Segoe" panose="020B0502040200020203" pitchFamily="34" charset="0"/>
            </a:endParaRPr>
          </a:p>
          <a:p>
            <a:pPr marL="1257300" lvl="2" indent="-342900">
              <a:buAutoNum type="arabicPeriod"/>
            </a:pPr>
            <a:r>
              <a:rPr lang="es-ES" sz="1600" dirty="0">
                <a:latin typeface="Segoe" panose="020B0502040200020203" pitchFamily="34" charset="0"/>
              </a:rPr>
              <a:t>Sponsors to </a:t>
            </a:r>
            <a:r>
              <a:rPr lang="es-ES" sz="1600" dirty="0" err="1">
                <a:latin typeface="Segoe" panose="020B0502040200020203" pitchFamily="34" charset="0"/>
              </a:rPr>
              <a:t>also</a:t>
            </a:r>
            <a:r>
              <a:rPr lang="es-ES" sz="1600" dirty="0">
                <a:latin typeface="Segoe" panose="020B0502040200020203" pitchFamily="34" charset="0"/>
              </a:rPr>
              <a:t> </a:t>
            </a:r>
            <a:r>
              <a:rPr lang="es-ES" sz="1600" dirty="0" err="1">
                <a:latin typeface="Segoe" panose="020B0502040200020203" pitchFamily="34" charset="0"/>
              </a:rPr>
              <a:t>colaborate</a:t>
            </a:r>
            <a:r>
              <a:rPr lang="es-ES" sz="1600" dirty="0">
                <a:latin typeface="Segoe" panose="020B0502040200020203" pitchFamily="34" charset="0"/>
              </a:rPr>
              <a:t> </a:t>
            </a:r>
            <a:r>
              <a:rPr lang="es-ES" sz="1600" dirty="0" err="1">
                <a:latin typeface="Segoe" panose="020B0502040200020203" pitchFamily="34" charset="0"/>
              </a:rPr>
              <a:t>with</a:t>
            </a:r>
            <a:r>
              <a:rPr lang="es-ES" sz="1600" dirty="0">
                <a:latin typeface="Segoe" panose="020B0502040200020203" pitchFamily="34" charset="0"/>
              </a:rPr>
              <a:t> </a:t>
            </a:r>
            <a:r>
              <a:rPr lang="es-ES" sz="1600" dirty="0" err="1">
                <a:latin typeface="Segoe" panose="020B0502040200020203" pitchFamily="34" charset="0"/>
              </a:rPr>
              <a:t>lunchroom</a:t>
            </a:r>
            <a:r>
              <a:rPr lang="es-ES" sz="1600" dirty="0">
                <a:latin typeface="Segoe" panose="020B0502040200020203" pitchFamily="34" charset="0"/>
              </a:rPr>
              <a:t> </a:t>
            </a:r>
            <a:r>
              <a:rPr lang="es-ES" sz="1600" dirty="0" err="1">
                <a:latin typeface="Segoe" panose="020B0502040200020203" pitchFamily="34" charset="0"/>
              </a:rPr>
              <a:t>grants</a:t>
            </a:r>
            <a:r>
              <a:rPr lang="es-ES" sz="1600" dirty="0">
                <a:latin typeface="Segoe" panose="020B0502040200020203" pitchFamily="34" charset="0"/>
              </a:rPr>
              <a:t> and viceversa (</a:t>
            </a:r>
            <a:r>
              <a:rPr lang="es-ES" sz="1600" dirty="0" err="1">
                <a:latin typeface="Segoe" panose="020B0502040200020203" pitchFamily="34" charset="0"/>
              </a:rPr>
              <a:t>cross</a:t>
            </a:r>
            <a:r>
              <a:rPr lang="es-ES" sz="1600" dirty="0">
                <a:latin typeface="Segoe" panose="020B0502040200020203" pitchFamily="34" charset="0"/>
              </a:rPr>
              <a:t> </a:t>
            </a:r>
            <a:r>
              <a:rPr lang="es-ES" sz="1600" dirty="0" err="1">
                <a:latin typeface="Segoe" panose="020B0502040200020203" pitchFamily="34" charset="0"/>
              </a:rPr>
              <a:t>selling</a:t>
            </a:r>
            <a:r>
              <a:rPr lang="es-ES" sz="1600" dirty="0">
                <a:latin typeface="Segoe" panose="020B0502040200020203" pitchFamily="34" charset="0"/>
              </a:rPr>
              <a:t>)</a:t>
            </a:r>
          </a:p>
          <a:p>
            <a:pPr marL="1257300" lvl="2" indent="-342900">
              <a:buAutoNum type="arabicPeriod"/>
            </a:pPr>
            <a:r>
              <a:rPr lang="es-ES" sz="1600" dirty="0" err="1">
                <a:latin typeface="Segoe" panose="020B0502040200020203" pitchFamily="34" charset="0"/>
              </a:rPr>
              <a:t>Push</a:t>
            </a:r>
            <a:r>
              <a:rPr lang="es-ES" sz="1600" dirty="0">
                <a:latin typeface="Segoe" panose="020B0502040200020203" pitchFamily="34" charset="0"/>
              </a:rPr>
              <a:t> </a:t>
            </a:r>
            <a:r>
              <a:rPr lang="es-ES" sz="1600" dirty="0" err="1">
                <a:latin typeface="Segoe" panose="020B0502040200020203" pitchFamily="34" charset="0"/>
              </a:rPr>
              <a:t>for</a:t>
            </a:r>
            <a:r>
              <a:rPr lang="es-ES" sz="1600" dirty="0">
                <a:latin typeface="Segoe" panose="020B0502040200020203" pitchFamily="34" charset="0"/>
              </a:rPr>
              <a:t> single </a:t>
            </a:r>
            <a:r>
              <a:rPr lang="es-ES" sz="1600" dirty="0" err="1">
                <a:latin typeface="Segoe" panose="020B0502040200020203" pitchFamily="34" charset="0"/>
              </a:rPr>
              <a:t>gifts</a:t>
            </a:r>
            <a:r>
              <a:rPr lang="es-ES" sz="1600" dirty="0">
                <a:latin typeface="Segoe" panose="020B0502040200020203" pitchFamily="34" charset="0"/>
              </a:rPr>
              <a:t> in </a:t>
            </a:r>
            <a:r>
              <a:rPr lang="es-ES" sz="1600" dirty="0" err="1">
                <a:latin typeface="Segoe" panose="020B0502040200020203" pitchFamily="34" charset="0"/>
              </a:rPr>
              <a:t>summer</a:t>
            </a:r>
            <a:r>
              <a:rPr lang="es-ES" sz="1600" dirty="0">
                <a:latin typeface="Segoe" panose="020B0502040200020203" pitchFamily="34" charset="0"/>
              </a:rPr>
              <a:t> and </a:t>
            </a:r>
            <a:r>
              <a:rPr lang="es-ES" sz="1600" dirty="0" err="1">
                <a:latin typeface="Segoe" panose="020B0502040200020203" pitchFamily="34" charset="0"/>
              </a:rPr>
              <a:t>Xmas</a:t>
            </a:r>
            <a:endParaRPr lang="es-ES" sz="1600" dirty="0">
              <a:latin typeface="Segoe" panose="020B0502040200020203" pitchFamily="34" charset="0"/>
            </a:endParaRPr>
          </a:p>
          <a:p>
            <a:pPr marL="1257300" lvl="2" indent="-342900">
              <a:buAutoNum type="arabicPeriod"/>
            </a:pPr>
            <a:endParaRPr lang="es-ES" sz="1600" dirty="0">
              <a:latin typeface="Segoe" panose="020B0502040200020203" pitchFamily="34" charset="0"/>
            </a:endParaRPr>
          </a:p>
          <a:p>
            <a:pPr marL="800100" lvl="1" indent="-342900">
              <a:buAutoNum type="arabicPeriod"/>
            </a:pPr>
            <a:r>
              <a:rPr lang="es-ES" sz="1600" dirty="0">
                <a:latin typeface="Segoe" panose="020B0502040200020203" pitchFamily="34" charset="0"/>
              </a:rPr>
              <a:t>SINGLE GIFT DONORS </a:t>
            </a:r>
          </a:p>
          <a:p>
            <a:pPr marL="1257300" lvl="2" indent="-342900">
              <a:buAutoNum type="arabicPeriod"/>
            </a:pPr>
            <a:r>
              <a:rPr lang="es-ES" sz="1600" dirty="0" err="1">
                <a:latin typeface="Segoe" panose="020B0502040200020203" pitchFamily="34" charset="0"/>
              </a:rPr>
              <a:t>Convert</a:t>
            </a:r>
            <a:r>
              <a:rPr lang="es-ES" sz="1600" dirty="0">
                <a:latin typeface="Segoe" panose="020B0502040200020203" pitchFamily="34" charset="0"/>
              </a:rPr>
              <a:t> to regular </a:t>
            </a:r>
            <a:r>
              <a:rPr lang="es-ES" sz="1600" dirty="0" err="1">
                <a:latin typeface="Segoe" panose="020B0502040200020203" pitchFamily="34" charset="0"/>
              </a:rPr>
              <a:t>donors</a:t>
            </a:r>
            <a:endParaRPr lang="es-ES" sz="1600" dirty="0">
              <a:latin typeface="Segoe" panose="020B0502040200020203" pitchFamily="34" charset="0"/>
            </a:endParaRPr>
          </a:p>
          <a:p>
            <a:pPr marL="1257300" lvl="2" indent="-342900">
              <a:buAutoNum type="arabicPeriod"/>
            </a:pPr>
            <a:r>
              <a:rPr lang="es-ES" sz="1600" dirty="0" err="1">
                <a:latin typeface="Segoe" panose="020B0502040200020203" pitchFamily="34" charset="0"/>
              </a:rPr>
              <a:t>Push</a:t>
            </a:r>
            <a:r>
              <a:rPr lang="es-ES" sz="1600" dirty="0">
                <a:latin typeface="Segoe" panose="020B0502040200020203" pitchFamily="34" charset="0"/>
              </a:rPr>
              <a:t> single </a:t>
            </a:r>
            <a:r>
              <a:rPr lang="es-ES" sz="1600" dirty="0" err="1">
                <a:latin typeface="Segoe" panose="020B0502040200020203" pitchFamily="34" charset="0"/>
              </a:rPr>
              <a:t>gifts</a:t>
            </a:r>
            <a:r>
              <a:rPr lang="es-ES" sz="1600" dirty="0">
                <a:latin typeface="Segoe" panose="020B0502040200020203" pitchFamily="34" charset="0"/>
              </a:rPr>
              <a:t> at </a:t>
            </a:r>
            <a:r>
              <a:rPr lang="es-ES" sz="1600" dirty="0" err="1">
                <a:latin typeface="Segoe" panose="020B0502040200020203" pitchFamily="34" charset="0"/>
              </a:rPr>
              <a:t>different</a:t>
            </a:r>
            <a:r>
              <a:rPr lang="es-ES" sz="1600" dirty="0">
                <a:latin typeface="Segoe" panose="020B0502040200020203" pitchFamily="34" charset="0"/>
              </a:rPr>
              <a:t> times </a:t>
            </a:r>
            <a:r>
              <a:rPr lang="es-ES" sz="1600" dirty="0" err="1">
                <a:latin typeface="Segoe" panose="020B0502040200020203" pitchFamily="34" charset="0"/>
              </a:rPr>
              <a:t>during</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year</a:t>
            </a:r>
            <a:endParaRPr lang="es-ES" sz="1600" dirty="0">
              <a:latin typeface="Segoe" panose="020B0502040200020203" pitchFamily="34" charset="0"/>
            </a:endParaRPr>
          </a:p>
          <a:p>
            <a:pPr marL="342900" indent="-342900">
              <a:buAutoNum type="arabicPeriod"/>
            </a:pPr>
            <a:endParaRPr lang="es-ES" sz="1600" dirty="0">
              <a:latin typeface="Segoe" panose="020B0502040200020203" pitchFamily="34" charset="0"/>
            </a:endParaRPr>
          </a:p>
          <a:p>
            <a:pPr marL="342900" indent="-342900">
              <a:buAutoNum type="arabicPeriod"/>
            </a:pPr>
            <a:r>
              <a:rPr lang="es-ES" sz="1600" dirty="0">
                <a:latin typeface="Segoe" panose="020B0502040200020203" pitchFamily="34" charset="0"/>
              </a:rPr>
              <a:t>MAIN CAMPAIGNS: </a:t>
            </a:r>
          </a:p>
          <a:p>
            <a:pPr marL="342900" indent="-342900">
              <a:buAutoNum type="arabicPeriod"/>
            </a:pPr>
            <a:endParaRPr lang="es-ES" sz="1600" dirty="0">
              <a:latin typeface="Segoe" panose="020B0502040200020203" pitchFamily="34" charset="0"/>
            </a:endParaRPr>
          </a:p>
          <a:p>
            <a:pPr marL="800100" lvl="1" indent="-342900">
              <a:buAutoNum type="arabicPeriod"/>
            </a:pPr>
            <a:r>
              <a:rPr lang="es-ES" sz="1600" dirty="0">
                <a:latin typeface="Segoe" panose="020B0502040200020203" pitchFamily="34" charset="0"/>
              </a:rPr>
              <a:t>NEW TAX LAW</a:t>
            </a:r>
          </a:p>
          <a:p>
            <a:pPr marL="800100" lvl="1" indent="-342900">
              <a:buAutoNum type="arabicPeriod"/>
            </a:pPr>
            <a:r>
              <a:rPr lang="es-ES" sz="1600" dirty="0">
                <a:latin typeface="Segoe" panose="020B0502040200020203" pitchFamily="34" charset="0"/>
              </a:rPr>
              <a:t>SUMMER LUNCHROOM GRANTS</a:t>
            </a:r>
          </a:p>
          <a:p>
            <a:pPr marL="800100" lvl="1" indent="-342900">
              <a:buAutoNum type="arabicPeriod"/>
            </a:pPr>
            <a:r>
              <a:rPr lang="es-ES" sz="1600" dirty="0">
                <a:latin typeface="Segoe" panose="020B0502040200020203" pitchFamily="34" charset="0"/>
              </a:rPr>
              <a:t>GIFT CATALOGUE</a:t>
            </a:r>
          </a:p>
          <a:p>
            <a:pPr marL="342900" indent="-342900">
              <a:buAutoNum type="arabicPeriod"/>
            </a:pPr>
            <a:endParaRPr lang="es-ES" sz="1600" dirty="0">
              <a:latin typeface="Segoe" panose="020B0502040200020203" pitchFamily="34" charset="0"/>
            </a:endParaRPr>
          </a:p>
          <a:p>
            <a:pPr marL="285750" indent="-285750">
              <a:buFontTx/>
              <a:buChar char="-"/>
            </a:pPr>
            <a:endParaRPr lang="es-ES" sz="1600" dirty="0">
              <a:latin typeface="Segoe" panose="020B0502040200020203" pitchFamily="34" charset="0"/>
            </a:endParaRPr>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
        <p:nvSpPr>
          <p:cNvPr id="10" name="CuadroTexto 9"/>
          <p:cNvSpPr txBox="1"/>
          <p:nvPr/>
        </p:nvSpPr>
        <p:spPr>
          <a:xfrm>
            <a:off x="323529" y="182740"/>
            <a:ext cx="7200799" cy="400110"/>
          </a:xfrm>
          <a:prstGeom prst="rect">
            <a:avLst/>
          </a:prstGeom>
          <a:noFill/>
        </p:spPr>
        <p:txBody>
          <a:bodyPr wrap="square" rtlCol="0">
            <a:spAutoFit/>
          </a:bodyPr>
          <a:lstStyle/>
          <a:p>
            <a:r>
              <a:rPr lang="es-ES" sz="2000" dirty="0">
                <a:solidFill>
                  <a:schemeClr val="bg1"/>
                </a:solidFill>
                <a:sym typeface="Wingdings" pitchFamily="2" charset="2"/>
              </a:rPr>
              <a:t>UPGRADES</a:t>
            </a:r>
            <a:endParaRPr lang="es-ES" sz="2400" dirty="0">
              <a:solidFill>
                <a:schemeClr val="bg1"/>
              </a:solidFill>
            </a:endParaRPr>
          </a:p>
        </p:txBody>
      </p:sp>
    </p:spTree>
    <p:extLst>
      <p:ext uri="{BB962C8B-B14F-4D97-AF65-F5344CB8AC3E}">
        <p14:creationId xmlns:p14="http://schemas.microsoft.com/office/powerpoint/2010/main" val="42214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uadroTexto 11"/>
          <p:cNvSpPr txBox="1"/>
          <p:nvPr/>
        </p:nvSpPr>
        <p:spPr>
          <a:xfrm>
            <a:off x="518334" y="1009571"/>
            <a:ext cx="8625666" cy="861774"/>
          </a:xfrm>
          <a:prstGeom prst="rect">
            <a:avLst/>
          </a:prstGeom>
          <a:noFill/>
        </p:spPr>
        <p:txBody>
          <a:bodyPr wrap="square" rtlCol="0">
            <a:spAutoFit/>
          </a:bodyPr>
          <a:lstStyle/>
          <a:p>
            <a:r>
              <a:rPr lang="es-ES" b="1" dirty="0">
                <a:latin typeface="Segoe" panose="020B0502040200020203" pitchFamily="34" charset="0"/>
              </a:rPr>
              <a:t>NEW TAX LAW</a:t>
            </a:r>
          </a:p>
          <a:p>
            <a:endParaRPr lang="es-ES" sz="1600" dirty="0">
              <a:latin typeface="Segoe" panose="020B0502040200020203" pitchFamily="34" charset="0"/>
            </a:endParaRPr>
          </a:p>
          <a:p>
            <a:pPr marL="285750" indent="-285750">
              <a:buFontTx/>
              <a:buChar char="-"/>
            </a:pPr>
            <a:endParaRPr lang="es-ES" sz="1600" dirty="0">
              <a:latin typeface="Segoe" panose="020B0502040200020203" pitchFamily="34" charset="0"/>
            </a:endParaRPr>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257408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p:cNvSpPr txBox="1"/>
          <p:nvPr/>
        </p:nvSpPr>
        <p:spPr>
          <a:xfrm rot="16200000">
            <a:off x="-2839169" y="3593678"/>
            <a:ext cx="6066980" cy="461665"/>
          </a:xfrm>
          <a:prstGeom prst="rect">
            <a:avLst/>
          </a:prstGeom>
          <a:solidFill>
            <a:schemeClr val="accent5">
              <a:lumMod val="60000"/>
              <a:lumOff val="40000"/>
            </a:schemeClr>
          </a:solidFill>
        </p:spPr>
        <p:txBody>
          <a:bodyPr wrap="square" rtlCol="0">
            <a:spAutoFit/>
          </a:bodyPr>
          <a:lstStyle/>
          <a:p>
            <a:pPr algn="ctr"/>
            <a:r>
              <a:rPr lang="es-ES" sz="2400" b="1" dirty="0"/>
              <a:t>TELEMARKETING</a:t>
            </a:r>
            <a:endParaRPr lang="es-ES" b="1" dirty="0"/>
          </a:p>
        </p:txBody>
      </p:sp>
      <p:sp>
        <p:nvSpPr>
          <p:cNvPr id="12" name="CuadroTexto 11"/>
          <p:cNvSpPr txBox="1"/>
          <p:nvPr/>
        </p:nvSpPr>
        <p:spPr>
          <a:xfrm>
            <a:off x="518334" y="1009571"/>
            <a:ext cx="8625666" cy="5447645"/>
          </a:xfrm>
          <a:prstGeom prst="rect">
            <a:avLst/>
          </a:prstGeom>
          <a:noFill/>
        </p:spPr>
        <p:txBody>
          <a:bodyPr wrap="square" rtlCol="0">
            <a:spAutoFit/>
          </a:bodyPr>
          <a:lstStyle/>
          <a:p>
            <a:r>
              <a:rPr lang="es-ES" b="1" dirty="0">
                <a:latin typeface="Segoe" panose="020B0502040200020203" pitchFamily="34" charset="0"/>
              </a:rPr>
              <a:t>NEW TAX LAW</a:t>
            </a:r>
          </a:p>
          <a:p>
            <a:endParaRPr lang="es-ES" sz="1600" dirty="0">
              <a:latin typeface="Segoe" panose="020B0502040200020203" pitchFamily="34" charset="0"/>
            </a:endParaRPr>
          </a:p>
          <a:p>
            <a:r>
              <a:rPr lang="es-ES" sz="1600" dirty="0" err="1">
                <a:latin typeface="Segoe" panose="020B0502040200020203" pitchFamily="34" charset="0"/>
              </a:rPr>
              <a:t>Since</a:t>
            </a:r>
            <a:r>
              <a:rPr lang="es-ES" sz="1600" dirty="0">
                <a:latin typeface="Segoe" panose="020B0502040200020203" pitchFamily="34" charset="0"/>
              </a:rPr>
              <a:t> 2014 </a:t>
            </a:r>
            <a:r>
              <a:rPr lang="es-ES" sz="1600" dirty="0" err="1">
                <a:latin typeface="Segoe" panose="020B0502040200020203" pitchFamily="34" charset="0"/>
              </a:rPr>
              <a:t>we’re</a:t>
            </a:r>
            <a:r>
              <a:rPr lang="es-ES" sz="1600" dirty="0">
                <a:latin typeface="Segoe" panose="020B0502040200020203" pitchFamily="34" charset="0"/>
              </a:rPr>
              <a:t> </a:t>
            </a:r>
            <a:r>
              <a:rPr lang="es-ES" sz="1600" dirty="0" err="1">
                <a:latin typeface="Segoe" panose="020B0502040200020203" pitchFamily="34" charset="0"/>
              </a:rPr>
              <a:t>getting</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benefits</a:t>
            </a:r>
            <a:r>
              <a:rPr lang="es-ES" sz="1600" dirty="0">
                <a:latin typeface="Segoe" panose="020B0502040200020203" pitchFamily="34" charset="0"/>
              </a:rPr>
              <a:t> </a:t>
            </a:r>
            <a:r>
              <a:rPr lang="es-ES" sz="1600" dirty="0" err="1">
                <a:latin typeface="Segoe" panose="020B0502040200020203" pitchFamily="34" charset="0"/>
              </a:rPr>
              <a:t>from</a:t>
            </a:r>
            <a:r>
              <a:rPr lang="es-ES" sz="1600" dirty="0">
                <a:latin typeface="Segoe" panose="020B0502040200020203" pitchFamily="34" charset="0"/>
              </a:rPr>
              <a:t> a new </a:t>
            </a:r>
            <a:r>
              <a:rPr lang="es-ES" sz="1600" dirty="0" err="1">
                <a:latin typeface="Segoe" panose="020B0502040200020203" pitchFamily="34" charset="0"/>
              </a:rPr>
              <a:t>tax</a:t>
            </a:r>
            <a:r>
              <a:rPr lang="es-ES" sz="1600" dirty="0">
                <a:latin typeface="Segoe" panose="020B0502040200020203" pitchFamily="34" charset="0"/>
              </a:rPr>
              <a:t> </a:t>
            </a:r>
            <a:r>
              <a:rPr lang="es-ES" sz="1600" dirty="0" err="1">
                <a:latin typeface="Segoe" panose="020B0502040200020203" pitchFamily="34" charset="0"/>
              </a:rPr>
              <a:t>law</a:t>
            </a:r>
            <a:r>
              <a:rPr lang="es-ES" sz="1600" dirty="0">
                <a:latin typeface="Segoe" panose="020B0502040200020203" pitchFamily="34" charset="0"/>
              </a:rPr>
              <a:t> favorable to </a:t>
            </a:r>
            <a:r>
              <a:rPr lang="es-ES" sz="1600" dirty="0" err="1">
                <a:latin typeface="Segoe" panose="020B0502040200020203" pitchFamily="34" charset="0"/>
              </a:rPr>
              <a:t>gifts</a:t>
            </a:r>
            <a:r>
              <a:rPr lang="es-ES" sz="1600" dirty="0">
                <a:latin typeface="Segoe" panose="020B0502040200020203" pitchFamily="34" charset="0"/>
              </a:rPr>
              <a:t>. </a:t>
            </a:r>
          </a:p>
          <a:p>
            <a:endParaRPr lang="es-ES" sz="1600" dirty="0">
              <a:latin typeface="Segoe" panose="020B0502040200020203" pitchFamily="34" charset="0"/>
            </a:endParaRPr>
          </a:p>
          <a:p>
            <a:r>
              <a:rPr lang="es-ES" sz="1600" dirty="0" err="1">
                <a:latin typeface="Segoe" panose="020B0502040200020203" pitchFamily="34" charset="0"/>
              </a:rPr>
              <a:t>Telemarketing</a:t>
            </a:r>
            <a:r>
              <a:rPr lang="es-ES" sz="1600" dirty="0">
                <a:latin typeface="Segoe" panose="020B0502040200020203" pitchFamily="34" charset="0"/>
              </a:rPr>
              <a:t> </a:t>
            </a:r>
            <a:r>
              <a:rPr lang="es-ES" sz="1600" dirty="0" err="1">
                <a:latin typeface="Segoe" panose="020B0502040200020203" pitchFamily="34" charset="0"/>
              </a:rPr>
              <a:t>campaign</a:t>
            </a:r>
            <a:r>
              <a:rPr lang="es-ES" sz="1600" dirty="0">
                <a:latin typeface="Segoe" panose="020B0502040200020203" pitchFamily="34" charset="0"/>
              </a:rPr>
              <a:t> (</a:t>
            </a:r>
            <a:r>
              <a:rPr lang="es-ES" sz="1600" dirty="0" err="1">
                <a:latin typeface="Segoe" panose="020B0502040200020203" pitchFamily="34" charset="0"/>
              </a:rPr>
              <a:t>external</a:t>
            </a:r>
            <a:r>
              <a:rPr lang="es-ES" sz="1600" dirty="0">
                <a:latin typeface="Segoe" panose="020B0502040200020203" pitchFamily="34" charset="0"/>
              </a:rPr>
              <a:t> </a:t>
            </a:r>
            <a:r>
              <a:rPr lang="es-ES" sz="1600" dirty="0" err="1">
                <a:latin typeface="Segoe" panose="020B0502040200020203" pitchFamily="34" charset="0"/>
              </a:rPr>
              <a:t>call</a:t>
            </a:r>
            <a:r>
              <a:rPr lang="es-ES" sz="1600" dirty="0">
                <a:latin typeface="Segoe" panose="020B0502040200020203" pitchFamily="34" charset="0"/>
              </a:rPr>
              <a:t> center). </a:t>
            </a:r>
          </a:p>
          <a:p>
            <a:endParaRPr lang="es-ES" sz="1600" dirty="0">
              <a:latin typeface="Segoe" panose="020B0502040200020203" pitchFamily="34" charset="0"/>
            </a:endParaRPr>
          </a:p>
          <a:p>
            <a:r>
              <a:rPr lang="es-ES" sz="1600" dirty="0" err="1">
                <a:latin typeface="Segoe" panose="020B0502040200020203" pitchFamily="34" charset="0"/>
              </a:rPr>
              <a:t>From</a:t>
            </a:r>
            <a:r>
              <a:rPr lang="es-ES" sz="1600" dirty="0">
                <a:latin typeface="Segoe" panose="020B0502040200020203" pitchFamily="34" charset="0"/>
              </a:rPr>
              <a:t> </a:t>
            </a:r>
            <a:r>
              <a:rPr lang="es-ES" sz="1600" dirty="0" err="1">
                <a:latin typeface="Segoe" panose="020B0502040200020203" pitchFamily="34" charset="0"/>
              </a:rPr>
              <a:t>March</a:t>
            </a:r>
            <a:r>
              <a:rPr lang="es-ES" sz="1600" dirty="0">
                <a:latin typeface="Segoe" panose="020B0502040200020203" pitchFamily="34" charset="0"/>
              </a:rPr>
              <a:t> to June (+/- </a:t>
            </a:r>
            <a:r>
              <a:rPr lang="es-ES" sz="1600" dirty="0" err="1">
                <a:latin typeface="Segoe" panose="020B0502040200020203" pitchFamily="34" charset="0"/>
              </a:rPr>
              <a:t>corresponding</a:t>
            </a:r>
            <a:r>
              <a:rPr lang="es-ES" sz="1600" dirty="0">
                <a:latin typeface="Segoe" panose="020B0502040200020203" pitchFamily="34" charset="0"/>
              </a:rPr>
              <a:t> to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period</a:t>
            </a:r>
            <a:r>
              <a:rPr lang="es-ES" sz="1600" dirty="0">
                <a:latin typeface="Segoe" panose="020B0502040200020203" pitchFamily="34" charset="0"/>
              </a:rPr>
              <a:t> </a:t>
            </a:r>
            <a:r>
              <a:rPr lang="es-ES" sz="1600" dirty="0" err="1">
                <a:latin typeface="Segoe" panose="020B0502040200020203" pitchFamily="34" charset="0"/>
              </a:rPr>
              <a:t>people</a:t>
            </a:r>
            <a:r>
              <a:rPr lang="es-ES" sz="1600" dirty="0">
                <a:latin typeface="Segoe" panose="020B0502040200020203" pitchFamily="34" charset="0"/>
              </a:rPr>
              <a:t> </a:t>
            </a:r>
            <a:r>
              <a:rPr lang="es-ES" sz="1600" dirty="0" err="1">
                <a:latin typeface="Segoe" panose="020B0502040200020203" pitchFamily="34" charset="0"/>
              </a:rPr>
              <a:t>submit</a:t>
            </a:r>
            <a:r>
              <a:rPr lang="es-ES" sz="1600" dirty="0">
                <a:latin typeface="Segoe" panose="020B0502040200020203" pitchFamily="34" charset="0"/>
              </a:rPr>
              <a:t> </a:t>
            </a:r>
            <a:r>
              <a:rPr lang="es-ES" sz="1600" dirty="0" err="1">
                <a:latin typeface="Segoe" panose="020B0502040200020203" pitchFamily="34" charset="0"/>
              </a:rPr>
              <a:t>their</a:t>
            </a:r>
            <a:r>
              <a:rPr lang="es-ES" sz="1600" dirty="0">
                <a:latin typeface="Segoe" panose="020B0502040200020203" pitchFamily="34" charset="0"/>
              </a:rPr>
              <a:t> </a:t>
            </a:r>
            <a:r>
              <a:rPr lang="es-ES" sz="1600" dirty="0" err="1">
                <a:latin typeface="Segoe" panose="020B0502040200020203" pitchFamily="34" charset="0"/>
              </a:rPr>
              <a:t>yearly</a:t>
            </a:r>
            <a:r>
              <a:rPr lang="es-ES" sz="1600" dirty="0">
                <a:latin typeface="Segoe" panose="020B0502040200020203" pitchFamily="34" charset="0"/>
              </a:rPr>
              <a:t> </a:t>
            </a:r>
            <a:r>
              <a:rPr lang="es-ES" sz="1600" dirty="0" err="1">
                <a:latin typeface="Segoe" panose="020B0502040200020203" pitchFamily="34" charset="0"/>
              </a:rPr>
              <a:t>income</a:t>
            </a:r>
            <a:r>
              <a:rPr lang="es-ES" sz="1600" dirty="0">
                <a:latin typeface="Segoe" panose="020B0502040200020203" pitchFamily="34" charset="0"/>
              </a:rPr>
              <a:t> </a:t>
            </a:r>
            <a:r>
              <a:rPr lang="es-ES" sz="1600" dirty="0" err="1">
                <a:latin typeface="Segoe" panose="020B0502040200020203" pitchFamily="34" charset="0"/>
              </a:rPr>
              <a:t>statement</a:t>
            </a:r>
            <a:r>
              <a:rPr lang="es-ES" sz="1600" dirty="0">
                <a:latin typeface="Segoe" panose="020B0502040200020203" pitchFamily="34" charset="0"/>
              </a:rPr>
              <a:t>), </a:t>
            </a:r>
            <a:r>
              <a:rPr lang="es-ES" sz="1600" dirty="0" err="1">
                <a:latin typeface="Segoe" panose="020B0502040200020203" pitchFamily="34" charset="0"/>
              </a:rPr>
              <a:t>we</a:t>
            </a:r>
            <a:r>
              <a:rPr lang="es-ES" sz="1600" dirty="0">
                <a:latin typeface="Segoe" panose="020B0502040200020203" pitchFamily="34" charset="0"/>
              </a:rPr>
              <a:t> </a:t>
            </a:r>
            <a:r>
              <a:rPr lang="es-ES" sz="1600" dirty="0" err="1">
                <a:latin typeface="Segoe" panose="020B0502040200020203" pitchFamily="34" charset="0"/>
              </a:rPr>
              <a:t>start</a:t>
            </a:r>
            <a:r>
              <a:rPr lang="es-ES" sz="1600" dirty="0">
                <a:latin typeface="Segoe" panose="020B0502040200020203" pitchFamily="34" charset="0"/>
              </a:rPr>
              <a:t> </a:t>
            </a:r>
            <a:r>
              <a:rPr lang="es-ES" sz="1600" dirty="0" err="1">
                <a:latin typeface="Segoe" panose="020B0502040200020203" pitchFamily="34" charset="0"/>
              </a:rPr>
              <a:t>calling</a:t>
            </a:r>
            <a:r>
              <a:rPr lang="es-ES" sz="1600" dirty="0">
                <a:latin typeface="Segoe" panose="020B0502040200020203" pitchFamily="34" charset="0"/>
              </a:rPr>
              <a:t> </a:t>
            </a:r>
            <a:r>
              <a:rPr lang="es-ES" sz="1600" dirty="0" err="1">
                <a:latin typeface="Segoe" panose="020B0502040200020203" pitchFamily="34" charset="0"/>
              </a:rPr>
              <a:t>our</a:t>
            </a:r>
            <a:r>
              <a:rPr lang="es-ES" sz="1600" dirty="0">
                <a:latin typeface="Segoe" panose="020B0502040200020203" pitchFamily="34" charset="0"/>
              </a:rPr>
              <a:t> regular </a:t>
            </a:r>
            <a:r>
              <a:rPr lang="es-ES" sz="1600" dirty="0" err="1">
                <a:latin typeface="Segoe" panose="020B0502040200020203" pitchFamily="34" charset="0"/>
              </a:rPr>
              <a:t>donors</a:t>
            </a:r>
            <a:r>
              <a:rPr lang="es-ES" sz="1600" dirty="0">
                <a:latin typeface="Segoe" panose="020B0502040200020203" pitchFamily="34" charset="0"/>
              </a:rPr>
              <a:t> to </a:t>
            </a:r>
            <a:r>
              <a:rPr lang="es-ES" sz="1600" dirty="0" err="1">
                <a:latin typeface="Segoe" panose="020B0502040200020203" pitchFamily="34" charset="0"/>
              </a:rPr>
              <a:t>inform</a:t>
            </a:r>
            <a:r>
              <a:rPr lang="es-ES" sz="1600" dirty="0">
                <a:latin typeface="Segoe" panose="020B0502040200020203" pitchFamily="34" charset="0"/>
              </a:rPr>
              <a:t> </a:t>
            </a:r>
            <a:r>
              <a:rPr lang="es-ES" sz="1600" dirty="0" err="1">
                <a:latin typeface="Segoe" panose="020B0502040200020203" pitchFamily="34" charset="0"/>
              </a:rPr>
              <a:t>them</a:t>
            </a:r>
            <a:r>
              <a:rPr lang="es-ES" sz="1600" dirty="0">
                <a:latin typeface="Segoe" panose="020B0502040200020203" pitchFamily="34" charset="0"/>
              </a:rPr>
              <a:t> </a:t>
            </a:r>
            <a:r>
              <a:rPr lang="es-ES" sz="1600" dirty="0" err="1">
                <a:latin typeface="Segoe" panose="020B0502040200020203" pitchFamily="34" charset="0"/>
              </a:rPr>
              <a:t>about</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new </a:t>
            </a:r>
            <a:r>
              <a:rPr lang="es-ES" sz="1600" dirty="0" err="1">
                <a:latin typeface="Segoe" panose="020B0502040200020203" pitchFamily="34" charset="0"/>
              </a:rPr>
              <a:t>law</a:t>
            </a:r>
            <a:r>
              <a:rPr lang="es-ES" sz="1600" dirty="0">
                <a:latin typeface="Segoe" panose="020B0502040200020203" pitchFamily="34" charset="0"/>
              </a:rPr>
              <a:t> </a:t>
            </a:r>
            <a:r>
              <a:rPr lang="es-ES" sz="1600" dirty="0" err="1">
                <a:latin typeface="Segoe" panose="020B0502040200020203" pitchFamily="34" charset="0"/>
              </a:rPr>
              <a:t>that</a:t>
            </a:r>
            <a:r>
              <a:rPr lang="es-ES" sz="1600" dirty="0">
                <a:latin typeface="Segoe" panose="020B0502040200020203" pitchFamily="34" charset="0"/>
              </a:rPr>
              <a:t> can </a:t>
            </a:r>
            <a:r>
              <a:rPr lang="es-ES" sz="1600" dirty="0" err="1">
                <a:latin typeface="Segoe" panose="020B0502040200020203" pitchFamily="34" charset="0"/>
              </a:rPr>
              <a:t>benefit</a:t>
            </a:r>
            <a:r>
              <a:rPr lang="es-ES" sz="1600" dirty="0">
                <a:latin typeface="Segoe" panose="020B0502040200020203" pitchFamily="34" charset="0"/>
              </a:rPr>
              <a:t> </a:t>
            </a:r>
            <a:r>
              <a:rPr lang="es-ES" sz="1600" dirty="0" err="1">
                <a:latin typeface="Segoe" panose="020B0502040200020203" pitchFamily="34" charset="0"/>
              </a:rPr>
              <a:t>them</a:t>
            </a:r>
            <a:r>
              <a:rPr lang="es-ES" sz="1600" dirty="0">
                <a:latin typeface="Segoe" panose="020B0502040200020203" pitchFamily="34" charset="0"/>
              </a:rPr>
              <a:t> in </a:t>
            </a:r>
            <a:r>
              <a:rPr lang="es-ES" sz="1600" dirty="0" err="1">
                <a:latin typeface="Segoe" panose="020B0502040200020203" pitchFamily="34" charset="0"/>
              </a:rPr>
              <a:t>their</a:t>
            </a:r>
            <a:r>
              <a:rPr lang="es-ES" sz="1600" dirty="0">
                <a:latin typeface="Segoe" panose="020B0502040200020203" pitchFamily="34" charset="0"/>
              </a:rPr>
              <a:t> </a:t>
            </a:r>
            <a:r>
              <a:rPr lang="es-ES" sz="1600" dirty="0" err="1">
                <a:latin typeface="Segoe" panose="020B0502040200020203" pitchFamily="34" charset="0"/>
              </a:rPr>
              <a:t>income</a:t>
            </a:r>
            <a:r>
              <a:rPr lang="es-ES" sz="1600" dirty="0">
                <a:latin typeface="Segoe" panose="020B0502040200020203" pitchFamily="34" charset="0"/>
              </a:rPr>
              <a:t> </a:t>
            </a:r>
            <a:r>
              <a:rPr lang="es-ES" sz="1600" dirty="0" err="1">
                <a:latin typeface="Segoe" panose="020B0502040200020203" pitchFamily="34" charset="0"/>
              </a:rPr>
              <a:t>statement</a:t>
            </a:r>
            <a:r>
              <a:rPr lang="es-ES" sz="1600" dirty="0">
                <a:latin typeface="Segoe" panose="020B0502040200020203" pitchFamily="34" charset="0"/>
              </a:rPr>
              <a:t> </a:t>
            </a:r>
          </a:p>
          <a:p>
            <a:endParaRPr lang="es-ES" sz="1600" dirty="0">
              <a:latin typeface="Segoe" panose="020B0502040200020203" pitchFamily="34" charset="0"/>
            </a:endParaRPr>
          </a:p>
          <a:p>
            <a:r>
              <a:rPr lang="es-ES" sz="1600" dirty="0" err="1">
                <a:latin typeface="Segoe" panose="020B0502040200020203" pitchFamily="34" charset="0"/>
              </a:rPr>
              <a:t>Our</a:t>
            </a:r>
            <a:r>
              <a:rPr lang="es-ES" sz="1600" dirty="0">
                <a:latin typeface="Segoe" panose="020B0502040200020203" pitchFamily="34" charset="0"/>
              </a:rPr>
              <a:t> “sales pitch” </a:t>
            </a:r>
            <a:r>
              <a:rPr lang="es-ES" sz="1600" dirty="0" err="1">
                <a:latin typeface="Segoe" panose="020B0502040200020203" pitchFamily="34" charset="0"/>
              </a:rPr>
              <a:t>consists</a:t>
            </a:r>
            <a:r>
              <a:rPr lang="es-ES" sz="1600" dirty="0">
                <a:latin typeface="Segoe" panose="020B0502040200020203" pitchFamily="34" charset="0"/>
              </a:rPr>
              <a:t> in: </a:t>
            </a:r>
          </a:p>
          <a:p>
            <a:endParaRPr lang="es-ES" sz="1600" dirty="0">
              <a:latin typeface="Segoe" panose="020B0502040200020203" pitchFamily="34" charset="0"/>
            </a:endParaRPr>
          </a:p>
          <a:p>
            <a:pPr marL="285750" indent="-285750">
              <a:buFontTx/>
              <a:buChar char="-"/>
            </a:pPr>
            <a:r>
              <a:rPr lang="es-ES" sz="1600" dirty="0" err="1">
                <a:latin typeface="Segoe" panose="020B0502040200020203" pitchFamily="34" charset="0"/>
              </a:rPr>
              <a:t>Informing</a:t>
            </a:r>
            <a:r>
              <a:rPr lang="es-ES" sz="1600" dirty="0">
                <a:latin typeface="Segoe" panose="020B0502040200020203" pitchFamily="34" charset="0"/>
              </a:rPr>
              <a:t>/</a:t>
            </a:r>
            <a:r>
              <a:rPr lang="es-ES" sz="1600" dirty="0" err="1">
                <a:latin typeface="Segoe" panose="020B0502040200020203" pitchFamily="34" charset="0"/>
              </a:rPr>
              <a:t>reminding</a:t>
            </a:r>
            <a:r>
              <a:rPr lang="es-ES" sz="1600" dirty="0">
                <a:latin typeface="Segoe" panose="020B0502040200020203" pitchFamily="34" charset="0"/>
              </a:rPr>
              <a:t> of </a:t>
            </a:r>
            <a:r>
              <a:rPr lang="es-ES" sz="1600" dirty="0" err="1">
                <a:latin typeface="Segoe" panose="020B0502040200020203" pitchFamily="34" charset="0"/>
              </a:rPr>
              <a:t>the</a:t>
            </a:r>
            <a:r>
              <a:rPr lang="es-ES" sz="1600" dirty="0">
                <a:latin typeface="Segoe" panose="020B0502040200020203" pitchFamily="34" charset="0"/>
              </a:rPr>
              <a:t> new </a:t>
            </a:r>
            <a:r>
              <a:rPr lang="es-ES" sz="1600" dirty="0" err="1">
                <a:latin typeface="Segoe" panose="020B0502040200020203" pitchFamily="34" charset="0"/>
              </a:rPr>
              <a:t>tax</a:t>
            </a:r>
            <a:r>
              <a:rPr lang="es-ES" sz="1600" dirty="0">
                <a:latin typeface="Segoe" panose="020B0502040200020203" pitchFamily="34" charset="0"/>
              </a:rPr>
              <a:t> </a:t>
            </a:r>
            <a:r>
              <a:rPr lang="es-ES" sz="1600" dirty="0" err="1">
                <a:latin typeface="Segoe" panose="020B0502040200020203" pitchFamily="34" charset="0"/>
              </a:rPr>
              <a:t>law</a:t>
            </a:r>
            <a:endParaRPr lang="es-ES" sz="1600" dirty="0">
              <a:latin typeface="Segoe" panose="020B0502040200020203" pitchFamily="34" charset="0"/>
            </a:endParaRPr>
          </a:p>
          <a:p>
            <a:pPr marL="285750" indent="-285750">
              <a:buFontTx/>
              <a:buChar char="-"/>
            </a:pPr>
            <a:endParaRPr lang="es-ES" sz="1600" dirty="0">
              <a:latin typeface="Segoe" panose="020B0502040200020203" pitchFamily="34" charset="0"/>
            </a:endParaRPr>
          </a:p>
          <a:p>
            <a:pPr marL="285750" indent="-285750">
              <a:buFontTx/>
              <a:buChar char="-"/>
            </a:pPr>
            <a:r>
              <a:rPr lang="es-ES" sz="1600" dirty="0" err="1">
                <a:latin typeface="Segoe" panose="020B0502040200020203" pitchFamily="34" charset="0"/>
              </a:rPr>
              <a:t>Suggesting</a:t>
            </a:r>
            <a:r>
              <a:rPr lang="es-ES" sz="1600" dirty="0">
                <a:latin typeface="Segoe" panose="020B0502040200020203" pitchFamily="34" charset="0"/>
              </a:rPr>
              <a:t> to </a:t>
            </a:r>
            <a:r>
              <a:rPr lang="es-ES" sz="1600" dirty="0" err="1">
                <a:latin typeface="Segoe" panose="020B0502040200020203" pitchFamily="34" charset="0"/>
              </a:rPr>
              <a:t>increase</a:t>
            </a:r>
            <a:r>
              <a:rPr lang="es-ES" sz="1600" dirty="0">
                <a:latin typeface="Segoe" panose="020B0502040200020203" pitchFamily="34" charset="0"/>
              </a:rPr>
              <a:t> </a:t>
            </a:r>
            <a:r>
              <a:rPr lang="es-ES" sz="1600" dirty="0" err="1">
                <a:latin typeface="Segoe" panose="020B0502040200020203" pitchFamily="34" charset="0"/>
              </a:rPr>
              <a:t>their</a:t>
            </a:r>
            <a:r>
              <a:rPr lang="es-ES" sz="1600" dirty="0">
                <a:latin typeface="Segoe" panose="020B0502040200020203" pitchFamily="34" charset="0"/>
              </a:rPr>
              <a:t> </a:t>
            </a:r>
            <a:r>
              <a:rPr lang="es-ES" sz="1600" dirty="0" err="1">
                <a:latin typeface="Segoe" panose="020B0502040200020203" pitchFamily="34" charset="0"/>
              </a:rPr>
              <a:t>fee</a:t>
            </a:r>
            <a:r>
              <a:rPr lang="es-ES" sz="1600" dirty="0">
                <a:latin typeface="Segoe" panose="020B0502040200020203" pitchFamily="34" charset="0"/>
              </a:rPr>
              <a:t> </a:t>
            </a:r>
            <a:r>
              <a:rPr lang="es-ES" sz="1600" dirty="0" err="1">
                <a:latin typeface="Segoe" panose="020B0502040200020203" pitchFamily="34" charset="0"/>
              </a:rPr>
              <a:t>since</a:t>
            </a:r>
            <a:r>
              <a:rPr lang="es-ES" sz="1600" dirty="0">
                <a:latin typeface="Segoe" panose="020B0502040200020203" pitchFamily="34" charset="0"/>
              </a:rPr>
              <a:t> </a:t>
            </a:r>
            <a:r>
              <a:rPr lang="es-ES" sz="1600" dirty="0" err="1">
                <a:latin typeface="Segoe" panose="020B0502040200020203" pitchFamily="34" charset="0"/>
              </a:rPr>
              <a:t>that</a:t>
            </a:r>
            <a:r>
              <a:rPr lang="es-ES" sz="1600" dirty="0">
                <a:latin typeface="Segoe" panose="020B0502040200020203" pitchFamily="34" charset="0"/>
              </a:rPr>
              <a:t> </a:t>
            </a:r>
            <a:r>
              <a:rPr lang="es-ES" sz="1600" dirty="0" err="1">
                <a:latin typeface="Segoe" panose="020B0502040200020203" pitchFamily="34" charset="0"/>
              </a:rPr>
              <a:t>won’t</a:t>
            </a:r>
            <a:r>
              <a:rPr lang="es-ES" sz="1600" dirty="0">
                <a:latin typeface="Segoe" panose="020B0502040200020203" pitchFamily="34" charset="0"/>
              </a:rPr>
              <a:t> </a:t>
            </a:r>
            <a:r>
              <a:rPr lang="es-ES" sz="1600" dirty="0" err="1">
                <a:latin typeface="Segoe" panose="020B0502040200020203" pitchFamily="34" charset="0"/>
              </a:rPr>
              <a:t>suppose</a:t>
            </a:r>
            <a:r>
              <a:rPr lang="es-ES" sz="1600" dirty="0">
                <a:latin typeface="Segoe" panose="020B0502040200020203" pitchFamily="34" charset="0"/>
              </a:rPr>
              <a:t> a net incremental </a:t>
            </a:r>
            <a:r>
              <a:rPr lang="es-ES" sz="1600" dirty="0" err="1">
                <a:latin typeface="Segoe" panose="020B0502040200020203" pitchFamily="34" charset="0"/>
              </a:rPr>
              <a:t>economical</a:t>
            </a:r>
            <a:r>
              <a:rPr lang="es-ES" sz="1600" dirty="0">
                <a:latin typeface="Segoe" panose="020B0502040200020203" pitchFamily="34" charset="0"/>
              </a:rPr>
              <a:t> </a:t>
            </a:r>
            <a:r>
              <a:rPr lang="es-ES" sz="1600" dirty="0" err="1">
                <a:latin typeface="Segoe" panose="020B0502040200020203" pitchFamily="34" charset="0"/>
              </a:rPr>
              <a:t>effort</a:t>
            </a:r>
            <a:r>
              <a:rPr lang="es-ES" sz="1600" dirty="0">
                <a:latin typeface="Segoe" panose="020B0502040200020203" pitchFamily="34" charset="0"/>
              </a:rPr>
              <a:t> </a:t>
            </a:r>
            <a:r>
              <a:rPr lang="es-ES" sz="1600" dirty="0" err="1">
                <a:latin typeface="Segoe" panose="020B0502040200020203" pitchFamily="34" charset="0"/>
              </a:rPr>
              <a:t>for</a:t>
            </a:r>
            <a:r>
              <a:rPr lang="es-ES" sz="1600" dirty="0">
                <a:latin typeface="Segoe" panose="020B0502040200020203" pitchFamily="34" charset="0"/>
              </a:rPr>
              <a:t> </a:t>
            </a:r>
            <a:r>
              <a:rPr lang="es-ES" sz="1600" dirty="0" err="1">
                <a:latin typeface="Segoe" panose="020B0502040200020203" pitchFamily="34" charset="0"/>
              </a:rPr>
              <a:t>them</a:t>
            </a:r>
            <a:r>
              <a:rPr lang="es-ES" sz="1600" dirty="0">
                <a:latin typeface="Segoe" panose="020B0502040200020203" pitchFamily="34" charset="0"/>
              </a:rPr>
              <a:t>: “</a:t>
            </a:r>
            <a:r>
              <a:rPr lang="es-ES" sz="1400" i="1" dirty="0" err="1">
                <a:latin typeface="Segoe" panose="020B0502040200020203" pitchFamily="34" charset="0"/>
              </a:rPr>
              <a:t>until</a:t>
            </a:r>
            <a:r>
              <a:rPr lang="es-ES" sz="1400" i="1" dirty="0">
                <a:latin typeface="Segoe" panose="020B0502040200020203" pitchFamily="34" charset="0"/>
              </a:rPr>
              <a:t> 2014 </a:t>
            </a:r>
            <a:r>
              <a:rPr lang="es-ES" sz="1400" i="1" dirty="0" err="1">
                <a:latin typeface="Segoe" panose="020B0502040200020203" pitchFamily="34" charset="0"/>
              </a:rPr>
              <a:t>you</a:t>
            </a:r>
            <a:r>
              <a:rPr lang="es-ES" sz="1400" i="1" dirty="0">
                <a:latin typeface="Segoe" panose="020B0502040200020203" pitchFamily="34" charset="0"/>
              </a:rPr>
              <a:t> </a:t>
            </a:r>
            <a:r>
              <a:rPr lang="es-ES" sz="1400" i="1" dirty="0" err="1">
                <a:latin typeface="Segoe" panose="020B0502040200020203" pitchFamily="34" charset="0"/>
              </a:rPr>
              <a:t>could</a:t>
            </a:r>
            <a:r>
              <a:rPr lang="es-ES" sz="1400" i="1" dirty="0">
                <a:latin typeface="Segoe" panose="020B0502040200020203" pitchFamily="34" charset="0"/>
              </a:rPr>
              <a:t> </a:t>
            </a:r>
            <a:r>
              <a:rPr lang="es-ES" sz="1400" i="1" dirty="0" err="1">
                <a:latin typeface="Segoe" panose="020B0502040200020203" pitchFamily="34" charset="0"/>
              </a:rPr>
              <a:t>deduct</a:t>
            </a:r>
            <a:r>
              <a:rPr lang="es-ES" sz="1400" i="1" dirty="0">
                <a:latin typeface="Segoe" panose="020B0502040200020203" pitchFamily="34" charset="0"/>
              </a:rPr>
              <a:t> up to 25% of </a:t>
            </a:r>
            <a:r>
              <a:rPr lang="es-ES" sz="1400" i="1" dirty="0" err="1">
                <a:latin typeface="Segoe" panose="020B0502040200020203" pitchFamily="34" charset="0"/>
              </a:rPr>
              <a:t>your</a:t>
            </a:r>
            <a:r>
              <a:rPr lang="es-ES" sz="1400" i="1" dirty="0">
                <a:latin typeface="Segoe" panose="020B0502040200020203" pitchFamily="34" charset="0"/>
              </a:rPr>
              <a:t> </a:t>
            </a:r>
            <a:r>
              <a:rPr lang="es-ES" sz="1400" i="1" dirty="0" err="1">
                <a:latin typeface="Segoe" panose="020B0502040200020203" pitchFamily="34" charset="0"/>
              </a:rPr>
              <a:t>gifts</a:t>
            </a:r>
            <a:r>
              <a:rPr lang="es-ES" sz="1400" i="1" dirty="0">
                <a:latin typeface="Segoe" panose="020B0502040200020203" pitchFamily="34" charset="0"/>
              </a:rPr>
              <a:t> </a:t>
            </a:r>
            <a:r>
              <a:rPr lang="es-ES" sz="1400" i="1" dirty="0" err="1">
                <a:latin typeface="Segoe" panose="020B0502040200020203" pitchFamily="34" charset="0"/>
              </a:rPr>
              <a:t>from</a:t>
            </a:r>
            <a:r>
              <a:rPr lang="es-ES" sz="1400" i="1" dirty="0">
                <a:latin typeface="Segoe" panose="020B0502040200020203" pitchFamily="34" charset="0"/>
              </a:rPr>
              <a:t> </a:t>
            </a:r>
            <a:r>
              <a:rPr lang="es-ES" sz="1400" i="1" dirty="0" err="1">
                <a:latin typeface="Segoe" panose="020B0502040200020203" pitchFamily="34" charset="0"/>
              </a:rPr>
              <a:t>your</a:t>
            </a:r>
            <a:r>
              <a:rPr lang="es-ES" sz="1400" i="1" dirty="0">
                <a:latin typeface="Segoe" panose="020B0502040200020203" pitchFamily="34" charset="0"/>
              </a:rPr>
              <a:t> </a:t>
            </a:r>
            <a:r>
              <a:rPr lang="es-ES" sz="1400" i="1" dirty="0" err="1">
                <a:latin typeface="Segoe" panose="020B0502040200020203" pitchFamily="34" charset="0"/>
              </a:rPr>
              <a:t>income</a:t>
            </a:r>
            <a:r>
              <a:rPr lang="es-ES" sz="1400" i="1" dirty="0">
                <a:latin typeface="Segoe" panose="020B0502040200020203" pitchFamily="34" charset="0"/>
              </a:rPr>
              <a:t> </a:t>
            </a:r>
            <a:r>
              <a:rPr lang="es-ES" sz="1400" i="1" dirty="0" err="1">
                <a:latin typeface="Segoe" panose="020B0502040200020203" pitchFamily="34" charset="0"/>
              </a:rPr>
              <a:t>statement</a:t>
            </a:r>
            <a:r>
              <a:rPr lang="es-ES" sz="1400" i="1" dirty="0">
                <a:latin typeface="Segoe" panose="020B0502040200020203" pitchFamily="34" charset="0"/>
              </a:rPr>
              <a:t> </a:t>
            </a:r>
            <a:r>
              <a:rPr lang="es-ES" sz="1400" i="1" dirty="0" err="1">
                <a:latin typeface="Segoe" panose="020B0502040200020203" pitchFamily="34" charset="0"/>
              </a:rPr>
              <a:t>but</a:t>
            </a:r>
            <a:r>
              <a:rPr lang="es-ES" sz="1400" i="1" dirty="0">
                <a:latin typeface="Segoe" panose="020B0502040200020203" pitchFamily="34" charset="0"/>
              </a:rPr>
              <a:t> </a:t>
            </a:r>
            <a:r>
              <a:rPr lang="es-ES" sz="1400" i="1" dirty="0" err="1">
                <a:latin typeface="Segoe" panose="020B0502040200020203" pitchFamily="34" charset="0"/>
              </a:rPr>
              <a:t>now</a:t>
            </a:r>
            <a:r>
              <a:rPr lang="es-ES" sz="1400" i="1" dirty="0">
                <a:latin typeface="Segoe" panose="020B0502040200020203" pitchFamily="34" charset="0"/>
              </a:rPr>
              <a:t> </a:t>
            </a:r>
            <a:r>
              <a:rPr lang="es-ES" sz="1400" i="1" dirty="0" err="1">
                <a:latin typeface="Segoe" panose="020B0502040200020203" pitchFamily="34" charset="0"/>
              </a:rPr>
              <a:t>you</a:t>
            </a:r>
            <a:r>
              <a:rPr lang="es-ES" sz="1400" i="1" dirty="0">
                <a:latin typeface="Segoe" panose="020B0502040200020203" pitchFamily="34" charset="0"/>
              </a:rPr>
              <a:t> can </a:t>
            </a:r>
            <a:r>
              <a:rPr lang="es-ES" sz="1400" i="1" dirty="0" err="1">
                <a:latin typeface="Segoe" panose="020B0502040200020203" pitchFamily="34" charset="0"/>
              </a:rPr>
              <a:t>deduct</a:t>
            </a:r>
            <a:r>
              <a:rPr lang="es-ES" sz="1400" i="1" dirty="0">
                <a:latin typeface="Segoe" panose="020B0502040200020203" pitchFamily="34" charset="0"/>
              </a:rPr>
              <a:t> up to 75%. </a:t>
            </a:r>
            <a:r>
              <a:rPr lang="es-ES" sz="1400" i="1" dirty="0" err="1">
                <a:latin typeface="Segoe" panose="020B0502040200020203" pitchFamily="34" charset="0"/>
              </a:rPr>
              <a:t>That’s</a:t>
            </a:r>
            <a:r>
              <a:rPr lang="es-ES" sz="1400" i="1" dirty="0">
                <a:latin typeface="Segoe" panose="020B0502040200020203" pitchFamily="34" charset="0"/>
              </a:rPr>
              <a:t> </a:t>
            </a:r>
            <a:r>
              <a:rPr lang="es-ES" sz="1400" i="1" dirty="0" err="1">
                <a:latin typeface="Segoe" panose="020B0502040200020203" pitchFamily="34" charset="0"/>
              </a:rPr>
              <a:t>why</a:t>
            </a:r>
            <a:r>
              <a:rPr lang="es-ES" sz="1400" i="1" dirty="0">
                <a:latin typeface="Segoe" panose="020B0502040200020203" pitchFamily="34" charset="0"/>
              </a:rPr>
              <a:t> </a:t>
            </a:r>
            <a:r>
              <a:rPr lang="es-ES" sz="1400" i="1" dirty="0" err="1">
                <a:latin typeface="Segoe" panose="020B0502040200020203" pitchFamily="34" charset="0"/>
              </a:rPr>
              <a:t>we’re</a:t>
            </a:r>
            <a:r>
              <a:rPr lang="es-ES" sz="1400" i="1" dirty="0">
                <a:latin typeface="Segoe" panose="020B0502040200020203" pitchFamily="34" charset="0"/>
              </a:rPr>
              <a:t> </a:t>
            </a:r>
            <a:r>
              <a:rPr lang="es-ES" sz="1400" i="1" dirty="0" err="1">
                <a:latin typeface="Segoe" panose="020B0502040200020203" pitchFamily="34" charset="0"/>
              </a:rPr>
              <a:t>suggesting</a:t>
            </a:r>
            <a:r>
              <a:rPr lang="es-ES" sz="1400" i="1" dirty="0">
                <a:latin typeface="Segoe" panose="020B0502040200020203" pitchFamily="34" charset="0"/>
              </a:rPr>
              <a:t> to </a:t>
            </a:r>
            <a:r>
              <a:rPr lang="es-ES" sz="1400" i="1" dirty="0" err="1">
                <a:latin typeface="Segoe" panose="020B0502040200020203" pitchFamily="34" charset="0"/>
              </a:rPr>
              <a:t>our</a:t>
            </a:r>
            <a:r>
              <a:rPr lang="es-ES" sz="1400" i="1" dirty="0">
                <a:latin typeface="Segoe" panose="020B0502040200020203" pitchFamily="34" charset="0"/>
              </a:rPr>
              <a:t> sponsors </a:t>
            </a:r>
            <a:r>
              <a:rPr lang="es-ES" sz="1400" i="1" dirty="0" err="1">
                <a:latin typeface="Segoe" panose="020B0502040200020203" pitchFamily="34" charset="0"/>
              </a:rPr>
              <a:t>an</a:t>
            </a:r>
            <a:r>
              <a:rPr lang="es-ES" sz="1400" i="1" dirty="0">
                <a:latin typeface="Segoe" panose="020B0502040200020203" pitchFamily="34" charset="0"/>
              </a:rPr>
              <a:t> </a:t>
            </a:r>
            <a:r>
              <a:rPr lang="es-ES" sz="1400" i="1" dirty="0" err="1">
                <a:latin typeface="Segoe" panose="020B0502040200020203" pitchFamily="34" charset="0"/>
              </a:rPr>
              <a:t>upgrade</a:t>
            </a:r>
            <a:r>
              <a:rPr lang="es-ES" sz="1400" i="1" dirty="0">
                <a:latin typeface="Segoe" panose="020B0502040200020203" pitchFamily="34" charset="0"/>
              </a:rPr>
              <a:t> of </a:t>
            </a:r>
            <a:r>
              <a:rPr lang="es-ES" sz="1400" i="1" dirty="0" err="1">
                <a:latin typeface="Segoe" panose="020B0502040200020203" pitchFamily="34" charset="0"/>
              </a:rPr>
              <a:t>their</a:t>
            </a:r>
            <a:r>
              <a:rPr lang="es-ES" sz="1400" i="1" dirty="0">
                <a:latin typeface="Segoe" panose="020B0502040200020203" pitchFamily="34" charset="0"/>
              </a:rPr>
              <a:t> </a:t>
            </a:r>
            <a:r>
              <a:rPr lang="es-ES" sz="1400" i="1" dirty="0" err="1">
                <a:latin typeface="Segoe" panose="020B0502040200020203" pitchFamily="34" charset="0"/>
              </a:rPr>
              <a:t>monthly</a:t>
            </a:r>
            <a:r>
              <a:rPr lang="es-ES" sz="1400" i="1" dirty="0">
                <a:latin typeface="Segoe" panose="020B0502040200020203" pitchFamily="34" charset="0"/>
              </a:rPr>
              <a:t> </a:t>
            </a:r>
            <a:r>
              <a:rPr lang="es-ES" sz="1400" i="1" dirty="0" err="1">
                <a:latin typeface="Segoe" panose="020B0502040200020203" pitchFamily="34" charset="0"/>
              </a:rPr>
              <a:t>fee</a:t>
            </a:r>
            <a:r>
              <a:rPr lang="es-ES" sz="1400" i="1" dirty="0">
                <a:latin typeface="Segoe" panose="020B0502040200020203" pitchFamily="34" charset="0"/>
              </a:rPr>
              <a:t> of 3,75€, </a:t>
            </a:r>
            <a:r>
              <a:rPr lang="es-ES" sz="1400" i="1" dirty="0" err="1">
                <a:latin typeface="Segoe" panose="020B0502040200020203" pitchFamily="34" charset="0"/>
              </a:rPr>
              <a:t>which</a:t>
            </a:r>
            <a:r>
              <a:rPr lang="es-ES" sz="1400" i="1" dirty="0">
                <a:latin typeface="Segoe" panose="020B0502040200020203" pitchFamily="34" charset="0"/>
              </a:rPr>
              <a:t> </a:t>
            </a:r>
            <a:r>
              <a:rPr lang="es-ES" sz="1400" i="1" dirty="0" err="1">
                <a:latin typeface="Segoe" panose="020B0502040200020203" pitchFamily="34" charset="0"/>
              </a:rPr>
              <a:t>corresponds</a:t>
            </a:r>
            <a:r>
              <a:rPr lang="es-ES" sz="1400" i="1" dirty="0">
                <a:latin typeface="Segoe" panose="020B0502040200020203" pitchFamily="34" charset="0"/>
              </a:rPr>
              <a:t> to </a:t>
            </a:r>
            <a:r>
              <a:rPr lang="es-ES" sz="1400" i="1" dirty="0" err="1">
                <a:latin typeface="Segoe" panose="020B0502040200020203" pitchFamily="34" charset="0"/>
              </a:rPr>
              <a:t>the</a:t>
            </a:r>
            <a:r>
              <a:rPr lang="es-ES" sz="1400" i="1" dirty="0">
                <a:latin typeface="Segoe" panose="020B0502040200020203" pitchFamily="34" charset="0"/>
              </a:rPr>
              <a:t> </a:t>
            </a:r>
            <a:r>
              <a:rPr lang="es-ES" sz="1400" i="1" dirty="0" err="1">
                <a:latin typeface="Segoe" panose="020B0502040200020203" pitchFamily="34" charset="0"/>
              </a:rPr>
              <a:t>difference</a:t>
            </a:r>
            <a:r>
              <a:rPr lang="es-ES" sz="1400" i="1" dirty="0">
                <a:latin typeface="Segoe" panose="020B0502040200020203" pitchFamily="34" charset="0"/>
              </a:rPr>
              <a:t> </a:t>
            </a:r>
            <a:r>
              <a:rPr lang="es-ES" sz="1400" i="1" dirty="0" err="1">
                <a:latin typeface="Segoe" panose="020B0502040200020203" pitchFamily="34" charset="0"/>
              </a:rPr>
              <a:t>they</a:t>
            </a:r>
            <a:r>
              <a:rPr lang="es-ES" sz="1400" i="1" dirty="0">
                <a:latin typeface="Segoe" panose="020B0502040200020203" pitchFamily="34" charset="0"/>
              </a:rPr>
              <a:t> can </a:t>
            </a:r>
            <a:r>
              <a:rPr lang="es-ES" sz="1400" i="1" dirty="0" err="1">
                <a:latin typeface="Segoe" panose="020B0502040200020203" pitchFamily="34" charset="0"/>
              </a:rPr>
              <a:t>deduct</a:t>
            </a:r>
            <a:r>
              <a:rPr lang="es-ES" sz="1400" i="1" dirty="0">
                <a:latin typeface="Segoe" panose="020B0502040200020203" pitchFamily="34" charset="0"/>
              </a:rPr>
              <a:t> </a:t>
            </a:r>
            <a:r>
              <a:rPr lang="es-ES" sz="1400" i="1" dirty="0" err="1">
                <a:latin typeface="Segoe" panose="020B0502040200020203" pitchFamily="34" charset="0"/>
              </a:rPr>
              <a:t>on</a:t>
            </a:r>
            <a:r>
              <a:rPr lang="es-ES" sz="1400" i="1" dirty="0">
                <a:latin typeface="Segoe" panose="020B0502040200020203" pitchFamily="34" charset="0"/>
              </a:rPr>
              <a:t> a </a:t>
            </a:r>
            <a:r>
              <a:rPr lang="es-ES" sz="1400" i="1" dirty="0" err="1">
                <a:latin typeface="Segoe" panose="020B0502040200020203" pitchFamily="34" charset="0"/>
              </a:rPr>
              <a:t>yearly</a:t>
            </a:r>
            <a:r>
              <a:rPr lang="es-ES" sz="1400" i="1" dirty="0">
                <a:latin typeface="Segoe" panose="020B0502040200020203" pitchFamily="34" charset="0"/>
              </a:rPr>
              <a:t> base”. </a:t>
            </a:r>
          </a:p>
          <a:p>
            <a:pPr marL="285750" indent="-285750">
              <a:buFontTx/>
              <a:buChar char="-"/>
            </a:pPr>
            <a:endParaRPr lang="es-ES" sz="1400" i="1" dirty="0">
              <a:latin typeface="Segoe" panose="020B0502040200020203" pitchFamily="34" charset="0"/>
            </a:endParaRPr>
          </a:p>
          <a:p>
            <a:pPr marL="285750" indent="-285750">
              <a:buFontTx/>
              <a:buChar char="-"/>
            </a:pPr>
            <a:r>
              <a:rPr lang="es-ES" sz="1600" dirty="0" err="1">
                <a:latin typeface="Segoe" panose="020B0502040200020203" pitchFamily="34" charset="0"/>
              </a:rPr>
              <a:t>Linking</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amount</a:t>
            </a:r>
            <a:r>
              <a:rPr lang="es-ES" sz="1600" dirty="0">
                <a:latin typeface="Segoe" panose="020B0502040200020203" pitchFamily="34" charset="0"/>
              </a:rPr>
              <a:t> </a:t>
            </a:r>
            <a:r>
              <a:rPr lang="es-ES" sz="1600" dirty="0" err="1">
                <a:latin typeface="Segoe" panose="020B0502040200020203" pitchFamily="34" charset="0"/>
              </a:rPr>
              <a:t>suggested</a:t>
            </a:r>
            <a:r>
              <a:rPr lang="es-ES" sz="1600" dirty="0">
                <a:latin typeface="Segoe" panose="020B0502040200020203" pitchFamily="34" charset="0"/>
              </a:rPr>
              <a:t> to a tangible </a:t>
            </a:r>
            <a:r>
              <a:rPr lang="es-ES" sz="1600" dirty="0" err="1">
                <a:latin typeface="Segoe" panose="020B0502040200020203" pitchFamily="34" charset="0"/>
              </a:rPr>
              <a:t>product</a:t>
            </a:r>
            <a:r>
              <a:rPr lang="es-ES" sz="1600" dirty="0">
                <a:latin typeface="Segoe" panose="020B0502040200020203" pitchFamily="34" charset="0"/>
              </a:rPr>
              <a:t> </a:t>
            </a:r>
            <a:r>
              <a:rPr lang="es-ES" sz="1600" dirty="0" err="1">
                <a:latin typeface="Segoe" panose="020B0502040200020203" pitchFamily="34" charset="0"/>
              </a:rPr>
              <a:t>or</a:t>
            </a:r>
            <a:r>
              <a:rPr lang="es-ES" sz="1600" dirty="0">
                <a:latin typeface="Segoe" panose="020B0502040200020203" pitchFamily="34" charset="0"/>
              </a:rPr>
              <a:t> </a:t>
            </a:r>
            <a:r>
              <a:rPr lang="es-ES" sz="1600" dirty="0" err="1">
                <a:latin typeface="Segoe" panose="020B0502040200020203" pitchFamily="34" charset="0"/>
              </a:rPr>
              <a:t>benefit</a:t>
            </a:r>
            <a:r>
              <a:rPr lang="es-ES" sz="1600" dirty="0">
                <a:latin typeface="Segoe" panose="020B0502040200020203" pitchFamily="34" charset="0"/>
              </a:rPr>
              <a:t> </a:t>
            </a:r>
            <a:r>
              <a:rPr lang="es-ES" sz="1600" dirty="0" err="1">
                <a:latin typeface="Segoe" panose="020B0502040200020203" pitchFamily="34" charset="0"/>
              </a:rPr>
              <a:t>for</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children</a:t>
            </a:r>
            <a:r>
              <a:rPr lang="es-ES" sz="1600" dirty="0">
                <a:latin typeface="Segoe" panose="020B0502040200020203" pitchFamily="34" charset="0"/>
              </a:rPr>
              <a:t> </a:t>
            </a:r>
            <a:r>
              <a:rPr lang="es-ES" sz="1600" dirty="0" err="1">
                <a:latin typeface="Segoe" panose="020B0502040200020203" pitchFamily="34" charset="0"/>
              </a:rPr>
              <a:t>or</a:t>
            </a:r>
            <a:r>
              <a:rPr lang="es-ES" sz="1600" dirty="0">
                <a:latin typeface="Segoe" panose="020B0502040200020203" pitchFamily="34" charset="0"/>
              </a:rPr>
              <a:t> </a:t>
            </a:r>
            <a:r>
              <a:rPr lang="es-ES" sz="1600" dirty="0" err="1">
                <a:latin typeface="Segoe" panose="020B0502040200020203" pitchFamily="34" charset="0"/>
              </a:rPr>
              <a:t>their</a:t>
            </a:r>
            <a:r>
              <a:rPr lang="es-ES" sz="1600" dirty="0">
                <a:latin typeface="Segoe" panose="020B0502040200020203" pitchFamily="34" charset="0"/>
              </a:rPr>
              <a:t> </a:t>
            </a:r>
            <a:r>
              <a:rPr lang="es-ES" sz="1600" dirty="0" err="1">
                <a:latin typeface="Segoe" panose="020B0502040200020203" pitchFamily="34" charset="0"/>
              </a:rPr>
              <a:t>community</a:t>
            </a:r>
            <a:r>
              <a:rPr lang="es-ES" sz="1600" dirty="0">
                <a:latin typeface="Segoe" panose="020B0502040200020203" pitchFamily="34" charset="0"/>
              </a:rPr>
              <a:t> </a:t>
            </a:r>
            <a:r>
              <a:rPr lang="es-ES" sz="1400" i="1" dirty="0">
                <a:latin typeface="Segoe" panose="020B0502040200020203" pitchFamily="34" charset="0"/>
              </a:rPr>
              <a:t>(</a:t>
            </a:r>
            <a:r>
              <a:rPr lang="es-ES" sz="1400" i="1" dirty="0" err="1">
                <a:latin typeface="Segoe" panose="020B0502040200020203" pitchFamily="34" charset="0"/>
              </a:rPr>
              <a:t>example</a:t>
            </a:r>
            <a:r>
              <a:rPr lang="es-ES" sz="1400" i="1" dirty="0">
                <a:latin typeface="Segoe" panose="020B0502040200020203" pitchFamily="34" charset="0"/>
              </a:rPr>
              <a:t>: 3€/</a:t>
            </a:r>
            <a:r>
              <a:rPr lang="es-ES" sz="1400" i="1" dirty="0" err="1">
                <a:latin typeface="Segoe" panose="020B0502040200020203" pitchFamily="34" charset="0"/>
              </a:rPr>
              <a:t>month</a:t>
            </a:r>
            <a:r>
              <a:rPr lang="es-ES" sz="1400" i="1" dirty="0">
                <a:latin typeface="Segoe" panose="020B0502040200020203" pitchFamily="34" charset="0"/>
              </a:rPr>
              <a:t> = a </a:t>
            </a:r>
            <a:r>
              <a:rPr lang="es-ES" sz="1400" i="1" dirty="0" err="1">
                <a:latin typeface="Segoe" panose="020B0502040200020203" pitchFamily="34" charset="0"/>
              </a:rPr>
              <a:t>pig</a:t>
            </a:r>
            <a:r>
              <a:rPr lang="es-ES" sz="1400" i="1" dirty="0">
                <a:latin typeface="Segoe" panose="020B0502040200020203" pitchFamily="34" charset="0"/>
              </a:rPr>
              <a:t> </a:t>
            </a:r>
            <a:r>
              <a:rPr lang="es-ES" sz="1400" i="1" dirty="0" err="1">
                <a:latin typeface="Segoe" panose="020B0502040200020203" pitchFamily="34" charset="0"/>
              </a:rPr>
              <a:t>for</a:t>
            </a:r>
            <a:r>
              <a:rPr lang="es-ES" sz="1400" i="1" dirty="0">
                <a:latin typeface="Segoe" panose="020B0502040200020203" pitchFamily="34" charset="0"/>
              </a:rPr>
              <a:t> a </a:t>
            </a:r>
            <a:r>
              <a:rPr lang="es-ES" sz="1400" i="1" dirty="0" err="1">
                <a:latin typeface="Segoe" panose="020B0502040200020203" pitchFamily="34" charset="0"/>
              </a:rPr>
              <a:t>family</a:t>
            </a:r>
            <a:r>
              <a:rPr lang="es-ES" sz="1400" i="1" dirty="0">
                <a:latin typeface="Segoe" panose="020B0502040200020203" pitchFamily="34" charset="0"/>
              </a:rPr>
              <a:t> in Guatemala )</a:t>
            </a:r>
          </a:p>
          <a:p>
            <a:pPr marL="285750" indent="-285750">
              <a:buFontTx/>
              <a:buChar char="-"/>
            </a:pPr>
            <a:endParaRPr lang="es-ES" sz="1600" dirty="0">
              <a:latin typeface="Segoe" panose="020B0502040200020203" pitchFamily="34" charset="0"/>
            </a:endParaRPr>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spTree>
    <p:extLst>
      <p:ext uri="{BB962C8B-B14F-4D97-AF65-F5344CB8AC3E}">
        <p14:creationId xmlns:p14="http://schemas.microsoft.com/office/powerpoint/2010/main" val="16430198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uadroTexto 19"/>
          <p:cNvSpPr txBox="1"/>
          <p:nvPr/>
        </p:nvSpPr>
        <p:spPr>
          <a:xfrm rot="16200000">
            <a:off x="-2839169" y="3593678"/>
            <a:ext cx="6066980" cy="461665"/>
          </a:xfrm>
          <a:prstGeom prst="rect">
            <a:avLst/>
          </a:prstGeom>
          <a:solidFill>
            <a:schemeClr val="accent5">
              <a:lumMod val="60000"/>
              <a:lumOff val="40000"/>
            </a:schemeClr>
          </a:solidFill>
        </p:spPr>
        <p:txBody>
          <a:bodyPr wrap="square" rtlCol="0">
            <a:spAutoFit/>
          </a:bodyPr>
          <a:lstStyle/>
          <a:p>
            <a:pPr algn="ctr"/>
            <a:r>
              <a:rPr lang="es-ES" sz="2400" b="1" dirty="0"/>
              <a:t>TELEMARKETING</a:t>
            </a:r>
            <a:endParaRPr lang="es-ES" b="1" dirty="0"/>
          </a:p>
        </p:txBody>
      </p:sp>
      <p:sp>
        <p:nvSpPr>
          <p:cNvPr id="12" name="CuadroTexto 11"/>
          <p:cNvSpPr txBox="1"/>
          <p:nvPr/>
        </p:nvSpPr>
        <p:spPr>
          <a:xfrm>
            <a:off x="518334" y="1009571"/>
            <a:ext cx="8625666" cy="615553"/>
          </a:xfrm>
          <a:prstGeom prst="rect">
            <a:avLst/>
          </a:prstGeom>
          <a:noFill/>
        </p:spPr>
        <p:txBody>
          <a:bodyPr wrap="square" rtlCol="0">
            <a:spAutoFit/>
          </a:bodyPr>
          <a:lstStyle/>
          <a:p>
            <a:r>
              <a:rPr lang="es-ES" b="1" dirty="0">
                <a:latin typeface="Segoe" panose="020B0502040200020203" pitchFamily="34" charset="0"/>
              </a:rPr>
              <a:t>NEW TAX LAW:</a:t>
            </a:r>
          </a:p>
          <a:p>
            <a:r>
              <a:rPr lang="es-ES" sz="1600" dirty="0" err="1">
                <a:latin typeface="Segoe" panose="020B0502040200020203" pitchFamily="34" charset="0"/>
              </a:rPr>
              <a:t>Telemarketing</a:t>
            </a:r>
            <a:r>
              <a:rPr lang="es-ES" sz="1600" dirty="0">
                <a:latin typeface="Segoe" panose="020B0502040200020203" pitchFamily="34" charset="0"/>
              </a:rPr>
              <a:t> </a:t>
            </a:r>
            <a:r>
              <a:rPr lang="es-ES" sz="1600" dirty="0" err="1">
                <a:latin typeface="Segoe" panose="020B0502040200020203" pitchFamily="34" charset="0"/>
              </a:rPr>
              <a:t>campaign</a:t>
            </a:r>
            <a:r>
              <a:rPr lang="es-ES" sz="1600" dirty="0">
                <a:latin typeface="Segoe" panose="020B0502040200020203" pitchFamily="34" charset="0"/>
              </a:rPr>
              <a:t> (</a:t>
            </a:r>
            <a:r>
              <a:rPr lang="es-ES" sz="1600" dirty="0" err="1">
                <a:latin typeface="Segoe" panose="020B0502040200020203" pitchFamily="34" charset="0"/>
              </a:rPr>
              <a:t>external</a:t>
            </a:r>
            <a:r>
              <a:rPr lang="es-ES" sz="1600" dirty="0">
                <a:latin typeface="Segoe" panose="020B0502040200020203" pitchFamily="34" charset="0"/>
              </a:rPr>
              <a:t> </a:t>
            </a:r>
            <a:r>
              <a:rPr lang="es-ES" sz="1600" dirty="0" err="1">
                <a:latin typeface="Segoe" panose="020B0502040200020203" pitchFamily="34" charset="0"/>
              </a:rPr>
              <a:t>call</a:t>
            </a:r>
            <a:r>
              <a:rPr lang="es-ES" sz="1600" dirty="0">
                <a:latin typeface="Segoe" panose="020B0502040200020203" pitchFamily="34" charset="0"/>
              </a:rPr>
              <a:t> center)</a:t>
            </a:r>
          </a:p>
        </p:txBody>
      </p:sp>
      <p:pic>
        <p:nvPicPr>
          <p:cNvPr id="15361" name="Imagen 12" descr="logo-generico-educo.png">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graphicFrame>
        <p:nvGraphicFramePr>
          <p:cNvPr id="11" name="Gráfico 10">
            <a:extLst>
              <a:ext uri="{FF2B5EF4-FFF2-40B4-BE49-F238E27FC236}">
                <a16:creationId xmlns:a16="http://schemas.microsoft.com/office/drawing/2014/main" id="{227924C1-BB40-4A84-B3E8-5427E576C6BD}"/>
              </a:ext>
            </a:extLst>
          </p:cNvPr>
          <p:cNvGraphicFramePr>
            <a:graphicFrameLocks/>
          </p:cNvGraphicFramePr>
          <p:nvPr>
            <p:extLst>
              <p:ext uri="{D42A27DB-BD31-4B8C-83A1-F6EECF244321}">
                <p14:modId xmlns:p14="http://schemas.microsoft.com/office/powerpoint/2010/main" val="1685534294"/>
              </p:ext>
            </p:extLst>
          </p:nvPr>
        </p:nvGraphicFramePr>
        <p:xfrm>
          <a:off x="750781" y="3604767"/>
          <a:ext cx="3600450" cy="285749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Gráfico 12">
            <a:extLst>
              <a:ext uri="{FF2B5EF4-FFF2-40B4-BE49-F238E27FC236}">
                <a16:creationId xmlns:a16="http://schemas.microsoft.com/office/drawing/2014/main" id="{227924C1-BB40-4A84-B3E8-5427E576C6BD}"/>
              </a:ext>
            </a:extLst>
          </p:cNvPr>
          <p:cNvGraphicFramePr>
            <a:graphicFrameLocks/>
          </p:cNvGraphicFramePr>
          <p:nvPr>
            <p:extLst>
              <p:ext uri="{D42A27DB-BD31-4B8C-83A1-F6EECF244321}">
                <p14:modId xmlns:p14="http://schemas.microsoft.com/office/powerpoint/2010/main" val="1366151498"/>
              </p:ext>
            </p:extLst>
          </p:nvPr>
        </p:nvGraphicFramePr>
        <p:xfrm>
          <a:off x="4676858" y="3604766"/>
          <a:ext cx="3600450" cy="28574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a 2"/>
          <p:cNvGraphicFramePr>
            <a:graphicFrameLocks noGrp="1"/>
          </p:cNvGraphicFramePr>
          <p:nvPr>
            <p:extLst>
              <p:ext uri="{D42A27DB-BD31-4B8C-83A1-F6EECF244321}">
                <p14:modId xmlns:p14="http://schemas.microsoft.com/office/powerpoint/2010/main" val="1413538183"/>
              </p:ext>
            </p:extLst>
          </p:nvPr>
        </p:nvGraphicFramePr>
        <p:xfrm>
          <a:off x="518335" y="1643667"/>
          <a:ext cx="8467842" cy="1857341"/>
        </p:xfrm>
        <a:graphic>
          <a:graphicData uri="http://schemas.openxmlformats.org/drawingml/2006/table">
            <a:tbl>
              <a:tblPr>
                <a:tableStyleId>{5C22544A-7EE6-4342-B048-85BDC9FD1C3A}</a:tableStyleId>
              </a:tblPr>
              <a:tblGrid>
                <a:gridCol w="1407853">
                  <a:extLst>
                    <a:ext uri="{9D8B030D-6E8A-4147-A177-3AD203B41FA5}">
                      <a16:colId xmlns:a16="http://schemas.microsoft.com/office/drawing/2014/main" val="2233096928"/>
                    </a:ext>
                  </a:extLst>
                </a:gridCol>
                <a:gridCol w="698110">
                  <a:extLst>
                    <a:ext uri="{9D8B030D-6E8A-4147-A177-3AD203B41FA5}">
                      <a16:colId xmlns:a16="http://schemas.microsoft.com/office/drawing/2014/main" val="2632801491"/>
                    </a:ext>
                  </a:extLst>
                </a:gridCol>
                <a:gridCol w="733014">
                  <a:extLst>
                    <a:ext uri="{9D8B030D-6E8A-4147-A177-3AD203B41FA5}">
                      <a16:colId xmlns:a16="http://schemas.microsoft.com/office/drawing/2014/main" val="1608159828"/>
                    </a:ext>
                  </a:extLst>
                </a:gridCol>
                <a:gridCol w="870088">
                  <a:extLst>
                    <a:ext uri="{9D8B030D-6E8A-4147-A177-3AD203B41FA5}">
                      <a16:colId xmlns:a16="http://schemas.microsoft.com/office/drawing/2014/main" val="697820190"/>
                    </a:ext>
                  </a:extLst>
                </a:gridCol>
                <a:gridCol w="1151880">
                  <a:extLst>
                    <a:ext uri="{9D8B030D-6E8A-4147-A177-3AD203B41FA5}">
                      <a16:colId xmlns:a16="http://schemas.microsoft.com/office/drawing/2014/main" val="326786926"/>
                    </a:ext>
                  </a:extLst>
                </a:gridCol>
                <a:gridCol w="1186785">
                  <a:extLst>
                    <a:ext uri="{9D8B030D-6E8A-4147-A177-3AD203B41FA5}">
                      <a16:colId xmlns:a16="http://schemas.microsoft.com/office/drawing/2014/main" val="482077399"/>
                    </a:ext>
                  </a:extLst>
                </a:gridCol>
                <a:gridCol w="1210056">
                  <a:extLst>
                    <a:ext uri="{9D8B030D-6E8A-4147-A177-3AD203B41FA5}">
                      <a16:colId xmlns:a16="http://schemas.microsoft.com/office/drawing/2014/main" val="4042449855"/>
                    </a:ext>
                  </a:extLst>
                </a:gridCol>
                <a:gridCol w="1210056">
                  <a:extLst>
                    <a:ext uri="{9D8B030D-6E8A-4147-A177-3AD203B41FA5}">
                      <a16:colId xmlns:a16="http://schemas.microsoft.com/office/drawing/2014/main" val="1644762563"/>
                    </a:ext>
                  </a:extLst>
                </a:gridCol>
              </a:tblGrid>
              <a:tr h="260104">
                <a:tc>
                  <a:txBody>
                    <a:bodyPr/>
                    <a:lstStyle/>
                    <a:p>
                      <a:pPr algn="ctr" fontAlgn="b"/>
                      <a:r>
                        <a:rPr lang="es-ES" sz="1200" b="1" u="none" strike="noStrike" dirty="0">
                          <a:effectLst/>
                          <a:latin typeface="Segoe" panose="020B0502040200020203" pitchFamily="34" charset="0"/>
                        </a:rPr>
                        <a:t>TM UPGRADES</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err="1">
                          <a:effectLst/>
                          <a:latin typeface="Segoe" panose="020B0502040200020203" pitchFamily="34" charset="0"/>
                        </a:rPr>
                        <a:t>Contacts</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err="1">
                          <a:effectLst/>
                          <a:latin typeface="Segoe" panose="020B0502040200020203" pitchFamily="34" charset="0"/>
                        </a:rPr>
                        <a:t>Upgrades</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err="1">
                          <a:effectLst/>
                          <a:latin typeface="Segoe" panose="020B0502040200020203" pitchFamily="34" charset="0"/>
                        </a:rPr>
                        <a:t>Conversion</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err="1">
                          <a:effectLst/>
                          <a:latin typeface="Segoe" panose="020B0502040200020203" pitchFamily="34" charset="0"/>
                        </a:rPr>
                        <a:t>Monthly</a:t>
                      </a:r>
                      <a:r>
                        <a:rPr lang="es-ES" sz="1200" b="1" u="none" strike="noStrike" dirty="0">
                          <a:effectLst/>
                          <a:latin typeface="Segoe" panose="020B0502040200020203" pitchFamily="34" charset="0"/>
                        </a:rPr>
                        <a:t> </a:t>
                      </a:r>
                      <a:r>
                        <a:rPr lang="es-ES" sz="1200" b="1" u="none" strike="noStrike" dirty="0" err="1">
                          <a:effectLst/>
                          <a:latin typeface="Segoe" panose="020B0502040200020203" pitchFamily="34" charset="0"/>
                        </a:rPr>
                        <a:t>avge</a:t>
                      </a:r>
                      <a:r>
                        <a:rPr lang="es-ES" sz="1200" b="1" u="none" strike="noStrike" dirty="0">
                          <a:effectLst/>
                          <a:latin typeface="Segoe" panose="020B0502040200020203" pitchFamily="34" charset="0"/>
                        </a:rPr>
                        <a:t> </a:t>
                      </a:r>
                      <a:r>
                        <a:rPr lang="es-ES" sz="1200" b="1" u="none" strike="noStrike" dirty="0" err="1">
                          <a:effectLst/>
                          <a:latin typeface="Segoe" panose="020B0502040200020203" pitchFamily="34" charset="0"/>
                        </a:rPr>
                        <a:t>upgrade</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err="1">
                          <a:effectLst/>
                          <a:latin typeface="Segoe" panose="020B0502040200020203" pitchFamily="34" charset="0"/>
                        </a:rPr>
                        <a:t>Annualized</a:t>
                      </a:r>
                      <a:r>
                        <a:rPr lang="es-ES" sz="1200" b="1" u="none" strike="noStrike" dirty="0">
                          <a:effectLst/>
                          <a:latin typeface="Segoe" panose="020B0502040200020203" pitchFamily="34" charset="0"/>
                        </a:rPr>
                        <a:t> incremental </a:t>
                      </a:r>
                      <a:r>
                        <a:rPr lang="es-ES" sz="1200" b="1" u="none" strike="noStrike" dirty="0" err="1">
                          <a:effectLst/>
                          <a:latin typeface="Segoe" panose="020B0502040200020203" pitchFamily="34" charset="0"/>
                        </a:rPr>
                        <a:t>income</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err="1">
                          <a:effectLst/>
                          <a:latin typeface="Segoe" panose="020B0502040200020203" pitchFamily="34" charset="0"/>
                        </a:rPr>
                        <a:t>Cost</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a:effectLst/>
                          <a:latin typeface="Segoe" panose="020B0502040200020203" pitchFamily="34" charset="0"/>
                        </a:rPr>
                        <a:t>ROI</a:t>
                      </a:r>
                      <a:endParaRPr lang="es-ES" sz="1200" b="1" i="0" u="none" strike="noStrike" dirty="0">
                        <a:solidFill>
                          <a:srgbClr val="000000"/>
                        </a:solidFill>
                        <a:effectLst/>
                        <a:latin typeface="Segoe" panose="020B0502040200020203" pitchFamily="34" charset="0"/>
                      </a:endParaRPr>
                    </a:p>
                  </a:txBody>
                  <a:tcPr marL="8181" marR="8181" marT="8181" marB="0" anchor="ctr"/>
                </a:tc>
                <a:extLst>
                  <a:ext uri="{0D108BD9-81ED-4DB2-BD59-A6C34878D82A}">
                    <a16:rowId xmlns:a16="http://schemas.microsoft.com/office/drawing/2014/main" val="2458733398"/>
                  </a:ext>
                </a:extLst>
              </a:tr>
              <a:tr h="260104">
                <a:tc>
                  <a:txBody>
                    <a:bodyPr/>
                    <a:lstStyle/>
                    <a:p>
                      <a:pPr algn="ctr" fontAlgn="b"/>
                      <a:r>
                        <a:rPr lang="es-ES" sz="1200" b="1" u="none" strike="noStrike">
                          <a:effectLst/>
                          <a:latin typeface="Segoe" panose="020B0502040200020203" pitchFamily="34" charset="0"/>
                        </a:rPr>
                        <a:t>2013</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dirty="0">
                          <a:effectLst/>
                          <a:latin typeface="Segoe" panose="020B0502040200020203" pitchFamily="34" charset="0"/>
                        </a:rPr>
                        <a:t>-</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dirty="0">
                          <a:effectLst/>
                          <a:latin typeface="Segoe" panose="020B0502040200020203" pitchFamily="34" charset="0"/>
                        </a:rPr>
                        <a:t>-</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dirty="0">
                          <a:effectLst/>
                          <a:latin typeface="Segoe" panose="020B0502040200020203" pitchFamily="34" charset="0"/>
                        </a:rPr>
                        <a:t>-</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a:t>
                      </a:r>
                      <a:endParaRPr lang="es-ES" sz="1200" b="1" i="0" u="none" strike="noStrike">
                        <a:solidFill>
                          <a:srgbClr val="000000"/>
                        </a:solidFill>
                        <a:effectLst/>
                        <a:latin typeface="Segoe" panose="020B0502040200020203" pitchFamily="34" charset="0"/>
                      </a:endParaRPr>
                    </a:p>
                  </a:txBody>
                  <a:tcPr marL="8181" marR="8181" marT="8181" marB="0" anchor="ctr"/>
                </a:tc>
                <a:extLst>
                  <a:ext uri="{0D108BD9-81ED-4DB2-BD59-A6C34878D82A}">
                    <a16:rowId xmlns:a16="http://schemas.microsoft.com/office/drawing/2014/main" val="1851370784"/>
                  </a:ext>
                </a:extLst>
              </a:tr>
              <a:tr h="260104">
                <a:tc>
                  <a:txBody>
                    <a:bodyPr/>
                    <a:lstStyle/>
                    <a:p>
                      <a:pPr algn="ctr" fontAlgn="b"/>
                      <a:r>
                        <a:rPr lang="es-ES" sz="1200" b="1" u="none" strike="noStrike">
                          <a:effectLst/>
                          <a:latin typeface="Segoe" panose="020B0502040200020203" pitchFamily="34" charset="0"/>
                        </a:rPr>
                        <a:t>2014</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dirty="0">
                          <a:effectLst/>
                          <a:latin typeface="Segoe" panose="020B0502040200020203" pitchFamily="34" charset="0"/>
                        </a:rPr>
                        <a:t>58.263</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15.486</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27%</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3,8 €</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698.728 €</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dirty="0">
                          <a:effectLst/>
                          <a:latin typeface="Segoe" panose="020B0502040200020203" pitchFamily="34" charset="0"/>
                        </a:rPr>
                        <a:t>212.125 €</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2,3</a:t>
                      </a:r>
                      <a:endParaRPr lang="es-ES" sz="1200" b="1" i="0" u="none" strike="noStrike">
                        <a:solidFill>
                          <a:srgbClr val="000000"/>
                        </a:solidFill>
                        <a:effectLst/>
                        <a:latin typeface="Segoe" panose="020B0502040200020203" pitchFamily="34" charset="0"/>
                      </a:endParaRPr>
                    </a:p>
                  </a:txBody>
                  <a:tcPr marL="8181" marR="8181" marT="8181" marB="0" anchor="ctr"/>
                </a:tc>
                <a:extLst>
                  <a:ext uri="{0D108BD9-81ED-4DB2-BD59-A6C34878D82A}">
                    <a16:rowId xmlns:a16="http://schemas.microsoft.com/office/drawing/2014/main" val="1903957725"/>
                  </a:ext>
                </a:extLst>
              </a:tr>
              <a:tr h="260104">
                <a:tc>
                  <a:txBody>
                    <a:bodyPr/>
                    <a:lstStyle/>
                    <a:p>
                      <a:pPr algn="ctr" fontAlgn="b"/>
                      <a:r>
                        <a:rPr lang="es-ES" sz="1200" b="1" u="none" strike="noStrike" dirty="0">
                          <a:effectLst/>
                          <a:latin typeface="Segoe" panose="020B0502040200020203" pitchFamily="34" charset="0"/>
                        </a:rPr>
                        <a:t>2015</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58.212</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21.520</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37%</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dirty="0">
                          <a:effectLst/>
                          <a:latin typeface="Segoe" panose="020B0502040200020203" pitchFamily="34" charset="0"/>
                        </a:rPr>
                        <a:t>3,6 €</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924.499 €</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218.358 €</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3,2</a:t>
                      </a:r>
                      <a:endParaRPr lang="es-ES" sz="1200" b="1" i="0" u="none" strike="noStrike">
                        <a:solidFill>
                          <a:srgbClr val="000000"/>
                        </a:solidFill>
                        <a:effectLst/>
                        <a:latin typeface="Segoe" panose="020B0502040200020203" pitchFamily="34" charset="0"/>
                      </a:endParaRPr>
                    </a:p>
                  </a:txBody>
                  <a:tcPr marL="8181" marR="8181" marT="8181" marB="0" anchor="ctr"/>
                </a:tc>
                <a:extLst>
                  <a:ext uri="{0D108BD9-81ED-4DB2-BD59-A6C34878D82A}">
                    <a16:rowId xmlns:a16="http://schemas.microsoft.com/office/drawing/2014/main" val="210360531"/>
                  </a:ext>
                </a:extLst>
              </a:tr>
              <a:tr h="260104">
                <a:tc>
                  <a:txBody>
                    <a:bodyPr/>
                    <a:lstStyle/>
                    <a:p>
                      <a:pPr algn="ctr" fontAlgn="b"/>
                      <a:r>
                        <a:rPr lang="es-ES" sz="1200" b="1" u="none" strike="noStrike">
                          <a:effectLst/>
                          <a:latin typeface="Segoe" panose="020B0502040200020203" pitchFamily="34" charset="0"/>
                        </a:rPr>
                        <a:t>2016</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62.020</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15.267</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25%</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3,8 €</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701.671 €</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190.088 €</a:t>
                      </a:r>
                      <a:endParaRPr lang="es-ES" sz="1200" b="1" i="0" u="none" strike="noStrike">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u="none" strike="noStrike">
                          <a:effectLst/>
                          <a:latin typeface="Segoe" panose="020B0502040200020203" pitchFamily="34" charset="0"/>
                        </a:rPr>
                        <a:t>2,7</a:t>
                      </a:r>
                      <a:endParaRPr lang="es-ES" sz="1200" b="1" i="0" u="none" strike="noStrike">
                        <a:solidFill>
                          <a:srgbClr val="000000"/>
                        </a:solidFill>
                        <a:effectLst/>
                        <a:latin typeface="Segoe" panose="020B0502040200020203" pitchFamily="34" charset="0"/>
                      </a:endParaRPr>
                    </a:p>
                  </a:txBody>
                  <a:tcPr marL="8181" marR="8181" marT="8181" marB="0" anchor="ctr"/>
                </a:tc>
                <a:extLst>
                  <a:ext uri="{0D108BD9-81ED-4DB2-BD59-A6C34878D82A}">
                    <a16:rowId xmlns:a16="http://schemas.microsoft.com/office/drawing/2014/main" val="1013962998"/>
                  </a:ext>
                </a:extLst>
              </a:tr>
              <a:tr h="260104">
                <a:tc>
                  <a:txBody>
                    <a:bodyPr/>
                    <a:lstStyle/>
                    <a:p>
                      <a:pPr algn="ctr" fontAlgn="b"/>
                      <a:r>
                        <a:rPr lang="es-ES" sz="1200" b="1" u="none" strike="noStrike" dirty="0">
                          <a:effectLst/>
                          <a:latin typeface="Segoe" panose="020B0502040200020203" pitchFamily="34" charset="0"/>
                        </a:rPr>
                        <a:t>TOTAL</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a:effectLst/>
                          <a:latin typeface="Segoe" panose="020B0502040200020203" pitchFamily="34" charset="0"/>
                        </a:rPr>
                        <a:t>178.495</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a:effectLst/>
                          <a:latin typeface="Segoe" panose="020B0502040200020203" pitchFamily="34" charset="0"/>
                        </a:rPr>
                        <a:t>52.273</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a:effectLst/>
                          <a:latin typeface="Segoe" panose="020B0502040200020203" pitchFamily="34" charset="0"/>
                        </a:rPr>
                        <a:t>29%</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a:effectLst/>
                          <a:latin typeface="Segoe" panose="020B0502040200020203" pitchFamily="34" charset="0"/>
                        </a:rPr>
                        <a:t>3,7 €</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a:effectLst/>
                          <a:latin typeface="Segoe" panose="020B0502040200020203" pitchFamily="34" charset="0"/>
                        </a:rPr>
                        <a:t>2.324.899 €</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a:effectLst/>
                          <a:latin typeface="Segoe" panose="020B0502040200020203" pitchFamily="34" charset="0"/>
                        </a:rPr>
                        <a:t>620.571 €</a:t>
                      </a:r>
                      <a:endParaRPr lang="es-ES" sz="1200" b="1" i="0" u="none" strike="noStrike" dirty="0">
                        <a:solidFill>
                          <a:srgbClr val="000000"/>
                        </a:solidFill>
                        <a:effectLst/>
                        <a:latin typeface="Segoe" panose="020B0502040200020203" pitchFamily="34" charset="0"/>
                      </a:endParaRPr>
                    </a:p>
                  </a:txBody>
                  <a:tcPr marL="8181" marR="8181" marT="8181" marB="0" anchor="ctr"/>
                </a:tc>
                <a:tc>
                  <a:txBody>
                    <a:bodyPr/>
                    <a:lstStyle/>
                    <a:p>
                      <a:pPr algn="ctr" fontAlgn="b"/>
                      <a:r>
                        <a:rPr lang="es-ES" sz="1200" b="1" u="none" strike="noStrike" dirty="0">
                          <a:effectLst/>
                          <a:latin typeface="Segoe" panose="020B0502040200020203" pitchFamily="34" charset="0"/>
                        </a:rPr>
                        <a:t>2,7</a:t>
                      </a:r>
                      <a:endParaRPr lang="es-ES" sz="1200" b="1" i="0" u="none" strike="noStrike" dirty="0">
                        <a:solidFill>
                          <a:srgbClr val="000000"/>
                        </a:solidFill>
                        <a:effectLst/>
                        <a:latin typeface="Segoe" panose="020B0502040200020203" pitchFamily="34" charset="0"/>
                      </a:endParaRPr>
                    </a:p>
                  </a:txBody>
                  <a:tcPr marL="8181" marR="8181" marT="8181" marB="0" anchor="ctr"/>
                </a:tc>
                <a:extLst>
                  <a:ext uri="{0D108BD9-81ED-4DB2-BD59-A6C34878D82A}">
                    <a16:rowId xmlns:a16="http://schemas.microsoft.com/office/drawing/2014/main" val="2213309891"/>
                  </a:ext>
                </a:extLst>
              </a:tr>
            </a:tbl>
          </a:graphicData>
        </a:graphic>
      </p:graphicFrame>
    </p:spTree>
    <p:extLst>
      <p:ext uri="{BB962C8B-B14F-4D97-AF65-F5344CB8AC3E}">
        <p14:creationId xmlns:p14="http://schemas.microsoft.com/office/powerpoint/2010/main" val="1945943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Gráfico 17">
            <a:extLst>
              <a:ext uri="{FF2B5EF4-FFF2-40B4-BE49-F238E27FC236}">
                <a16:creationId xmlns:a16="http://schemas.microsoft.com/office/drawing/2014/main" id="{C1B89003-9593-4B70-9DAC-3595E9E2AE76}"/>
              </a:ext>
            </a:extLst>
          </p:cNvPr>
          <p:cNvGraphicFramePr>
            <a:graphicFrameLocks/>
          </p:cNvGraphicFramePr>
          <p:nvPr>
            <p:extLst>
              <p:ext uri="{D42A27DB-BD31-4B8C-83A1-F6EECF244321}">
                <p14:modId xmlns:p14="http://schemas.microsoft.com/office/powerpoint/2010/main" val="688278027"/>
              </p:ext>
            </p:extLst>
          </p:nvPr>
        </p:nvGraphicFramePr>
        <p:xfrm>
          <a:off x="1041322" y="3155750"/>
          <a:ext cx="4572000" cy="3280290"/>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rot="16200000">
            <a:off x="-2839169" y="3593678"/>
            <a:ext cx="6066980" cy="461665"/>
          </a:xfrm>
          <a:prstGeom prst="rect">
            <a:avLst/>
          </a:prstGeom>
          <a:solidFill>
            <a:schemeClr val="accent6">
              <a:lumMod val="60000"/>
              <a:lumOff val="40000"/>
            </a:schemeClr>
          </a:solidFill>
        </p:spPr>
        <p:txBody>
          <a:bodyPr wrap="square" rtlCol="0">
            <a:spAutoFit/>
          </a:bodyPr>
          <a:lstStyle/>
          <a:p>
            <a:pPr algn="ctr"/>
            <a:r>
              <a:rPr lang="es-ES" sz="2400" b="1" dirty="0"/>
              <a:t>DIRECT MAIL</a:t>
            </a:r>
            <a:endParaRPr lang="es-ES" b="1" dirty="0"/>
          </a:p>
        </p:txBody>
      </p:sp>
      <p:sp>
        <p:nvSpPr>
          <p:cNvPr id="12" name="CuadroTexto 11"/>
          <p:cNvSpPr txBox="1"/>
          <p:nvPr/>
        </p:nvSpPr>
        <p:spPr>
          <a:xfrm>
            <a:off x="518334" y="1009571"/>
            <a:ext cx="8625666" cy="1354217"/>
          </a:xfrm>
          <a:prstGeom prst="rect">
            <a:avLst/>
          </a:prstGeom>
          <a:noFill/>
        </p:spPr>
        <p:txBody>
          <a:bodyPr wrap="square" rtlCol="0">
            <a:spAutoFit/>
          </a:bodyPr>
          <a:lstStyle/>
          <a:p>
            <a:r>
              <a:rPr lang="es-ES" b="1" dirty="0">
                <a:latin typeface="Segoe" panose="020B0502040200020203" pitchFamily="34" charset="0"/>
              </a:rPr>
              <a:t>NEW TAX LAW</a:t>
            </a:r>
          </a:p>
          <a:p>
            <a:r>
              <a:rPr lang="es-ES" sz="1600" dirty="0" err="1">
                <a:latin typeface="Segoe" panose="020B0502040200020203" pitchFamily="34" charset="0"/>
              </a:rPr>
              <a:t>Direct</a:t>
            </a:r>
            <a:r>
              <a:rPr lang="es-ES" sz="1600" dirty="0">
                <a:latin typeface="Segoe" panose="020B0502040200020203" pitchFamily="34" charset="0"/>
              </a:rPr>
              <a:t> mail </a:t>
            </a:r>
            <a:r>
              <a:rPr lang="es-ES" sz="1600" dirty="0" err="1">
                <a:latin typeface="Segoe" panose="020B0502040200020203" pitchFamily="34" charset="0"/>
              </a:rPr>
              <a:t>campaign</a:t>
            </a:r>
            <a:r>
              <a:rPr lang="es-ES" sz="1600" dirty="0">
                <a:latin typeface="Segoe" panose="020B0502040200020203" pitchFamily="34" charset="0"/>
              </a:rPr>
              <a:t>: </a:t>
            </a:r>
            <a:r>
              <a:rPr lang="es-ES" sz="1600" dirty="0" err="1">
                <a:latin typeface="Segoe" panose="020B0502040200020203" pitchFamily="34" charset="0"/>
              </a:rPr>
              <a:t>we</a:t>
            </a:r>
            <a:r>
              <a:rPr lang="es-ES" sz="1600" dirty="0">
                <a:latin typeface="Segoe" panose="020B0502040200020203" pitchFamily="34" charset="0"/>
              </a:rPr>
              <a:t> </a:t>
            </a:r>
            <a:r>
              <a:rPr lang="es-ES" sz="1600" dirty="0" err="1">
                <a:latin typeface="Segoe" panose="020B0502040200020203" pitchFamily="34" charset="0"/>
              </a:rPr>
              <a:t>send</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tax</a:t>
            </a:r>
            <a:r>
              <a:rPr lang="es-ES" sz="1600" dirty="0">
                <a:latin typeface="Segoe" panose="020B0502040200020203" pitchFamily="34" charset="0"/>
              </a:rPr>
              <a:t> </a:t>
            </a:r>
            <a:r>
              <a:rPr lang="es-ES" sz="1600" dirty="0" err="1">
                <a:latin typeface="Segoe" panose="020B0502040200020203" pitchFamily="34" charset="0"/>
              </a:rPr>
              <a:t>certificate</a:t>
            </a:r>
            <a:r>
              <a:rPr lang="es-ES" sz="1600" dirty="0">
                <a:latin typeface="Segoe" panose="020B0502040200020203" pitchFamily="34" charset="0"/>
              </a:rPr>
              <a:t> </a:t>
            </a:r>
            <a:r>
              <a:rPr lang="es-ES" sz="1600" dirty="0" err="1">
                <a:latin typeface="Segoe" panose="020B0502040200020203" pitchFamily="34" charset="0"/>
              </a:rPr>
              <a:t>together</a:t>
            </a:r>
            <a:r>
              <a:rPr lang="es-ES" sz="1600" dirty="0">
                <a:latin typeface="Segoe" panose="020B0502040200020203" pitchFamily="34" charset="0"/>
              </a:rPr>
              <a:t> </a:t>
            </a:r>
            <a:r>
              <a:rPr lang="es-ES" sz="1600" dirty="0" err="1">
                <a:latin typeface="Segoe" panose="020B0502040200020203" pitchFamily="34" charset="0"/>
              </a:rPr>
              <a:t>with</a:t>
            </a:r>
            <a:r>
              <a:rPr lang="es-ES" sz="1600" dirty="0">
                <a:latin typeface="Segoe" panose="020B0502040200020203" pitchFamily="34" charset="0"/>
              </a:rPr>
              <a:t> a pre </a:t>
            </a:r>
            <a:r>
              <a:rPr lang="es-ES" sz="1600" dirty="0" err="1">
                <a:latin typeface="Segoe" panose="020B0502040200020203" pitchFamily="34" charset="0"/>
              </a:rPr>
              <a:t>filled</a:t>
            </a:r>
            <a:r>
              <a:rPr lang="es-ES" sz="1600" dirty="0">
                <a:latin typeface="Segoe" panose="020B0502040200020203" pitchFamily="34" charset="0"/>
              </a:rPr>
              <a:t> </a:t>
            </a:r>
            <a:r>
              <a:rPr lang="es-ES" sz="1600" dirty="0" err="1">
                <a:latin typeface="Segoe" panose="020B0502040200020203" pitchFamily="34" charset="0"/>
              </a:rPr>
              <a:t>form</a:t>
            </a:r>
            <a:r>
              <a:rPr lang="es-ES" sz="1600" dirty="0">
                <a:latin typeface="Segoe" panose="020B0502040200020203" pitchFamily="34" charset="0"/>
              </a:rPr>
              <a:t> </a:t>
            </a:r>
            <a:r>
              <a:rPr lang="es-ES" sz="1600" dirty="0" err="1">
                <a:latin typeface="Segoe" panose="020B0502040200020203" pitchFamily="34" charset="0"/>
              </a:rPr>
              <a:t>explaining</a:t>
            </a:r>
            <a:r>
              <a:rPr lang="es-ES" sz="1600" dirty="0">
                <a:latin typeface="Segoe" panose="020B0502040200020203" pitchFamily="34" charset="0"/>
              </a:rPr>
              <a:t> </a:t>
            </a:r>
            <a:r>
              <a:rPr lang="es-ES" sz="1600" dirty="0" err="1">
                <a:latin typeface="Segoe" panose="020B0502040200020203" pitchFamily="34" charset="0"/>
              </a:rPr>
              <a:t>the</a:t>
            </a:r>
            <a:r>
              <a:rPr lang="es-ES" sz="1600" dirty="0">
                <a:latin typeface="Segoe" panose="020B0502040200020203" pitchFamily="34" charset="0"/>
              </a:rPr>
              <a:t> </a:t>
            </a:r>
            <a:r>
              <a:rPr lang="es-ES" sz="1600" dirty="0" err="1">
                <a:latin typeface="Segoe" panose="020B0502040200020203" pitchFamily="34" charset="0"/>
              </a:rPr>
              <a:t>benefits</a:t>
            </a:r>
            <a:r>
              <a:rPr lang="es-ES" sz="1600" dirty="0">
                <a:latin typeface="Segoe" panose="020B0502040200020203" pitchFamily="34" charset="0"/>
              </a:rPr>
              <a:t> of </a:t>
            </a:r>
            <a:r>
              <a:rPr lang="es-ES" sz="1600" dirty="0" err="1">
                <a:latin typeface="Segoe" panose="020B0502040200020203" pitchFamily="34" charset="0"/>
              </a:rPr>
              <a:t>the</a:t>
            </a:r>
            <a:r>
              <a:rPr lang="es-ES" sz="1600" dirty="0">
                <a:latin typeface="Segoe" panose="020B0502040200020203" pitchFamily="34" charset="0"/>
              </a:rPr>
              <a:t> new </a:t>
            </a:r>
            <a:r>
              <a:rPr lang="es-ES" sz="1600" dirty="0" err="1">
                <a:latin typeface="Segoe" panose="020B0502040200020203" pitchFamily="34" charset="0"/>
              </a:rPr>
              <a:t>law</a:t>
            </a:r>
            <a:endParaRPr lang="es-ES" sz="1600" dirty="0">
              <a:latin typeface="Segoe" panose="020B0502040200020203" pitchFamily="34" charset="0"/>
            </a:endParaRPr>
          </a:p>
          <a:p>
            <a:r>
              <a:rPr lang="es-ES" sz="1600" dirty="0">
                <a:latin typeface="Segoe" panose="020B0502040200020203" pitchFamily="34" charset="0"/>
              </a:rPr>
              <a:t> </a:t>
            </a:r>
          </a:p>
          <a:p>
            <a:endParaRPr lang="es-ES" sz="1600" dirty="0">
              <a:latin typeface="Segoe" panose="020B0502040200020203" pitchFamily="34" charset="0"/>
            </a:endParaRPr>
          </a:p>
        </p:txBody>
      </p:sp>
      <p:pic>
        <p:nvPicPr>
          <p:cNvPr id="15361" name="Imagen 12" descr="logo-generico-educo.png">
            <a:hlinkClick r:id="rId3"/>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985125" y="6126163"/>
            <a:ext cx="946150" cy="527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Entrada manual 3"/>
          <p:cNvSpPr/>
          <p:nvPr/>
        </p:nvSpPr>
        <p:spPr>
          <a:xfrm rot="10800000">
            <a:off x="-2" y="0"/>
            <a:ext cx="9144001" cy="874156"/>
          </a:xfrm>
          <a:prstGeom prst="flowChartManualInput">
            <a:avLst/>
          </a:prstGeom>
          <a:gradFill flip="none" rotWithShape="1">
            <a:gsLst>
              <a:gs pos="0">
                <a:srgbClr val="2B5999"/>
              </a:gs>
              <a:gs pos="100000">
                <a:srgbClr val="339900"/>
              </a:gs>
            </a:gsLst>
            <a:lin ang="18240000" scaled="0"/>
            <a:tileRect/>
          </a:gradFill>
          <a:ln>
            <a:noFill/>
          </a:ln>
          <a:effectLst>
            <a:glow rad="101600">
              <a:schemeClr val="bg1">
                <a:lumMod val="75000"/>
                <a:alpha val="75000"/>
              </a:schemeClr>
            </a:glow>
          </a:effectLst>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endParaRPr lang="es-ES" dirty="0"/>
          </a:p>
        </p:txBody>
      </p:sp>
      <p:pic>
        <p:nvPicPr>
          <p:cNvPr id="5" name="Imagen 4"/>
          <p:cNvPicPr>
            <a:picLocks noChangeAspect="1"/>
          </p:cNvPicPr>
          <p:nvPr/>
        </p:nvPicPr>
        <p:blipFill>
          <a:blip r:embed="rId5"/>
          <a:stretch>
            <a:fillRect/>
          </a:stretch>
        </p:blipFill>
        <p:spPr>
          <a:xfrm rot="10800000">
            <a:off x="6156175" y="3202093"/>
            <a:ext cx="2232248" cy="3233946"/>
          </a:xfrm>
          <a:prstGeom prst="rect">
            <a:avLst/>
          </a:prstGeom>
        </p:spPr>
      </p:pic>
      <p:graphicFrame>
        <p:nvGraphicFramePr>
          <p:cNvPr id="17" name="Gráfico 16">
            <a:extLst>
              <a:ext uri="{FF2B5EF4-FFF2-40B4-BE49-F238E27FC236}">
                <a16:creationId xmlns:a16="http://schemas.microsoft.com/office/drawing/2014/main" id="{BF7E6EE9-8151-4770-BDF4-78B38832E513}"/>
              </a:ext>
            </a:extLst>
          </p:cNvPr>
          <p:cNvGraphicFramePr>
            <a:graphicFrameLocks/>
          </p:cNvGraphicFramePr>
          <p:nvPr>
            <p:extLst>
              <p:ext uri="{D42A27DB-BD31-4B8C-83A1-F6EECF244321}">
                <p14:modId xmlns:p14="http://schemas.microsoft.com/office/powerpoint/2010/main" val="511093294"/>
              </p:ext>
            </p:extLst>
          </p:nvPr>
        </p:nvGraphicFramePr>
        <p:xfrm>
          <a:off x="1331640" y="3155750"/>
          <a:ext cx="4572000" cy="341196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96009822"/>
              </p:ext>
            </p:extLst>
          </p:nvPr>
        </p:nvGraphicFramePr>
        <p:xfrm>
          <a:off x="571499" y="1958447"/>
          <a:ext cx="8359777" cy="919290"/>
        </p:xfrm>
        <a:graphic>
          <a:graphicData uri="http://schemas.openxmlformats.org/drawingml/2006/table">
            <a:tbl>
              <a:tblPr>
                <a:tableStyleId>{5C22544A-7EE6-4342-B048-85BDC9FD1C3A}</a:tableStyleId>
              </a:tblPr>
              <a:tblGrid>
                <a:gridCol w="1468698">
                  <a:extLst>
                    <a:ext uri="{9D8B030D-6E8A-4147-A177-3AD203B41FA5}">
                      <a16:colId xmlns:a16="http://schemas.microsoft.com/office/drawing/2014/main" val="1338169390"/>
                    </a:ext>
                  </a:extLst>
                </a:gridCol>
                <a:gridCol w="655669">
                  <a:extLst>
                    <a:ext uri="{9D8B030D-6E8A-4147-A177-3AD203B41FA5}">
                      <a16:colId xmlns:a16="http://schemas.microsoft.com/office/drawing/2014/main" val="844314289"/>
                    </a:ext>
                  </a:extLst>
                </a:gridCol>
                <a:gridCol w="855648">
                  <a:extLst>
                    <a:ext uri="{9D8B030D-6E8A-4147-A177-3AD203B41FA5}">
                      <a16:colId xmlns:a16="http://schemas.microsoft.com/office/drawing/2014/main" val="369160162"/>
                    </a:ext>
                  </a:extLst>
                </a:gridCol>
                <a:gridCol w="1127750">
                  <a:extLst>
                    <a:ext uri="{9D8B030D-6E8A-4147-A177-3AD203B41FA5}">
                      <a16:colId xmlns:a16="http://schemas.microsoft.com/office/drawing/2014/main" val="2877339804"/>
                    </a:ext>
                  </a:extLst>
                </a:gridCol>
                <a:gridCol w="1167090">
                  <a:extLst>
                    <a:ext uri="{9D8B030D-6E8A-4147-A177-3AD203B41FA5}">
                      <a16:colId xmlns:a16="http://schemas.microsoft.com/office/drawing/2014/main" val="1857773184"/>
                    </a:ext>
                  </a:extLst>
                </a:gridCol>
                <a:gridCol w="1917831">
                  <a:extLst>
                    <a:ext uri="{9D8B030D-6E8A-4147-A177-3AD203B41FA5}">
                      <a16:colId xmlns:a16="http://schemas.microsoft.com/office/drawing/2014/main" val="2587479060"/>
                    </a:ext>
                  </a:extLst>
                </a:gridCol>
                <a:gridCol w="603216">
                  <a:extLst>
                    <a:ext uri="{9D8B030D-6E8A-4147-A177-3AD203B41FA5}">
                      <a16:colId xmlns:a16="http://schemas.microsoft.com/office/drawing/2014/main" val="1338035123"/>
                    </a:ext>
                  </a:extLst>
                </a:gridCol>
                <a:gridCol w="563875">
                  <a:extLst>
                    <a:ext uri="{9D8B030D-6E8A-4147-A177-3AD203B41FA5}">
                      <a16:colId xmlns:a16="http://schemas.microsoft.com/office/drawing/2014/main" val="1477036906"/>
                    </a:ext>
                  </a:extLst>
                </a:gridCol>
              </a:tblGrid>
              <a:tr h="455002">
                <a:tc>
                  <a:txBody>
                    <a:bodyPr/>
                    <a:lstStyle/>
                    <a:p>
                      <a:pPr algn="ctr" rtl="0" fontAlgn="ctr"/>
                      <a:r>
                        <a:rPr lang="es-ES" sz="1200" u="none" strike="noStrike">
                          <a:effectLst/>
                        </a:rPr>
                        <a:t>TM UPGRADES</a:t>
                      </a:r>
                      <a:endParaRPr lang="es-ES" sz="1200" b="1"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Mails</a:t>
                      </a:r>
                      <a:endParaRPr lang="es-ES" sz="1200" b="1"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Upgrades</a:t>
                      </a:r>
                      <a:endParaRPr lang="es-ES" sz="1200" b="1"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Conversion</a:t>
                      </a:r>
                      <a:endParaRPr lang="es-ES" sz="1200" b="1"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Monthly avge upgrade</a:t>
                      </a:r>
                      <a:endParaRPr lang="es-ES" sz="1200" b="1"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Annualized incremental income</a:t>
                      </a:r>
                      <a:endParaRPr lang="es-ES" sz="1200" b="1"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Cost</a:t>
                      </a:r>
                      <a:endParaRPr lang="es-ES" sz="1200" b="1"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ROI</a:t>
                      </a:r>
                      <a:endParaRPr lang="es-ES" sz="1200" b="1" i="0" u="none" strike="noStrike">
                        <a:solidFill>
                          <a:srgbClr val="000000"/>
                        </a:solidFill>
                        <a:effectLst/>
                        <a:latin typeface="Segoe" panose="020B0502040200020203" pitchFamily="34" charset="0"/>
                      </a:endParaRPr>
                    </a:p>
                  </a:txBody>
                  <a:tcPr marL="9286" marR="9286" marT="9286" marB="0" anchor="ctr"/>
                </a:tc>
                <a:extLst>
                  <a:ext uri="{0D108BD9-81ED-4DB2-BD59-A6C34878D82A}">
                    <a16:rowId xmlns:a16="http://schemas.microsoft.com/office/drawing/2014/main" val="2508721502"/>
                  </a:ext>
                </a:extLst>
              </a:tr>
              <a:tr h="232144">
                <a:tc>
                  <a:txBody>
                    <a:bodyPr/>
                    <a:lstStyle/>
                    <a:p>
                      <a:pPr algn="ctr" rtl="0" fontAlgn="ctr"/>
                      <a:r>
                        <a:rPr lang="es-ES" sz="1200" u="none" strike="noStrike">
                          <a:effectLst/>
                        </a:rPr>
                        <a:t>2015</a:t>
                      </a:r>
                      <a:endParaRPr lang="es-ES" sz="1200" b="1"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100.256</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703</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0,7%</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4,9 €</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41.336 €</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4.512 €</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8</a:t>
                      </a:r>
                      <a:endParaRPr lang="es-ES" sz="1200" b="0" i="0" u="none" strike="noStrike">
                        <a:solidFill>
                          <a:srgbClr val="000000"/>
                        </a:solidFill>
                        <a:effectLst/>
                        <a:latin typeface="Segoe" panose="020B0502040200020203" pitchFamily="34" charset="0"/>
                      </a:endParaRPr>
                    </a:p>
                  </a:txBody>
                  <a:tcPr marL="9286" marR="9286" marT="9286" marB="0" anchor="ctr"/>
                </a:tc>
                <a:extLst>
                  <a:ext uri="{0D108BD9-81ED-4DB2-BD59-A6C34878D82A}">
                    <a16:rowId xmlns:a16="http://schemas.microsoft.com/office/drawing/2014/main" val="3547272584"/>
                  </a:ext>
                </a:extLst>
              </a:tr>
              <a:tr h="232144">
                <a:tc>
                  <a:txBody>
                    <a:bodyPr/>
                    <a:lstStyle/>
                    <a:p>
                      <a:pPr algn="ctr" rtl="0" fontAlgn="ctr"/>
                      <a:r>
                        <a:rPr lang="es-ES" sz="1200" u="none" strike="noStrike">
                          <a:effectLst/>
                        </a:rPr>
                        <a:t>2016</a:t>
                      </a:r>
                      <a:endParaRPr lang="es-ES" sz="1200" b="1"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99.100</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324</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0,3%</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5,6 €</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21.773 €</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a:effectLst/>
                        </a:rPr>
                        <a:t>2.000 €</a:t>
                      </a:r>
                      <a:endParaRPr lang="es-ES" sz="1200" b="0" i="0" u="none" strike="noStrike">
                        <a:solidFill>
                          <a:srgbClr val="000000"/>
                        </a:solidFill>
                        <a:effectLst/>
                        <a:latin typeface="Segoe" panose="020B0502040200020203" pitchFamily="34" charset="0"/>
                      </a:endParaRPr>
                    </a:p>
                  </a:txBody>
                  <a:tcPr marL="9286" marR="9286" marT="9286" marB="0" anchor="ctr"/>
                </a:tc>
                <a:tc>
                  <a:txBody>
                    <a:bodyPr/>
                    <a:lstStyle/>
                    <a:p>
                      <a:pPr algn="ctr" rtl="0" fontAlgn="ctr"/>
                      <a:r>
                        <a:rPr lang="es-ES" sz="1200" u="none" strike="noStrike" dirty="0">
                          <a:effectLst/>
                        </a:rPr>
                        <a:t>10</a:t>
                      </a:r>
                      <a:endParaRPr lang="es-ES" sz="1200" b="0" i="0" u="none" strike="noStrike" dirty="0">
                        <a:solidFill>
                          <a:srgbClr val="000000"/>
                        </a:solidFill>
                        <a:effectLst/>
                        <a:latin typeface="Segoe" panose="020B0502040200020203" pitchFamily="34" charset="0"/>
                      </a:endParaRPr>
                    </a:p>
                  </a:txBody>
                  <a:tcPr marL="9286" marR="9286" marT="9286" marB="0" anchor="ctr"/>
                </a:tc>
                <a:extLst>
                  <a:ext uri="{0D108BD9-81ED-4DB2-BD59-A6C34878D82A}">
                    <a16:rowId xmlns:a16="http://schemas.microsoft.com/office/drawing/2014/main" val="3031234955"/>
                  </a:ext>
                </a:extLst>
              </a:tr>
            </a:tbl>
          </a:graphicData>
        </a:graphic>
      </p:graphicFrame>
    </p:spTree>
    <p:extLst>
      <p:ext uri="{BB962C8B-B14F-4D97-AF65-F5344CB8AC3E}">
        <p14:creationId xmlns:p14="http://schemas.microsoft.com/office/powerpoint/2010/main" val="547744997"/>
      </p:ext>
    </p:extLst>
  </p:cSld>
  <p:clrMapOvr>
    <a:masterClrMapping/>
  </p:clrMapOvr>
</p:sld>
</file>

<file path=ppt/theme/theme1.xml><?xml version="1.0" encoding="utf-8"?>
<a:theme xmlns:a="http://schemas.openxmlformats.org/drawingml/2006/main" name="Tema de Office">
  <a:themeElements>
    <a:clrScheme name="Educo">
      <a:dk1>
        <a:srgbClr val="000000"/>
      </a:dk1>
      <a:lt1>
        <a:sysClr val="window" lastClr="FFFFFF"/>
      </a:lt1>
      <a:dk2>
        <a:srgbClr val="2B5999"/>
      </a:dk2>
      <a:lt2>
        <a:srgbClr val="EEECE1"/>
      </a:lt2>
      <a:accent1>
        <a:srgbClr val="339900"/>
      </a:accent1>
      <a:accent2>
        <a:srgbClr val="1686A7"/>
      </a:accent2>
      <a:accent3>
        <a:srgbClr val="9BBB59"/>
      </a:accent3>
      <a:accent4>
        <a:srgbClr val="2B5999"/>
      </a:accent4>
      <a:accent5>
        <a:srgbClr val="78B5A8"/>
      </a:accent5>
      <a:accent6>
        <a:srgbClr val="B96625"/>
      </a:accent6>
      <a:hlink>
        <a:srgbClr val="2B5999"/>
      </a:hlink>
      <a:folHlink>
        <a:srgbClr val="2B5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lstStyle>
        <a:defPPr algn="l" defTabSz="914400" eaLnBrk="1" hangingPunct="1">
          <a:defRPr sz="3000" b="0" dirty="0" smtClean="0">
            <a:solidFill>
              <a:srgbClr val="1686A7"/>
            </a:solidFill>
            <a:latin typeface="Segoe Light"/>
            <a:cs typeface="Segoe Light"/>
          </a:defRPr>
        </a:defPPr>
      </a:lstStyle>
    </a:txDef>
  </a:objectDefaults>
  <a:extraClrSchemeLst/>
  <a:extLst>
    <a:ext uri="{05A4C25C-085E-4340-85A3-A5531E510DB2}">
      <thm15:themeFamily xmlns:thm15="http://schemas.microsoft.com/office/thememl/2012/main" name="Plantilla PowerPoint EDUCO 2015.potx" id="{5F6D7A68-A2F6-4DA5-9A06-8552DB1738A2}" vid="{85449F74-8D82-47D2-A024-88389199D162}"/>
    </a:ext>
  </a:extLst>
</a:theme>
</file>

<file path=ppt/theme/theme2.xml><?xml version="1.0" encoding="utf-8"?>
<a:theme xmlns:a="http://schemas.openxmlformats.org/drawingml/2006/main" name="Diseño personalizado">
  <a:themeElements>
    <a:clrScheme name="Educo">
      <a:dk1>
        <a:srgbClr val="000000"/>
      </a:dk1>
      <a:lt1>
        <a:sysClr val="window" lastClr="FFFFFF"/>
      </a:lt1>
      <a:dk2>
        <a:srgbClr val="2B5999"/>
      </a:dk2>
      <a:lt2>
        <a:srgbClr val="EEECE1"/>
      </a:lt2>
      <a:accent1>
        <a:srgbClr val="339900"/>
      </a:accent1>
      <a:accent2>
        <a:srgbClr val="1686A7"/>
      </a:accent2>
      <a:accent3>
        <a:srgbClr val="9BBB59"/>
      </a:accent3>
      <a:accent4>
        <a:srgbClr val="2B5999"/>
      </a:accent4>
      <a:accent5>
        <a:srgbClr val="78B5A8"/>
      </a:accent5>
      <a:accent6>
        <a:srgbClr val="B96625"/>
      </a:accent6>
      <a:hlink>
        <a:srgbClr val="2B5999"/>
      </a:hlink>
      <a:folHlink>
        <a:srgbClr val="2B59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lantilla PowerPoint EDUCO 2015.potx" id="{5F6D7A68-A2F6-4DA5-9A06-8552DB1738A2}" vid="{7218C498-4114-47CC-9637-D19F4450A9D9}"/>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Plantilla PowerPoint EDUCO 2015</Template>
  <TotalTime>2627</TotalTime>
  <Words>1872</Words>
  <Application>Microsoft Office PowerPoint</Application>
  <PresentationFormat>Presentación en pantalla (4:3)</PresentationFormat>
  <Paragraphs>486</Paragraphs>
  <Slides>32</Slides>
  <Notes>0</Notes>
  <HiddenSlides>3</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32</vt:i4>
      </vt:variant>
    </vt:vector>
  </HeadingPairs>
  <TitlesOfParts>
    <vt:vector size="43" baseType="lpstr">
      <vt:lpstr>MS PGothic</vt:lpstr>
      <vt:lpstr>MS PGothic</vt:lpstr>
      <vt:lpstr>Arial</vt:lpstr>
      <vt:lpstr>Calibri</vt:lpstr>
      <vt:lpstr>Segoe</vt:lpstr>
      <vt:lpstr>Segoe Light</vt:lpstr>
      <vt:lpstr>Segoe UI</vt:lpstr>
      <vt:lpstr>Wingdings</vt:lpstr>
      <vt:lpstr>Tema de Office</vt:lpstr>
      <vt:lpstr>Diseño personalizado</vt:lpstr>
      <vt:lpstr>Hoja de cálculo</vt:lpstr>
      <vt:lpstr>Presentación de PowerPoint</vt:lpstr>
      <vt:lpstr>Presentación de PowerPoint</vt:lpstr>
      <vt:lpstr>Presentación de PowerPoint</vt:lpstr>
      <vt:lpstr>UPGRADES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UNPAID FEES </vt:lpstr>
      <vt:lpstr>Presentación de PowerPoint</vt:lpstr>
      <vt:lpstr>Presentación de PowerPoint</vt:lpstr>
      <vt:lpstr>RECOVERING LAPSED DONORS</vt:lpstr>
      <vt:lpstr>Presentación de PowerPoint</vt:lpstr>
      <vt:lpstr>Presentación de PowerPoint</vt:lpstr>
      <vt:lpstr>LEARNINGS </vt:lpstr>
      <vt:lpstr>Presentación de PowerPoint</vt:lpstr>
      <vt:lpstr>Presentación de PowerPoint</vt:lpstr>
      <vt:lpstr>Presentación de PowerPoint</vt:lpstr>
      <vt:lpstr>“I don't know the rules of grammar. If you're trying to persuade people to do something, or buy something, it seems to me you should use their language.”  David Ogilvy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Ramón Moreno</dc:creator>
  <cp:lastModifiedBy>Ramón</cp:lastModifiedBy>
  <cp:revision>96</cp:revision>
  <dcterms:created xsi:type="dcterms:W3CDTF">2017-03-02T07:47:43Z</dcterms:created>
  <dcterms:modified xsi:type="dcterms:W3CDTF">2017-03-13T23:24:11Z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SynDocVersionStartDate">
    <vt:lpwstr>11/03/2015 13:06:46</vt:lpwstr>
  </property>
  <property fmtid="{D5CDD505-2E9C-101B-9397-08002B2CF9AE}" pid="3" name="eSynDocVersion">
    <vt:lpwstr>1</vt:lpwstr>
  </property>
  <property fmtid="{D5CDD505-2E9C-101B-9397-08002B2CF9AE}" pid="4" name="eSynDocPublish">
    <vt:lpwstr>0</vt:lpwstr>
  </property>
  <property fmtid="{D5CDD505-2E9C-101B-9397-08002B2CF9AE}" pid="5" name="eSynDocSubCategory">
    <vt:lpwstr>
    </vt:lpwstr>
  </property>
  <property fmtid="{D5CDD505-2E9C-101B-9397-08002B2CF9AE}" pid="6" name="eSynDocCategoryID">
    <vt:lpwstr>
    </vt:lpwstr>
  </property>
  <property fmtid="{D5CDD505-2E9C-101B-9397-08002B2CF9AE}" pid="7" name="eSynDocGroupDesc">
    <vt:lpwstr>Attachments &amp; notes</vt:lpwstr>
  </property>
  <property fmtid="{D5CDD505-2E9C-101B-9397-08002B2CF9AE}" pid="8" name="eSynDocGroupID">
    <vt:lpwstr>0</vt:lpwstr>
  </property>
  <property fmtid="{D5CDD505-2E9C-101B-9397-08002B2CF9AE}" pid="9" name="eSynCleanUp15/04/2016 14:03:35">
    <vt:i4>1</vt:i4>
  </property>
  <property fmtid="{D5CDD505-2E9C-101B-9397-08002B2CF9AE}" pid="10" name="eSynCleanUp15/04/2016 14:06:03">
    <vt:i4>1</vt:i4>
  </property>
  <property fmtid="{D5CDD505-2E9C-101B-9397-08002B2CF9AE}" pid="11" name="eSynDocGuid">
    <vt:lpwstr>d3d598ad-5672-4b16-8fb2-51738b62892e</vt:lpwstr>
  </property>
  <property fmtid="{D5CDD505-2E9C-101B-9397-08002B2CF9AE}" pid="12" name="eSynDocSubject">
    <vt:lpwstr>Plantilla corporativa PowerPoint  EDUCO</vt:lpwstr>
  </property>
  <property fmtid="{D5CDD505-2E9C-101B-9397-08002B2CF9AE}" pid="13" name="eSynDocSummary">
    <vt:lpwstr>
    </vt:lpwstr>
  </property>
  <property fmtid="{D5CDD505-2E9C-101B-9397-08002B2CF9AE}" pid="14" name="eSynDocNewsType">
    <vt:i4>0</vt:i4>
  </property>
  <property fmtid="{D5CDD505-2E9C-101B-9397-08002B2CF9AE}" pid="15" name="eSynDocParentDocument">
    <vt:lpwstr>
    </vt:lpwstr>
  </property>
  <property fmtid="{D5CDD505-2E9C-101B-9397-08002B2CF9AE}" pid="16" name="eSynDocParentDocumentHID">
    <vt:lpwstr>
    </vt:lpwstr>
  </property>
  <property fmtid="{D5CDD505-2E9C-101B-9397-08002B2CF9AE}" pid="17" name="eSynDocParentDocumentSubject">
    <vt:lpwstr>
    </vt:lpwstr>
  </property>
  <property fmtid="{D5CDD505-2E9C-101B-9397-08002B2CF9AE}" pid="18" name="eSynDocAccountID">
    <vt:lpwstr>33cbdd76-a20d-425d-a9e9-58c30eb3daae</vt:lpwstr>
  </property>
  <property fmtid="{D5CDD505-2E9C-101B-9397-08002B2CF9AE}" pid="19" name="eSynDocAccount">
    <vt:lpwstr>10579</vt:lpwstr>
  </property>
  <property fmtid="{D5CDD505-2E9C-101B-9397-08002B2CF9AE}" pid="20" name="eSynDocAccountDesc">
    <vt:lpwstr>(ESPAÑA) FUNDACIÓN EDUCACION Y COOPERACIÓN (EDUCO)</vt:lpwstr>
  </property>
  <property fmtid="{D5CDD505-2E9C-101B-9397-08002B2CF9AE}" pid="21" name="eSynDocContactID">
    <vt:lpwstr>
    </vt:lpwstr>
  </property>
  <property fmtid="{D5CDD505-2E9C-101B-9397-08002B2CF9AE}" pid="22" name="eSynDocContactDesc">
    <vt:lpwstr>
    </vt:lpwstr>
  </property>
  <property fmtid="{D5CDD505-2E9C-101B-9397-08002B2CF9AE}" pid="23" name="eSynDocAcctContact">
    <vt:lpwstr>
    </vt:lpwstr>
  </property>
  <property fmtid="{D5CDD505-2E9C-101B-9397-08002B2CF9AE}" pid="24" name="eSynDocOpportunityID">
    <vt:lpwstr>
    </vt:lpwstr>
  </property>
  <property fmtid="{D5CDD505-2E9C-101B-9397-08002B2CF9AE}" pid="25" name="eSynDocOpportunityDesc">
    <vt:lpwstr>
    </vt:lpwstr>
  </property>
  <property fmtid="{D5CDD505-2E9C-101B-9397-08002B2CF9AE}" pid="26" name="eSynDocResource">
    <vt:lpwstr>
    </vt:lpwstr>
  </property>
  <property fmtid="{D5CDD505-2E9C-101B-9397-08002B2CF9AE}" pid="27" name="eSynDocResourceDesc">
    <vt:lpwstr>
    </vt:lpwstr>
  </property>
  <property fmtid="{D5CDD505-2E9C-101B-9397-08002B2CF9AE}" pid="28" name="eSynDocProjectNr">
    <vt:lpwstr>
    </vt:lpwstr>
  </property>
  <property fmtid="{D5CDD505-2E9C-101B-9397-08002B2CF9AE}" pid="29" name="eSynDocProjectDesc">
    <vt:lpwstr>
    </vt:lpwstr>
  </property>
  <property fmtid="{D5CDD505-2E9C-101B-9397-08002B2CF9AE}" pid="30" name="eSynDocDivision">
    <vt:lpwstr>001</vt:lpwstr>
  </property>
  <property fmtid="{D5CDD505-2E9C-101B-9397-08002B2CF9AE}" pid="31" name="eSynDocDivisionDesc">
    <vt:lpwstr>FUNDACIÓN EDUCACIÓN Y COOPERACIÓN - EDUCO</vt:lpwstr>
  </property>
  <property fmtid="{D5CDD505-2E9C-101B-9397-08002B2CF9AE}" pid="32" name="eSynDocAssortment">
    <vt:lpwstr>
    </vt:lpwstr>
  </property>
  <property fmtid="{D5CDD505-2E9C-101B-9397-08002B2CF9AE}" pid="33" name="eSynDocItem">
    <vt:lpwstr>
    </vt:lpwstr>
  </property>
  <property fmtid="{D5CDD505-2E9C-101B-9397-08002B2CF9AE}" pid="34" name="eSynDocItemDesc">
    <vt:lpwstr>
    </vt:lpwstr>
  </property>
  <property fmtid="{D5CDD505-2E9C-101B-9397-08002B2CF9AE}" pid="35" name="eSynDocSerialNumber">
    <vt:lpwstr>
    </vt:lpwstr>
  </property>
  <property fmtid="{D5CDD505-2E9C-101B-9397-08002B2CF9AE}" pid="36" name="eSynDocSerialDesc">
    <vt:lpwstr>
    </vt:lpwstr>
  </property>
  <property fmtid="{D5CDD505-2E9C-101B-9397-08002B2CF9AE}" pid="37" name="eSynTransactionEntryKey">
    <vt:lpwstr>
    </vt:lpwstr>
  </property>
  <property fmtid="{D5CDD505-2E9C-101B-9397-08002B2CF9AE}" pid="38" name="eSynDocTransactionDesc">
    <vt:lpwstr>
    </vt:lpwstr>
  </property>
  <property fmtid="{D5CDD505-2E9C-101B-9397-08002B2CF9AE}" pid="39" name="eSynDocLanguageCode">
    <vt:lpwstr>
    </vt:lpwstr>
  </property>
  <property fmtid="{D5CDD505-2E9C-101B-9397-08002B2CF9AE}" pid="40" name="eSynDocbAttachment">
    <vt:bool>true</vt:bool>
  </property>
  <property fmtid="{D5CDD505-2E9C-101B-9397-08002B2CF9AE}" pid="41" name="eSynDocAttachmentID">
    <vt:lpwstr>{2fe85394-8913-4bbe-a3a4-922c2d3a1b7a}</vt:lpwstr>
  </property>
  <property fmtid="{D5CDD505-2E9C-101B-9397-08002B2CF9AE}" pid="42" name="eSynDocAttachFileName">
    <vt:lpwstr>Plantilla PowerPoint EDUCO 2015.potx</vt:lpwstr>
  </property>
  <property fmtid="{D5CDD505-2E9C-101B-9397-08002B2CF9AE}" pid="43" name="eSynDocURL">
    <vt:lpwstr>http://synergy/educo/</vt:lpwstr>
  </property>
  <property fmtid="{D5CDD505-2E9C-101B-9397-08002B2CF9AE}" pid="44" name="eSynDocSavedToSynergy">
    <vt:bool>true</vt:bool>
  </property>
  <property fmtid="{D5CDD505-2E9C-101B-9397-08002B2CF9AE}" pid="45" name="eSynDocIsMailDocument">
    <vt:bool>false</vt:bool>
  </property>
  <property fmtid="{D5CDD505-2E9C-101B-9397-08002B2CF9AE}" pid="46" name="eSynDocTypeID">
    <vt:lpwstr>187</vt:lpwstr>
  </property>
  <property fmtid="{D5CDD505-2E9C-101B-9397-08002B2CF9AE}" pid="47" name="eSynDocSecurity">
    <vt:lpwstr>12</vt:lpwstr>
  </property>
  <property fmtid="{D5CDD505-2E9C-101B-9397-08002B2CF9AE}" pid="48" name="eSynDocHID">
    <vt:lpwstr>13464</vt:lpwstr>
  </property>
  <property fmtid="{D5CDD505-2E9C-101B-9397-08002B2CF9AE}" pid="49" name="eSynCleanUp03/02/2017 08:47:35">
    <vt:i4>1</vt:i4>
  </property>
</Properties>
</file>