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15"/>
  </p:notesMasterIdLst>
  <p:sldIdLst>
    <p:sldId id="583" r:id="rId3"/>
    <p:sldId id="579" r:id="rId4"/>
    <p:sldId id="582" r:id="rId5"/>
    <p:sldId id="581" r:id="rId6"/>
    <p:sldId id="580" r:id="rId7"/>
    <p:sldId id="584" r:id="rId8"/>
    <p:sldId id="585" r:id="rId9"/>
    <p:sldId id="586" r:id="rId10"/>
    <p:sldId id="587" r:id="rId11"/>
    <p:sldId id="591" r:id="rId12"/>
    <p:sldId id="592" r:id="rId13"/>
    <p:sldId id="58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800"/>
    <a:srgbClr val="7AB800"/>
    <a:srgbClr val="000000"/>
    <a:srgbClr val="0D6935"/>
    <a:srgbClr val="317536"/>
    <a:srgbClr val="EBF1DE"/>
    <a:srgbClr val="CCDC00"/>
    <a:srgbClr val="FB7C08"/>
    <a:srgbClr val="006600"/>
    <a:srgbClr val="8AB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5" autoAdjust="0"/>
    <p:restoredTop sz="76959" autoAdjust="0"/>
  </p:normalViewPr>
  <p:slideViewPr>
    <p:cSldViewPr>
      <p:cViewPr>
        <p:scale>
          <a:sx n="70" d="100"/>
          <a:sy n="70" d="100"/>
        </p:scale>
        <p:origin x="144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31AC43-D23B-487D-9D82-5BC62D12BBAB}" type="datetimeFigureOut">
              <a:rPr lang="en-US" smtClean="0"/>
              <a:pPr/>
              <a:t>3/2/17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0D6836-D442-4495-8B23-EE9FF2D4CC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I’d like to talk about how we arrived at this strategy – our process;</a:t>
            </a:r>
            <a:r>
              <a:rPr lang="en-US" baseline="0" dirty="0" smtClean="0"/>
              <a:t> reiterate our beliefs, vision, mission and core outcomes; talk about a changing world – some of the trends we see that shaped our strategy; our destination 2020 and our strategy to reach it; and our Balanced Scorecard, the tool we will use to help us stay on track to reach our destination.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2123-E1F5-4BC4-B60C-3E1147BD745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5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I’d like to talk about how we arrived at this strategy – our process;</a:t>
            </a:r>
            <a:r>
              <a:rPr lang="en-US" baseline="0" dirty="0" smtClean="0"/>
              <a:t> reiterate our beliefs, vision, mission and core outcomes; talk about a changing world – some of the trends we see that shaped our strategy; our destination 2020 and our strategy to reach it; and our Balanced Scorecard, the tool we will use to help us stay on track to reach our destination.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2123-E1F5-4BC4-B60C-3E1147BD74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5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I’d like to talk about how we arrived at this strategy – our process;</a:t>
            </a:r>
            <a:r>
              <a:rPr lang="en-US" baseline="0" dirty="0" smtClean="0"/>
              <a:t> reiterate our beliefs, vision, mission and core outcomes; talk about a changing world – some of the trends we see that shaped our strategy; our destination 2020 and our strategy to reach it; and our Balanced Scorecard, the tool we will use to help us stay on track to reach our destination.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2123-E1F5-4BC4-B60C-3E1147BD74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6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I’d like to talk about how we arrived at this strategy – our process;</a:t>
            </a:r>
            <a:r>
              <a:rPr lang="en-US" baseline="0" dirty="0" smtClean="0"/>
              <a:t> reiterate our beliefs, vision, mission and core outcomes; talk about a changing world – some of the trends we see that shaped our strategy; our destination 2020 and our strategy to reach it; and our Balanced Scorecard, the tool we will use to help us stay on track to reach our destination.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2123-E1F5-4BC4-B60C-3E1147BD745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1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I’d like to talk about how we arrived at this strategy – our process;</a:t>
            </a:r>
            <a:r>
              <a:rPr lang="en-US" baseline="0" dirty="0" smtClean="0"/>
              <a:t> reiterate our beliefs, vision, mission and core outcomes; talk about a changing world – some of the trends we see that shaped our strategy; our destination 2020 and our strategy to reach it; and our Balanced Scorecard, the tool we will use to help us stay on track to reach our destination.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2123-E1F5-4BC4-B60C-3E1147BD745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1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5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cfi.propelitapp.com</a:t>
            </a:r>
            <a:r>
              <a:rPr lang="en-US" dirty="0" smtClean="0"/>
              <a:t>/</a:t>
            </a:r>
            <a:r>
              <a:rPr lang="en-US" dirty="0" err="1" smtClean="0"/>
              <a:t>cpanel</a:t>
            </a:r>
            <a:r>
              <a:rPr lang="en-US" dirty="0" smtClean="0"/>
              <a:t>/</a:t>
            </a:r>
            <a:r>
              <a:rPr lang="en-US" dirty="0" err="1" smtClean="0"/>
              <a:t>conversation.html?ctId</a:t>
            </a:r>
            <a:r>
              <a:rPr lang="en-US" dirty="0" smtClean="0"/>
              <a:t>=147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cfi.propelitapp.com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cpanel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conversation.html?ctId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=133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44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cfi.propelitapp.com</a:t>
            </a:r>
            <a:r>
              <a:rPr lang="en-US" dirty="0" smtClean="0"/>
              <a:t>/</a:t>
            </a:r>
            <a:r>
              <a:rPr lang="en-US" dirty="0" err="1" smtClean="0"/>
              <a:t>cpanel</a:t>
            </a:r>
            <a:r>
              <a:rPr lang="en-US" dirty="0" smtClean="0"/>
              <a:t>/</a:t>
            </a:r>
            <a:r>
              <a:rPr lang="en-US" dirty="0" err="1" smtClean="0"/>
              <a:t>conversation.html?ctId</a:t>
            </a:r>
            <a:r>
              <a:rPr lang="en-US" dirty="0" smtClean="0"/>
              <a:t>=147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cfi.propelitapp.com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cpanel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conversation.html?ctId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=133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6836-D442-4495-8B23-EE9FF2D4CC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3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</a:t>
            </a:r>
            <a:r>
              <a:rPr lang="mr-IN" dirty="0" smtClean="0"/>
              <a:t>–</a:t>
            </a:r>
            <a:r>
              <a:rPr lang="en-US" dirty="0" smtClean="0"/>
              <a:t> hey we have quick video from your child </a:t>
            </a:r>
            <a:r>
              <a:rPr lang="mr-IN" dirty="0" smtClean="0"/>
              <a:t>–</a:t>
            </a:r>
            <a:r>
              <a:rPr lang="en-US" dirty="0" smtClean="0"/>
              <a:t> click</a:t>
            </a:r>
            <a:r>
              <a:rPr lang="en-US" baseline="0" dirty="0" smtClean="0"/>
              <a:t> this link to get a reaction from sponsor</a:t>
            </a:r>
          </a:p>
          <a:p>
            <a:r>
              <a:rPr lang="en-US" baseline="0" dirty="0" smtClean="0"/>
              <a:t>15%-20% uptake 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 was tested in a busy period Halloween to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D6836-D442-4495-8B23-EE9FF2D4CC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9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" y="0"/>
            <a:ext cx="9070244" cy="17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3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0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v2">
    <p:bg>
      <p:bgPr>
        <a:solidFill>
          <a:srgbClr val="F3F3F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119951" y="1986800"/>
            <a:ext cx="4904099" cy="190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3600" b="1">
                <a:solidFill>
                  <a:srgbClr val="02A4E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2A4E7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61001" y="3810767"/>
            <a:ext cx="4421999" cy="7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-7300" y="6066701"/>
            <a:ext cx="9144000" cy="791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2624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+ Image">
    <p:bg>
      <p:bgPr>
        <a:solidFill>
          <a:srgbClr val="F3F3F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10725" y="432167"/>
            <a:ext cx="7752000" cy="10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3600" b="1">
                <a:solidFill>
                  <a:srgbClr val="02A4E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58" name="Shape 58" descr="site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7476" y="6312116"/>
            <a:ext cx="1042425" cy="3410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233976" y="6282034"/>
            <a:ext cx="2602199" cy="4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-7300" y="6066701"/>
            <a:ext cx="9144000" cy="791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1" name="Shape 61"/>
          <p:cNvSpPr txBox="1">
            <a:spLocks noGrp="1"/>
          </p:cNvSpPr>
          <p:nvPr>
            <p:ph type="subTitle" idx="2"/>
          </p:nvPr>
        </p:nvSpPr>
        <p:spPr>
          <a:xfrm>
            <a:off x="1233976" y="6282034"/>
            <a:ext cx="2602199" cy="4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3"/>
          </p:nvPr>
        </p:nvSpPr>
        <p:spPr>
          <a:xfrm>
            <a:off x="659626" y="1255600"/>
            <a:ext cx="6464399" cy="69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2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717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522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572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556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252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46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5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1424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610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5731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695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13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2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1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2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0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5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819EDD-133A-44BD-9A03-C2E4E5661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3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8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rmes-Bold"/>
          <a:ea typeface="+mj-ea"/>
          <a:cs typeface="Hermes-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038C-B369-4698-82B3-C1EA7584184A}" type="datetimeFigureOut">
              <a:rPr lang="es-MX" smtClean="0"/>
              <a:t>02/03/17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A398-159B-4514-85D6-28E9FEA300F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02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4" name="Picture 9" descr="BannerNoText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7" name="Picture 9" descr="BannerNoText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Sponsors Engagement- Skype calls</a:t>
              </a:r>
              <a:endPara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670845" y="4694872"/>
            <a:ext cx="573464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 smtClean="0"/>
              <a:t>Communication</a:t>
            </a:r>
            <a:r>
              <a:rPr lang="es-MX" sz="2000" b="1" dirty="0" smtClean="0"/>
              <a:t> and Marketing </a:t>
            </a:r>
            <a:r>
              <a:rPr lang="es-MX" sz="2000" b="1" dirty="0" err="1" smtClean="0"/>
              <a:t>Committee</a:t>
            </a:r>
            <a:r>
              <a:rPr lang="es-MX" sz="2000" b="1" dirty="0" smtClean="0"/>
              <a:t> </a:t>
            </a:r>
            <a:r>
              <a:rPr lang="es-MX" sz="2000" b="1" dirty="0"/>
              <a:t>Meeting 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ChildFund </a:t>
            </a:r>
            <a:r>
              <a:rPr lang="es-MX" sz="2000" b="1" dirty="0"/>
              <a:t>Alliance </a:t>
            </a:r>
            <a:endParaRPr lang="es-MX" sz="2000" b="1" dirty="0" smtClean="0"/>
          </a:p>
          <a:p>
            <a:pPr algn="ctr"/>
            <a:r>
              <a:rPr lang="es-MX" dirty="0" smtClean="0"/>
              <a:t>Lusaka, Zambia / </a:t>
            </a:r>
            <a:r>
              <a:rPr lang="es-MX" dirty="0" err="1" smtClean="0"/>
              <a:t>March</a:t>
            </a:r>
            <a:r>
              <a:rPr lang="es-MX" dirty="0" smtClean="0"/>
              <a:t> 2017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Marco Hernández – </a:t>
            </a:r>
            <a:r>
              <a:rPr lang="es-MX" dirty="0" err="1" smtClean="0"/>
              <a:t>Fundraising</a:t>
            </a:r>
            <a:r>
              <a:rPr lang="es-MX" dirty="0" smtClean="0"/>
              <a:t> &amp; Marketing Manager 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876425"/>
            <a:ext cx="4048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09659" y="0"/>
            <a:ext cx="9253659" cy="6858000"/>
          </a:xfrm>
          <a:prstGeom prst="rect">
            <a:avLst/>
          </a:prstGeom>
          <a:solidFill>
            <a:srgbClr val="85C8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26" y="457200"/>
            <a:ext cx="7752000" cy="108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Phase 1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37314" y="1885886"/>
            <a:ext cx="4343400" cy="36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457200" y="973640"/>
            <a:ext cx="4370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sz="2400" dirty="0" smtClean="0"/>
              <a:t>Bolivia </a:t>
            </a:r>
            <a:r>
              <a:rPr lang="en-US" sz="2400" dirty="0"/>
              <a:t>- test 50 children's response to video from a sponsor</a:t>
            </a:r>
          </a:p>
        </p:txBody>
      </p:sp>
      <p:pic>
        <p:nvPicPr>
          <p:cNvPr id="18" name="Picture 14" descr="image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65057"/>
            <a:ext cx="3455174" cy="311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09659" y="0"/>
            <a:ext cx="9253659" cy="6858000"/>
          </a:xfrm>
          <a:prstGeom prst="rect">
            <a:avLst/>
          </a:prstGeom>
          <a:solidFill>
            <a:srgbClr val="85C8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Phase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Shape 2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8200" y="3272490"/>
            <a:ext cx="4364770" cy="345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75" descr="DSCN07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72490"/>
            <a:ext cx="438614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1312290"/>
            <a:ext cx="6400800" cy="1815882"/>
          </a:xfrm>
          <a:prstGeom prst="rect">
            <a:avLst/>
          </a:prstGeom>
          <a:solidFill>
            <a:srgbClr val="F3F3F3">
              <a:alpha val="98000"/>
            </a:srgbClr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r>
              <a:rPr lang="en-US" sz="2800" dirty="0" smtClean="0"/>
              <a:t>Offered </a:t>
            </a:r>
            <a:r>
              <a:rPr lang="en-US" sz="2800" dirty="0"/>
              <a:t>to 500 Bolivian </a:t>
            </a:r>
            <a:r>
              <a:rPr lang="en-US" sz="2800" dirty="0" smtClean="0"/>
              <a:t>Sponsors:</a:t>
            </a:r>
            <a:endParaRPr lang="en-US" sz="2800" dirty="0"/>
          </a:p>
          <a:p>
            <a:pPr marL="857250" lvl="1" indent="-457200">
              <a:buFont typeface="Arial" charset="0"/>
              <a:buChar char="•"/>
            </a:pPr>
            <a:r>
              <a:rPr lang="en-US" sz="2800" dirty="0"/>
              <a:t>26 take up the offer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2800" dirty="0"/>
              <a:t>Positive response.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2800" dirty="0"/>
              <a:t>Costs </a:t>
            </a:r>
            <a:r>
              <a:rPr lang="en-US" sz="2800" dirty="0" smtClean="0"/>
              <a:t>comparable to </a:t>
            </a:r>
            <a:r>
              <a:rPr lang="en-US" sz="2800" dirty="0"/>
              <a:t>letter writing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0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9659" y="0"/>
            <a:ext cx="9253659" cy="6858000"/>
          </a:xfrm>
          <a:prstGeom prst="rect">
            <a:avLst/>
          </a:prstGeom>
          <a:solidFill>
            <a:srgbClr val="85C8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-  Phase 2.5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" y="1080250"/>
            <a:ext cx="8961120" cy="5632311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Ecuador in negotiations with supplier.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Offer to 3,000 sponsors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3-6 months long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Measures for Success and Further roll out: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Uptake rate exceeds letter writing.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Frequency of use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Impact on donation behavior (retention, extra giving 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Total cost: time, software, translations, on-going support</a:t>
            </a:r>
          </a:p>
          <a:p>
            <a:endParaRPr lang="en-US" sz="2400" dirty="0" smtClean="0"/>
          </a:p>
          <a:p>
            <a:r>
              <a:rPr lang="en-US" sz="2400" dirty="0" smtClean="0"/>
              <a:t>Phase 3 </a:t>
            </a:r>
            <a:r>
              <a:rPr lang="mr-IN" sz="2400" dirty="0" smtClean="0"/>
              <a:t>–</a:t>
            </a:r>
            <a:r>
              <a:rPr lang="en-US" sz="2400" dirty="0" smtClean="0"/>
              <a:t> systems integration in to bridge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Phase 4: Potentially Zambia and Philippines</a:t>
            </a:r>
          </a:p>
          <a:p>
            <a:r>
              <a:rPr lang="en-US" sz="2400" dirty="0" smtClean="0"/>
              <a:t>Could us as one to many communication e.g. CEO to Sponsors </a:t>
            </a:r>
          </a:p>
          <a:p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5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10" name="Picture 9" descr="BannerNoTex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04800" y="124628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latin typeface="Century Gothic" panose="020B0502020202020204" pitchFamily="34" charset="0"/>
            </a:endParaRPr>
          </a:p>
          <a:p>
            <a:endParaRPr lang="es-MX" dirty="0"/>
          </a:p>
        </p:txBody>
      </p:sp>
      <p:grpSp>
        <p:nvGrpSpPr>
          <p:cNvPr id="6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7" name="Picture 9" descr="BannerNoTex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Sponsors </a:t>
              </a:r>
              <a:r>
                <a:rPr lang="en-US" alt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Engagement-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Skype calls</a:t>
              </a:r>
              <a:endPara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1" y="1052286"/>
            <a:ext cx="2781300" cy="577654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600" y="1524000"/>
            <a:ext cx="56125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Started in </a:t>
            </a:r>
            <a:r>
              <a:rPr lang="en-US" b="1" dirty="0" smtClean="0">
                <a:latin typeface="Century Gothic" panose="020B0502020202020204" pitchFamily="34" charset="0"/>
              </a:rPr>
              <a:t>2014.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Scheduled </a:t>
            </a:r>
            <a:r>
              <a:rPr lang="en-US" b="1" dirty="0" smtClean="0">
                <a:latin typeface="Century Gothic" panose="020B0502020202020204" pitchFamily="34" charset="0"/>
              </a:rPr>
              <a:t>last Friday of each month.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Avoid </a:t>
            </a:r>
            <a:r>
              <a:rPr lang="en-US" dirty="0">
                <a:latin typeface="Century Gothic" panose="020B0502020202020204" pitchFamily="34" charset="0"/>
              </a:rPr>
              <a:t>children missing </a:t>
            </a:r>
            <a:r>
              <a:rPr lang="en-US" dirty="0" smtClean="0">
                <a:latin typeface="Century Gothic" panose="020B0502020202020204" pitchFamily="34" charset="0"/>
              </a:rPr>
              <a:t>school, also they </a:t>
            </a:r>
            <a:r>
              <a:rPr lang="en-US" dirty="0">
                <a:latin typeface="Century Gothic" panose="020B0502020202020204" pitchFamily="34" charset="0"/>
              </a:rPr>
              <a:t>can be scheduled any afternoon after school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Invitation by mailing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/ Bulletins.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Sponsor </a:t>
            </a:r>
            <a:r>
              <a:rPr lang="en-US" b="1" dirty="0">
                <a:latin typeface="Century Gothic" panose="020B0502020202020204" pitchFamily="34" charset="0"/>
              </a:rPr>
              <a:t>has to pay to cover the transportation fee for his/her sponsored child and caregiver </a:t>
            </a:r>
            <a:r>
              <a:rPr lang="en-US" dirty="0">
                <a:latin typeface="Century Gothic" panose="020B0502020202020204" pitchFamily="34" charset="0"/>
              </a:rPr>
              <a:t>from their home to the LP and </a:t>
            </a:r>
            <a:r>
              <a:rPr lang="en-US" dirty="0" smtClean="0">
                <a:latin typeface="Century Gothic" panose="020B0502020202020204" pitchFamily="34" charset="0"/>
              </a:rPr>
              <a:t>back - a </a:t>
            </a:r>
            <a:r>
              <a:rPr lang="en-US" dirty="0">
                <a:latin typeface="Century Gothic" panose="020B0502020202020204" pitchFamily="34" charset="0"/>
              </a:rPr>
              <a:t>DF for the project should be </a:t>
            </a:r>
            <a:r>
              <a:rPr lang="en-US" dirty="0" smtClean="0">
                <a:latin typeface="Century Gothic" panose="020B0502020202020204" pitchFamily="34" charset="0"/>
              </a:rPr>
              <a:t>processed.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Specific </a:t>
            </a:r>
            <a:r>
              <a:rPr lang="en-US" b="1" dirty="0" smtClean="0">
                <a:latin typeface="Century Gothic" panose="020B0502020202020204" pitchFamily="34" charset="0"/>
              </a:rPr>
              <a:t>“video call policy</a:t>
            </a:r>
            <a:r>
              <a:rPr lang="en-US" dirty="0" smtClean="0">
                <a:latin typeface="Century Gothic" panose="020B0502020202020204" pitchFamily="34" charset="0"/>
              </a:rPr>
              <a:t>” must be read and signed.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10" name="Picture 9" descr="BannerNoTex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04800" y="124628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latin typeface="Century Gothic" panose="020B0502020202020204" pitchFamily="34" charset="0"/>
            </a:endParaRPr>
          </a:p>
          <a:p>
            <a:endParaRPr lang="es-MX" dirty="0"/>
          </a:p>
        </p:txBody>
      </p:sp>
      <p:grpSp>
        <p:nvGrpSpPr>
          <p:cNvPr id="6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7" name="Picture 9" descr="BannerNoTex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Sponsors </a:t>
              </a:r>
              <a:r>
                <a:rPr lang="en-US" alt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Engagement-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Skype calls</a:t>
              </a:r>
              <a:endPara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1" y="1052286"/>
            <a:ext cx="2781300" cy="577654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4801" y="1463219"/>
            <a:ext cx="5638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9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The conversation is held through </a:t>
            </a:r>
            <a:r>
              <a:rPr lang="en-US" sz="2000" b="1" dirty="0" smtClean="0">
                <a:latin typeface="Century Gothic" panose="020B0502020202020204" pitchFamily="34" charset="0"/>
              </a:rPr>
              <a:t>generic </a:t>
            </a:r>
            <a:r>
              <a:rPr lang="en-US" sz="2000" b="1" dirty="0">
                <a:latin typeface="Century Gothic" panose="020B0502020202020204" pitchFamily="34" charset="0"/>
              </a:rPr>
              <a:t>accounts </a:t>
            </a:r>
            <a:r>
              <a:rPr lang="en-US" sz="2000" dirty="0" smtClean="0">
                <a:latin typeface="Century Gothic" panose="020B0502020202020204" pitchFamily="34" charset="0"/>
              </a:rPr>
              <a:t>to reduce </a:t>
            </a:r>
            <a:r>
              <a:rPr lang="en-US" sz="2000" dirty="0">
                <a:latin typeface="Century Gothic" panose="020B0502020202020204" pitchFamily="34" charset="0"/>
              </a:rPr>
              <a:t>risks </a:t>
            </a:r>
            <a:r>
              <a:rPr lang="en-US" sz="2000" dirty="0" smtClean="0">
                <a:latin typeface="Century Gothic" panose="020B0502020202020204" pitchFamily="34" charset="0"/>
              </a:rPr>
              <a:t>for both parties.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9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We ask the sponsor to be </a:t>
            </a:r>
            <a:r>
              <a:rPr lang="en-US" sz="2000" dirty="0">
                <a:latin typeface="Century Gothic" panose="020B0502020202020204" pitchFamily="34" charset="0"/>
              </a:rPr>
              <a:t>online </a:t>
            </a:r>
            <a:r>
              <a:rPr lang="en-US" sz="2000" b="1" dirty="0">
                <a:latin typeface="Century Gothic" panose="020B0502020202020204" pitchFamily="34" charset="0"/>
              </a:rPr>
              <a:t>10 minutes </a:t>
            </a:r>
            <a:r>
              <a:rPr lang="en-US" sz="2000" b="1" dirty="0" smtClean="0">
                <a:latin typeface="Century Gothic" panose="020B0502020202020204" pitchFamily="34" charset="0"/>
              </a:rPr>
              <a:t>before</a:t>
            </a:r>
            <a:r>
              <a:rPr lang="en-US" sz="2000" dirty="0" smtClean="0">
                <a:latin typeface="Century Gothic" panose="020B0502020202020204" pitchFamily="34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9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The </a:t>
            </a:r>
            <a:r>
              <a:rPr lang="en-US" sz="2000" dirty="0">
                <a:latin typeface="Century Gothic" panose="020B0502020202020204" pitchFamily="34" charset="0"/>
              </a:rPr>
              <a:t>child has to come with his/her caregiver and somebody from the </a:t>
            </a:r>
            <a:r>
              <a:rPr lang="en-US" sz="2000" b="1" dirty="0">
                <a:latin typeface="Century Gothic" panose="020B0502020202020204" pitchFamily="34" charset="0"/>
              </a:rPr>
              <a:t>LP has to be present at all time </a:t>
            </a:r>
            <a:r>
              <a:rPr lang="en-US" sz="2000" dirty="0">
                <a:latin typeface="Century Gothic" panose="020B0502020202020204" pitchFamily="34" charset="0"/>
              </a:rPr>
              <a:t>with them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algn="just"/>
            <a:endParaRPr lang="en-US" sz="9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Finally</a:t>
            </a:r>
            <a:r>
              <a:rPr lang="en-US" sz="2000" dirty="0">
                <a:latin typeface="Century Gothic" panose="020B0502020202020204" pitchFamily="34" charset="0"/>
              </a:rPr>
              <a:t>, the normal length of a </a:t>
            </a:r>
            <a:r>
              <a:rPr lang="en-US" sz="2000" dirty="0" smtClean="0">
                <a:latin typeface="Century Gothic" panose="020B0502020202020204" pitchFamily="34" charset="0"/>
              </a:rPr>
              <a:t>video-call </a:t>
            </a:r>
            <a:r>
              <a:rPr lang="en-US" sz="2000" dirty="0">
                <a:latin typeface="Century Gothic" panose="020B0502020202020204" pitchFamily="34" charset="0"/>
              </a:rPr>
              <a:t>is </a:t>
            </a:r>
            <a:r>
              <a:rPr lang="en-US" sz="2000" b="1" dirty="0">
                <a:latin typeface="Century Gothic" panose="020B0502020202020204" pitchFamily="34" charset="0"/>
              </a:rPr>
              <a:t>about 15 </a:t>
            </a:r>
            <a:r>
              <a:rPr lang="en-US" sz="2000" b="1" dirty="0" smtClean="0">
                <a:latin typeface="Century Gothic" panose="020B0502020202020204" pitchFamily="34" charset="0"/>
              </a:rPr>
              <a:t>minutes.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93" y="3924319"/>
            <a:ext cx="3811557" cy="285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10" name="Picture 9" descr="BannerNoText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7" name="Picture 9" descr="BannerNoText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Sponsors Engagement-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Skype calls</a:t>
              </a:r>
              <a:endPara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050" y="1235356"/>
            <a:ext cx="3822150" cy="2833031"/>
          </a:xfrm>
          <a:prstGeom prst="rect">
            <a:avLst/>
          </a:prstGeom>
        </p:spPr>
      </p:pic>
      <p:pic>
        <p:nvPicPr>
          <p:cNvPr id="14" name="9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962400" cy="247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0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955469"/>
            <a:ext cx="3959952" cy="283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1 Rectángulo"/>
          <p:cNvSpPr/>
          <p:nvPr/>
        </p:nvSpPr>
        <p:spPr>
          <a:xfrm>
            <a:off x="152400" y="10668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Century Gothic" panose="020B0502020202020204" pitchFamily="34" charset="0"/>
              </a:rPr>
              <a:t>FY16: 59 video </a:t>
            </a:r>
            <a:r>
              <a:rPr lang="es-MX" sz="1400" b="1" dirty="0" err="1" smtClean="0">
                <a:latin typeface="Century Gothic" panose="020B0502020202020204" pitchFamily="34" charset="0"/>
              </a:rPr>
              <a:t>calls</a:t>
            </a:r>
            <a:r>
              <a:rPr lang="es-MX" sz="1400" b="1" dirty="0" smtClean="0">
                <a:latin typeface="Century Gothic" panose="020B0502020202020204" pitchFamily="34" charset="0"/>
              </a:rPr>
              <a:t> </a:t>
            </a:r>
            <a:r>
              <a:rPr lang="es-MX" sz="1400" dirty="0" smtClean="0">
                <a:latin typeface="Century Gothic" panose="020B0502020202020204" pitchFamily="34" charset="0"/>
              </a:rPr>
              <a:t>– </a:t>
            </a:r>
            <a:r>
              <a:rPr lang="es-MX" sz="1400" dirty="0" err="1" smtClean="0">
                <a:latin typeface="Century Gothic" panose="020B0502020202020204" pitchFamily="34" charset="0"/>
              </a:rPr>
              <a:t>all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err="1" smtClean="0">
                <a:latin typeface="Century Gothic" panose="020B0502020202020204" pitchFamily="34" charset="0"/>
              </a:rPr>
              <a:t>with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err="1" smtClean="0">
                <a:latin typeface="Century Gothic" panose="020B0502020202020204" pitchFamily="34" charset="0"/>
              </a:rPr>
              <a:t>national</a:t>
            </a:r>
            <a:r>
              <a:rPr lang="es-MX" sz="1400" dirty="0" smtClean="0">
                <a:latin typeface="Century Gothic" panose="020B0502020202020204" pitchFamily="34" charset="0"/>
              </a:rPr>
              <a:t> sponsors</a:t>
            </a:r>
            <a:endParaRPr lang="es-MX" sz="1400" b="1" dirty="0" smtClean="0">
              <a:latin typeface="Century Gothic" panose="020B0502020202020204" pitchFamily="34" charset="0"/>
            </a:endParaRPr>
          </a:p>
          <a:p>
            <a:r>
              <a:rPr lang="es-MX" sz="1400" b="1" dirty="0" smtClean="0">
                <a:latin typeface="Century Gothic" panose="020B0502020202020204" pitchFamily="34" charset="0"/>
              </a:rPr>
              <a:t>FY17 (YTD): 52 video </a:t>
            </a:r>
            <a:r>
              <a:rPr lang="es-MX" sz="1400" b="1" dirty="0" err="1" smtClean="0">
                <a:latin typeface="Century Gothic" panose="020B0502020202020204" pitchFamily="34" charset="0"/>
              </a:rPr>
              <a:t>calls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err="1" smtClean="0">
                <a:latin typeface="Century Gothic" panose="020B0502020202020204" pitchFamily="34" charset="0"/>
              </a:rPr>
              <a:t>with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err="1" smtClean="0">
                <a:latin typeface="Century Gothic" panose="020B0502020202020204" pitchFamily="34" charset="0"/>
              </a:rPr>
              <a:t>national</a:t>
            </a:r>
            <a:r>
              <a:rPr lang="es-MX" sz="1400" dirty="0" smtClean="0">
                <a:latin typeface="Century Gothic" panose="020B0502020202020204" pitchFamily="34" charset="0"/>
              </a:rPr>
              <a:t> sponsors </a:t>
            </a:r>
          </a:p>
          <a:p>
            <a:r>
              <a:rPr lang="es-MX" sz="1400" b="1" dirty="0" smtClean="0">
                <a:latin typeface="Century Gothic" panose="020B0502020202020204" pitchFamily="34" charset="0"/>
              </a:rPr>
              <a:t>+ 2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err="1" smtClean="0">
                <a:latin typeface="Century Gothic" panose="020B0502020202020204" pitchFamily="34" charset="0"/>
              </a:rPr>
              <a:t>with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dirty="0" err="1" smtClean="0">
                <a:latin typeface="Century Gothic" panose="020B0502020202020204" pitchFamily="34" charset="0"/>
              </a:rPr>
              <a:t>international</a:t>
            </a:r>
            <a:r>
              <a:rPr lang="es-MX" sz="1400" dirty="0" smtClean="0">
                <a:latin typeface="Century Gothic" panose="020B0502020202020204" pitchFamily="34" charset="0"/>
              </a:rPr>
              <a:t> sponsor so </a:t>
            </a:r>
            <a:r>
              <a:rPr lang="es-MX" sz="1400" dirty="0" err="1" smtClean="0">
                <a:latin typeface="Century Gothic" panose="020B0502020202020204" pitchFamily="34" charset="0"/>
              </a:rPr>
              <a:t>far</a:t>
            </a:r>
            <a:r>
              <a:rPr lang="es-MX" sz="1400" dirty="0" smtClean="0">
                <a:latin typeface="Century Gothic" panose="020B0502020202020204" pitchFamily="34" charset="0"/>
              </a:rPr>
              <a:t>.</a:t>
            </a:r>
          </a:p>
          <a:p>
            <a:endParaRPr lang="es-MX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1577" y="6424191"/>
            <a:ext cx="8177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/>
              <a:t>Every</a:t>
            </a:r>
            <a:r>
              <a:rPr lang="es-MX" dirty="0" smtClean="0"/>
              <a:t> time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mention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service</a:t>
            </a:r>
            <a:r>
              <a:rPr lang="es-MX" dirty="0" smtClean="0"/>
              <a:t> to </a:t>
            </a:r>
            <a:r>
              <a:rPr lang="es-MX" dirty="0" err="1" smtClean="0"/>
              <a:t>prospects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seem</a:t>
            </a:r>
            <a:r>
              <a:rPr lang="es-MX" dirty="0" smtClean="0"/>
              <a:t>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enthusiastic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76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8996122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10" name="Picture 9" descr="BannerNoText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04800" y="124628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latin typeface="Century Gothic" panose="020B0502020202020204" pitchFamily="34" charset="0"/>
            </a:endParaRPr>
          </a:p>
          <a:p>
            <a:endParaRPr lang="es-MX" dirty="0"/>
          </a:p>
        </p:txBody>
      </p:sp>
      <p:grpSp>
        <p:nvGrpSpPr>
          <p:cNvPr id="6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7" name="Picture 9" descr="BannerNoText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Sponsors Engagement-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Skype calls</a:t>
              </a:r>
              <a:endPara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0" y="1219072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smtClean="0">
                <a:latin typeface="Century Gothic" panose="020B0502020202020204" pitchFamily="34" charset="0"/>
              </a:rPr>
              <a:t>Benefits: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Direct communication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Alternative to “physical” encounter between sponsor and sponsored child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Innovative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Enrich both sponsor and child experience</a:t>
            </a:r>
          </a:p>
          <a:p>
            <a:endParaRPr lang="en-US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5800" y="2895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Pilot</a:t>
            </a: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with</a:t>
            </a: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MX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international</a:t>
            </a:r>
            <a:r>
              <a:rPr lang="es-MX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sponsor:</a:t>
            </a:r>
          </a:p>
          <a:p>
            <a:endParaRPr lang="es-MX" sz="1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11 Rectángulo"/>
          <p:cNvSpPr/>
          <p:nvPr/>
        </p:nvSpPr>
        <p:spPr>
          <a:xfrm>
            <a:off x="4572000" y="1214651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smtClean="0">
                <a:latin typeface="Century Gothic" panose="020B0502020202020204" pitchFamily="34" charset="0"/>
              </a:rPr>
              <a:t>Limitations: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Logistics (cost, coordination efforts)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Connection issues or unavailability of internet access for some LPs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Time zones with international sponsors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entury Gothic" panose="020B0502020202020204" pitchFamily="34" charset="0"/>
              </a:rPr>
              <a:t>Translation issues with international sponsors</a:t>
            </a:r>
          </a:p>
          <a:p>
            <a:endParaRPr lang="en-U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10" name="Picture 9" descr="BannerNoTex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76200" y="76200"/>
            <a:ext cx="8991600" cy="990600"/>
            <a:chOff x="76200" y="76200"/>
            <a:chExt cx="8991600" cy="990600"/>
          </a:xfrm>
        </p:grpSpPr>
        <p:pic>
          <p:nvPicPr>
            <p:cNvPr id="7" name="Picture 9" descr="BannerNoTex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10"/>
            <a:stretch/>
          </p:blipFill>
          <p:spPr>
            <a:xfrm>
              <a:off x="76200" y="76200"/>
              <a:ext cx="8991600" cy="976086"/>
            </a:xfrm>
            <a:prstGeom prst="rect">
              <a:avLst/>
            </a:prstGeom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1143000" y="76200"/>
              <a:ext cx="7696200" cy="990600"/>
            </a:xfrm>
            <a:prstGeom prst="rect">
              <a:avLst/>
            </a:prstGeom>
            <a:noFill/>
          </p:spPr>
          <p:txBody>
            <a:bodyPr vert="horz" lIns="182880" tIns="45720" rIns="18288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Sponsors Engagement- 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Hermes-Black"/>
                </a:rPr>
                <a:t>Skype calls</a:t>
              </a:r>
              <a:endParaRPr lang="en-US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Hermes-Black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/>
          <a:stretch/>
        </p:blipFill>
        <p:spPr bwMode="auto">
          <a:xfrm>
            <a:off x="54592" y="1066800"/>
            <a:ext cx="7162800" cy="57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t="14172" r="382" b="-14172"/>
          <a:stretch/>
        </p:blipFill>
        <p:spPr bwMode="auto">
          <a:xfrm>
            <a:off x="4959115" y="1066800"/>
            <a:ext cx="4109413" cy="308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15" y="3482370"/>
            <a:ext cx="4090927" cy="331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200" y="1121791"/>
            <a:ext cx="4800600" cy="107721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"Seeing the person through a video call is something </a:t>
            </a:r>
            <a:r>
              <a:rPr lang="en-US" sz="1600" dirty="0" smtClean="0">
                <a:solidFill>
                  <a:schemeClr val="bg1"/>
                </a:solidFill>
              </a:rPr>
              <a:t>the children </a:t>
            </a:r>
            <a:r>
              <a:rPr lang="en-US" sz="1600" dirty="0">
                <a:solidFill>
                  <a:schemeClr val="bg1"/>
                </a:solidFill>
              </a:rPr>
              <a:t>are </a:t>
            </a:r>
            <a:r>
              <a:rPr lang="en-US" sz="1600" dirty="0" smtClean="0">
                <a:solidFill>
                  <a:schemeClr val="bg1"/>
                </a:solidFill>
              </a:rPr>
              <a:t>not prepared for, </a:t>
            </a:r>
            <a:r>
              <a:rPr lang="en-US" sz="1600" dirty="0">
                <a:solidFill>
                  <a:schemeClr val="bg1"/>
                </a:solidFill>
              </a:rPr>
              <a:t>but in the course of the </a:t>
            </a:r>
            <a:r>
              <a:rPr lang="en-US" sz="1600" dirty="0" smtClean="0">
                <a:solidFill>
                  <a:schemeClr val="bg1"/>
                </a:solidFill>
              </a:rPr>
              <a:t>conversation they loose fear, </a:t>
            </a:r>
            <a:r>
              <a:rPr lang="en-US" sz="1600" dirty="0">
                <a:solidFill>
                  <a:schemeClr val="bg1"/>
                </a:solidFill>
              </a:rPr>
              <a:t>I think it was a great experience for Silvestre" </a:t>
            </a:r>
            <a:r>
              <a:rPr lang="en-US" sz="1600" dirty="0" smtClean="0">
                <a:solidFill>
                  <a:schemeClr val="bg1"/>
                </a:solidFill>
              </a:rPr>
              <a:t>LPs Educator, </a:t>
            </a:r>
            <a:r>
              <a:rPr lang="en-US" sz="1600" dirty="0">
                <a:solidFill>
                  <a:schemeClr val="bg1"/>
                </a:solidFill>
              </a:rPr>
              <a:t>May </a:t>
            </a:r>
            <a:r>
              <a:rPr lang="en-US" sz="1600" dirty="0" smtClean="0">
                <a:solidFill>
                  <a:schemeClr val="bg1"/>
                </a:solidFill>
              </a:rPr>
              <a:t>2016.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9600" y="5410200"/>
            <a:ext cx="4343400" cy="92333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"Maria Jose could not sleep from the excitement of the video call with her </a:t>
            </a:r>
            <a:r>
              <a:rPr lang="en-US" dirty="0" smtClean="0">
                <a:solidFill>
                  <a:schemeClr val="bg1"/>
                </a:solidFill>
              </a:rPr>
              <a:t>sponsor" Mom, </a:t>
            </a:r>
            <a:r>
              <a:rPr lang="en-US" dirty="0">
                <a:solidFill>
                  <a:schemeClr val="bg1"/>
                </a:solidFill>
              </a:rPr>
              <a:t>January </a:t>
            </a:r>
            <a:r>
              <a:rPr lang="en-US" dirty="0" smtClean="0">
                <a:solidFill>
                  <a:schemeClr val="bg1"/>
                </a:solidFill>
              </a:rPr>
              <a:t>2017.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81600" y="2743200"/>
            <a:ext cx="3810000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“Thanks a lot </a:t>
            </a:r>
            <a:r>
              <a:rPr lang="en-US" dirty="0">
                <a:solidFill>
                  <a:schemeClr val="bg1"/>
                </a:solidFill>
              </a:rPr>
              <a:t>for making this possible" </a:t>
            </a:r>
            <a:r>
              <a:rPr lang="en-US" dirty="0" smtClean="0">
                <a:solidFill>
                  <a:schemeClr val="bg1"/>
                </a:solidFill>
              </a:rPr>
              <a:t>Sponsor</a:t>
            </a:r>
            <a:r>
              <a:rPr lang="en-US" dirty="0">
                <a:solidFill>
                  <a:schemeClr val="bg1"/>
                </a:solidFill>
              </a:rPr>
              <a:t>, February </a:t>
            </a:r>
            <a:r>
              <a:rPr lang="en-US" dirty="0" smtClean="0">
                <a:solidFill>
                  <a:schemeClr val="bg1"/>
                </a:solidFill>
              </a:rPr>
              <a:t>2017.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55583" y="3881497"/>
            <a:ext cx="84274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3200" dirty="0"/>
          </a:p>
          <a:p>
            <a:pPr algn="ctr"/>
            <a:r>
              <a:rPr lang="es-MX" sz="3200" dirty="0" err="1" smtClean="0"/>
              <a:t>We</a:t>
            </a:r>
            <a:r>
              <a:rPr lang="es-MX" sz="3200" dirty="0" smtClean="0"/>
              <a:t> </a:t>
            </a:r>
            <a:r>
              <a:rPr lang="es-MX" sz="3200" dirty="0" err="1" smtClean="0"/>
              <a:t>would</a:t>
            </a:r>
            <a:r>
              <a:rPr lang="es-MX" sz="3200" dirty="0" smtClean="0"/>
              <a:t> be </a:t>
            </a:r>
            <a:r>
              <a:rPr lang="es-MX" sz="3200" dirty="0" err="1" smtClean="0"/>
              <a:t>happy</a:t>
            </a:r>
            <a:r>
              <a:rPr lang="es-MX" sz="3200" dirty="0" smtClean="0"/>
              <a:t> to </a:t>
            </a:r>
            <a:r>
              <a:rPr lang="es-MX" sz="3200" dirty="0" err="1" smtClean="0"/>
              <a:t>hear</a:t>
            </a:r>
            <a:r>
              <a:rPr lang="es-MX" sz="3200" dirty="0" smtClean="0"/>
              <a:t> </a:t>
            </a:r>
            <a:r>
              <a:rPr lang="es-MX" sz="3200" dirty="0" err="1" smtClean="0"/>
              <a:t>from</a:t>
            </a:r>
            <a:r>
              <a:rPr lang="es-MX" sz="3200" dirty="0" smtClean="0"/>
              <a:t> </a:t>
            </a:r>
            <a:r>
              <a:rPr lang="es-MX" sz="3200" dirty="0" err="1" smtClean="0"/>
              <a:t>you</a:t>
            </a:r>
            <a:r>
              <a:rPr lang="es-MX" sz="3200" dirty="0" smtClean="0"/>
              <a:t>!</a:t>
            </a:r>
          </a:p>
          <a:p>
            <a:pPr algn="ctr"/>
            <a:endParaRPr lang="es-MX" sz="3200" dirty="0" smtClean="0"/>
          </a:p>
          <a:p>
            <a:pPr algn="ctr"/>
            <a:r>
              <a:rPr lang="es-MX" sz="3200" dirty="0" smtClean="0"/>
              <a:t>Sonia </a:t>
            </a:r>
            <a:r>
              <a:rPr lang="es-MX" sz="3200" dirty="0" err="1" smtClean="0"/>
              <a:t>Bozzi</a:t>
            </a:r>
            <a:r>
              <a:rPr lang="es-MX" sz="3200" dirty="0" smtClean="0"/>
              <a:t> - </a:t>
            </a:r>
            <a:r>
              <a:rPr lang="es-MX" sz="3200" b="1" dirty="0" smtClean="0"/>
              <a:t>sbozzi@childfund.org</a:t>
            </a:r>
          </a:p>
          <a:p>
            <a:pPr algn="ctr"/>
            <a:r>
              <a:rPr lang="es-MX" sz="3200" dirty="0" smtClean="0"/>
              <a:t>Marco </a:t>
            </a:r>
            <a:r>
              <a:rPr lang="es-MX" sz="3200" dirty="0" err="1" smtClean="0"/>
              <a:t>Hernandez</a:t>
            </a:r>
            <a:r>
              <a:rPr lang="es-MX" sz="3200" dirty="0" smtClean="0"/>
              <a:t>– </a:t>
            </a:r>
            <a:r>
              <a:rPr lang="es-MX" sz="3200" b="1" dirty="0" smtClean="0"/>
              <a:t>mahernandez@childfund.org</a:t>
            </a:r>
            <a:endParaRPr lang="es-E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49" y="728662"/>
            <a:ext cx="5279104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95437" y="228600"/>
            <a:ext cx="29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9247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659" y="0"/>
            <a:ext cx="9253659" cy="6858000"/>
          </a:xfrm>
          <a:prstGeom prst="rect">
            <a:avLst/>
          </a:prstGeom>
          <a:solidFill>
            <a:srgbClr val="85C8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271272" y="416955"/>
            <a:ext cx="8382000" cy="1761124"/>
          </a:xfrm>
          <a:prstGeom prst="rect">
            <a:avLst/>
          </a:prstGeom>
          <a:solidFill>
            <a:srgbClr val="F3F3F3"/>
          </a:solidFill>
          <a:effectLst>
            <a:softEdge rad="127000"/>
          </a:effectLst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500" dirty="0">
                <a:solidFill>
                  <a:schemeClr val="tx1"/>
                </a:solidFill>
              </a:rPr>
              <a:t>Americas Region </a:t>
            </a:r>
          </a:p>
          <a:p>
            <a:pPr lvl="0"/>
            <a:r>
              <a:rPr lang="en" sz="3500" dirty="0">
                <a:solidFill>
                  <a:schemeClr val="tx1"/>
                </a:solidFill>
              </a:rPr>
              <a:t>Alternative Presence </a:t>
            </a:r>
          </a:p>
          <a:p>
            <a:pPr lvl="0"/>
            <a:r>
              <a:rPr lang="en" sz="3500" dirty="0" smtClean="0">
                <a:solidFill>
                  <a:schemeClr val="tx1"/>
                </a:solidFill>
              </a:rPr>
              <a:t>Video Communication Pilot</a:t>
            </a:r>
            <a:endParaRPr lang="en" sz="35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" y="2178079"/>
            <a:ext cx="5232157" cy="216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51" y="4495800"/>
            <a:ext cx="5473849" cy="22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240" y="24384"/>
            <a:ext cx="9253659" cy="6858000"/>
          </a:xfrm>
          <a:prstGeom prst="rect">
            <a:avLst/>
          </a:prstGeom>
          <a:solidFill>
            <a:srgbClr val="85C8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72788" y="399987"/>
            <a:ext cx="7467600" cy="813300"/>
          </a:xfrm>
          <a:prstGeom prst="rect">
            <a:avLst/>
          </a:prstGeom>
          <a:solidFill>
            <a:srgbClr val="F3F3F3"/>
          </a:solidFill>
          <a:effectLst>
            <a:softEdge rad="76200"/>
          </a:effectLst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4C8A42"/>
                </a:solidFill>
              </a:rPr>
              <a:t>Video Capture Process Overview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3"/>
          </p:nvPr>
        </p:nvSpPr>
        <p:spPr>
          <a:xfrm>
            <a:off x="290053" y="2184950"/>
            <a:ext cx="1852450" cy="108588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dirty="0"/>
              <a:t>Download app to device</a:t>
            </a:r>
          </a:p>
          <a:p>
            <a:r>
              <a:rPr lang="en" sz="1000" b="1" i="1" dirty="0"/>
              <a:t>Account required</a:t>
            </a:r>
          </a:p>
          <a:p>
            <a:endParaRPr sz="1600" b="1" dirty="0"/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3"/>
          </p:nvPr>
        </p:nvSpPr>
        <p:spPr>
          <a:xfrm>
            <a:off x="2424921" y="2184950"/>
            <a:ext cx="2297632" cy="108588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dirty="0"/>
              <a:t>Choose Letter-type</a:t>
            </a:r>
          </a:p>
          <a:p>
            <a:r>
              <a:rPr lang="en" sz="1000" b="1" i="1" dirty="0"/>
              <a:t>In future, integrated w/ LTE/Bridge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3"/>
          </p:nvPr>
        </p:nvSpPr>
        <p:spPr>
          <a:xfrm>
            <a:off x="5004971" y="2184950"/>
            <a:ext cx="1489957" cy="1055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/>
              <a:t>View Tutorial</a:t>
            </a:r>
          </a:p>
          <a:p>
            <a:r>
              <a:rPr lang="en" sz="1000" b="1" i="1"/>
              <a:t>Optional</a:t>
            </a:r>
          </a:p>
          <a:p>
            <a:endParaRPr sz="1600" b="1"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3"/>
          </p:nvPr>
        </p:nvSpPr>
        <p:spPr>
          <a:xfrm>
            <a:off x="7020184" y="2184950"/>
            <a:ext cx="1583393" cy="109651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/>
              <a:t>Review The Talking points</a:t>
            </a:r>
          </a:p>
          <a:p>
            <a:r>
              <a:rPr lang="en" sz="1000" b="1" i="1"/>
              <a:t>Optional</a:t>
            </a:r>
          </a:p>
          <a:p>
            <a:endParaRPr sz="1600" b="1"/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3"/>
          </p:nvPr>
        </p:nvSpPr>
        <p:spPr>
          <a:xfrm>
            <a:off x="609599" y="4040486"/>
            <a:ext cx="1505471" cy="121731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dirty="0"/>
              <a:t>Record </a:t>
            </a:r>
            <a:r>
              <a:rPr lang="en" sz="1600" b="1" dirty="0"/>
              <a:t>Video (review/ re-record)</a:t>
            </a:r>
            <a:endParaRPr lang="en" sz="1600" b="1" dirty="0"/>
          </a:p>
          <a:p>
            <a:r>
              <a:rPr lang="en" sz="1000" b="1" i="1" dirty="0"/>
              <a:t>CMS-adjustable length</a:t>
            </a:r>
          </a:p>
          <a:p>
            <a:endParaRPr sz="1600" b="1" dirty="0"/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3"/>
          </p:nvPr>
        </p:nvSpPr>
        <p:spPr>
          <a:xfrm>
            <a:off x="2460352" y="4043173"/>
            <a:ext cx="1169776" cy="115422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dirty="0"/>
              <a:t>Upload to CMS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3"/>
          </p:nvPr>
        </p:nvSpPr>
        <p:spPr>
          <a:xfrm>
            <a:off x="3983692" y="4095288"/>
            <a:ext cx="2734862" cy="105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dirty="0"/>
              <a:t>Caption/Translate/Review</a:t>
            </a:r>
          </a:p>
          <a:p>
            <a:r>
              <a:rPr lang="en" sz="1000" b="1" i="1" dirty="0"/>
              <a:t>In </a:t>
            </a:r>
            <a:r>
              <a:rPr lang="en" sz="1000" b="1" i="1" dirty="0" err="1"/>
              <a:t>DotSub</a:t>
            </a:r>
            <a:r>
              <a:rPr lang="en" sz="1000" b="1" i="1" dirty="0"/>
              <a:t> Interface or customized w/ API</a:t>
            </a:r>
          </a:p>
          <a:p>
            <a:endParaRPr sz="1600" b="1" dirty="0"/>
          </a:p>
          <a:p>
            <a:endParaRPr sz="1600" b="1" dirty="0"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3"/>
          </p:nvPr>
        </p:nvSpPr>
        <p:spPr>
          <a:xfrm>
            <a:off x="7124637" y="4117515"/>
            <a:ext cx="1768500" cy="1034399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38100"/>
          </a:effectLst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/>
              <a:t>Send To Sponsor</a:t>
            </a:r>
          </a:p>
          <a:p>
            <a:r>
              <a:rPr lang="en" sz="1000" b="1" i="1" dirty="0"/>
              <a:t>Not yet implemented</a:t>
            </a:r>
          </a:p>
          <a:p>
            <a:endParaRPr sz="1600" b="1" dirty="0"/>
          </a:p>
          <a:p>
            <a:endParaRPr sz="1600" b="1" dirty="0"/>
          </a:p>
        </p:txBody>
      </p:sp>
      <p:cxnSp>
        <p:nvCxnSpPr>
          <p:cNvPr id="129" name="Shape 129"/>
          <p:cNvCxnSpPr>
            <a:stCxn id="121" idx="3"/>
            <a:endCxn id="122" idx="1"/>
          </p:cNvCxnSpPr>
          <p:nvPr/>
        </p:nvCxnSpPr>
        <p:spPr>
          <a:xfrm>
            <a:off x="2142503" y="2727890"/>
            <a:ext cx="282418" cy="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0" name="Shape 130"/>
          <p:cNvCxnSpPr>
            <a:stCxn id="122" idx="3"/>
            <a:endCxn id="123" idx="1"/>
          </p:cNvCxnSpPr>
          <p:nvPr/>
        </p:nvCxnSpPr>
        <p:spPr>
          <a:xfrm flipV="1">
            <a:off x="4722553" y="2712650"/>
            <a:ext cx="282418" cy="1524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" name="Shape 131"/>
          <p:cNvCxnSpPr>
            <a:stCxn id="123" idx="3"/>
            <a:endCxn id="124" idx="1"/>
          </p:cNvCxnSpPr>
          <p:nvPr/>
        </p:nvCxnSpPr>
        <p:spPr>
          <a:xfrm>
            <a:off x="6494928" y="2712650"/>
            <a:ext cx="525256" cy="2056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>
            <a:stCxn id="124" idx="3"/>
            <a:endCxn id="125" idx="1"/>
          </p:cNvCxnSpPr>
          <p:nvPr/>
        </p:nvCxnSpPr>
        <p:spPr>
          <a:xfrm flipH="1">
            <a:off x="609599" y="2733210"/>
            <a:ext cx="7993978" cy="1915933"/>
          </a:xfrm>
          <a:prstGeom prst="curvedConnector5">
            <a:avLst>
              <a:gd name="adj1" fmla="val -2860"/>
              <a:gd name="adj2" fmla="val 48424"/>
              <a:gd name="adj3" fmla="val 102860"/>
            </a:avLst>
          </a:prstGeom>
          <a:noFill/>
          <a:ln w="317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" name="Shape 133"/>
          <p:cNvCxnSpPr>
            <a:stCxn id="125" idx="3"/>
            <a:endCxn id="126" idx="1"/>
          </p:cNvCxnSpPr>
          <p:nvPr/>
        </p:nvCxnSpPr>
        <p:spPr>
          <a:xfrm flipV="1">
            <a:off x="2115070" y="4620288"/>
            <a:ext cx="345282" cy="28855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4" name="Shape 134"/>
          <p:cNvCxnSpPr>
            <a:stCxn id="126" idx="3"/>
            <a:endCxn id="127" idx="1"/>
          </p:cNvCxnSpPr>
          <p:nvPr/>
        </p:nvCxnSpPr>
        <p:spPr>
          <a:xfrm>
            <a:off x="3630128" y="4620288"/>
            <a:ext cx="353564" cy="0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5" name="Shape 135"/>
          <p:cNvCxnSpPr>
            <a:stCxn id="127" idx="3"/>
            <a:endCxn id="128" idx="1"/>
          </p:cNvCxnSpPr>
          <p:nvPr/>
        </p:nvCxnSpPr>
        <p:spPr>
          <a:xfrm>
            <a:off x="6718554" y="4620288"/>
            <a:ext cx="406083" cy="14427"/>
          </a:xfrm>
          <a:prstGeom prst="straightConnector1">
            <a:avLst/>
          </a:prstGeom>
          <a:noFill/>
          <a:ln w="222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553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39321</TotalTime>
  <Words>990</Words>
  <Application>Microsoft Macintosh PowerPoint</Application>
  <PresentationFormat>On-screen Show (4:3)</PresentationFormat>
  <Paragraphs>126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Century Gothic</vt:lpstr>
      <vt:lpstr>Helvetica Neue</vt:lpstr>
      <vt:lpstr>Hermes-Black</vt:lpstr>
      <vt:lpstr>Hermes-Bold</vt:lpstr>
      <vt:lpstr>Mangal</vt:lpstr>
      <vt:lpstr>Arial</vt:lpstr>
      <vt:lpstr>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Capture Process Overview</vt:lpstr>
      <vt:lpstr>Phase 1 </vt:lpstr>
      <vt:lpstr>Phase 2</vt:lpstr>
      <vt:lpstr>Next Steps -  Phase 2.5</vt:lpstr>
    </vt:vector>
  </TitlesOfParts>
  <Company>ChildFund International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Exploration Teams</dc:title>
  <dc:creator>Meredith Davis</dc:creator>
  <cp:lastModifiedBy>Microsoft Office User</cp:lastModifiedBy>
  <cp:revision>1559</cp:revision>
  <cp:lastPrinted>2015-10-15T17:45:43Z</cp:lastPrinted>
  <dcterms:created xsi:type="dcterms:W3CDTF">2015-04-27T18:27:57Z</dcterms:created>
  <dcterms:modified xsi:type="dcterms:W3CDTF">2017-03-02T18:30:36Z</dcterms:modified>
</cp:coreProperties>
</file>