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2" r:id="rId2"/>
    <p:sldId id="487" r:id="rId3"/>
    <p:sldId id="437" r:id="rId4"/>
    <p:sldId id="451" r:id="rId5"/>
    <p:sldId id="465" r:id="rId6"/>
    <p:sldId id="485" r:id="rId7"/>
    <p:sldId id="431" r:id="rId8"/>
    <p:sldId id="482" r:id="rId9"/>
    <p:sldId id="481" r:id="rId10"/>
    <p:sldId id="471" r:id="rId11"/>
    <p:sldId id="480" r:id="rId12"/>
    <p:sldId id="468" r:id="rId13"/>
    <p:sldId id="483" r:id="rId14"/>
    <p:sldId id="467" r:id="rId15"/>
    <p:sldId id="469" r:id="rId16"/>
    <p:sldId id="439" r:id="rId17"/>
    <p:sldId id="473" r:id="rId18"/>
    <p:sldId id="453" r:id="rId19"/>
    <p:sldId id="486" r:id="rId20"/>
    <p:sldId id="477" r:id="rId21"/>
    <p:sldId id="484" r:id="rId22"/>
    <p:sldId id="476" r:id="rId23"/>
    <p:sldId id="466" r:id="rId24"/>
    <p:sldId id="454" r:id="rId25"/>
    <p:sldId id="418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D47297"/>
    <a:srgbClr val="003300"/>
    <a:srgbClr val="336600"/>
    <a:srgbClr val="008000"/>
    <a:srgbClr val="CCFF66"/>
    <a:srgbClr val="66FF33"/>
    <a:srgbClr val="00FF00"/>
    <a:srgbClr val="00CC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923" autoAdjust="0"/>
    <p:restoredTop sz="94330" autoAdjust="0"/>
  </p:normalViewPr>
  <p:slideViewPr>
    <p:cSldViewPr>
      <p:cViewPr varScale="1">
        <p:scale>
          <a:sx n="83" d="100"/>
          <a:sy n="83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_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"/>
  <c:chart>
    <c:plotArea>
      <c:layout>
        <c:manualLayout>
          <c:layoutTarget val="inner"/>
          <c:xMode val="edge"/>
          <c:yMode val="edge"/>
          <c:x val="0.14112688526983597"/>
          <c:y val="5.4065690915006556E-2"/>
          <c:w val="0.71565755684427368"/>
          <c:h val="0.7445563439794495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_-* #,##0_-;\-* #,##0_-;_-* "-"_-;_-@_-</c:formatCode>
                <c:ptCount val="2"/>
                <c:pt idx="0">
                  <c:v>4293</c:v>
                </c:pt>
                <c:pt idx="1">
                  <c:v>3462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Offline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_-* #,##0_-;\-* #,##0_-;_-* "-"_-;_-@_-</c:formatCode>
                <c:ptCount val="2"/>
                <c:pt idx="0">
                  <c:v>26689</c:v>
                </c:pt>
                <c:pt idx="1">
                  <c:v>56543</c:v>
                </c:pt>
              </c:numCache>
            </c:numRef>
          </c:val>
        </c:ser>
        <c:dLbls/>
        <c:overlap val="100"/>
        <c:axId val="146682240"/>
        <c:axId val="146683776"/>
      </c:barChart>
      <c:catAx>
        <c:axId val="146682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6683776"/>
        <c:crosses val="autoZero"/>
        <c:auto val="1"/>
        <c:lblAlgn val="ctr"/>
        <c:lblOffset val="100"/>
      </c:catAx>
      <c:valAx>
        <c:axId val="146683776"/>
        <c:scaling>
          <c:orientation val="minMax"/>
          <c:max val="65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66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"/>
  <c:chart>
    <c:autoTitleDeleted val="1"/>
    <c:plotArea>
      <c:layout>
        <c:manualLayout>
          <c:layoutTarget val="inner"/>
          <c:xMode val="edge"/>
          <c:yMode val="edge"/>
          <c:x val="0.14112688526983597"/>
          <c:y val="0.36875185234885088"/>
          <c:w val="0.71565755684427368"/>
          <c:h val="0.429870273634362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Offline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_-* #,##0_-;\-* #,##0_-;_-* "-"_-;_-@_-</c:formatCode>
                <c:ptCount val="3"/>
                <c:pt idx="0" formatCode="General">
                  <c:v>30982</c:v>
                </c:pt>
                <c:pt idx="1">
                  <c:v>60005</c:v>
                </c:pt>
                <c:pt idx="2">
                  <c:v>100000</c:v>
                </c:pt>
              </c:numCache>
            </c:numRef>
          </c:val>
        </c:ser>
        <c:dLbls/>
        <c:overlap val="100"/>
        <c:axId val="146247040"/>
        <c:axId val="146248832"/>
      </c:barChart>
      <c:catAx>
        <c:axId val="146247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6248832"/>
        <c:crosses val="autoZero"/>
        <c:auto val="1"/>
        <c:lblAlgn val="ctr"/>
        <c:lblOffset val="100"/>
      </c:catAx>
      <c:valAx>
        <c:axId val="146248832"/>
        <c:scaling>
          <c:orientation val="minMax"/>
          <c:max val="10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624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0.74766</cdr:x>
      <cdr:y>0.58621</cdr:y>
    </cdr:from>
    <cdr:to>
      <cdr:x>0.91842</cdr:x>
      <cdr:y>0.65149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715040" y="2428892"/>
          <a:ext cx="1305267" cy="27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800" dirty="0" smtClean="0">
              <a:latin typeface="맑은 고딕" pitchFamily="50" charset="-127"/>
              <a:ea typeface="맑은 고딕" pitchFamily="50" charset="-127"/>
            </a:rPr>
            <a:t>(45%)</a:t>
          </a:r>
          <a:endParaRPr lang="ko-KR" altLang="en-US" sz="800" dirty="0">
            <a:latin typeface="맑은 고딕" pitchFamily="50" charset="-127"/>
            <a:ea typeface="맑은 고딕" pitchFamily="50" charset="-12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0.23308</cdr:x>
      <cdr:y>0.31985</cdr:y>
    </cdr:from>
    <cdr:to>
      <cdr:x>0.30985</cdr:x>
      <cdr:y>0.36378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1964782" y="1904501"/>
          <a:ext cx="64715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100" b="1" dirty="0" smtClean="0"/>
            <a:t>30,982</a:t>
          </a:r>
          <a:endParaRPr lang="ko-KR" alt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4489-FE97-4864-9B74-3CBDF362E5D3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7F3CD-4A11-4FC2-9586-1832338082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66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37E1-239F-453B-8001-33168B62D988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A6942-6729-4B85-9CBF-8BECC2BE06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8425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596F3-EF38-47E7-887D-B74D97DD4B1E}" type="datetimeFigureOut">
              <a:rPr lang="ko-KR" altLang="en-US" smtClean="0"/>
              <a:pPr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D1D3-E001-4C03-9563-0E7EDDC34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직선 연결선 34"/>
          <p:cNvCxnSpPr/>
          <p:nvPr/>
        </p:nvCxnSpPr>
        <p:spPr>
          <a:xfrm>
            <a:off x="642910" y="5572140"/>
            <a:ext cx="7715304" cy="1588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3274" y="1916832"/>
            <a:ext cx="7467451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altLang="ko-KR" sz="4000" b="1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 ‘</a:t>
            </a:r>
            <a:r>
              <a:rPr lang="en-US" altLang="ko-KR" sz="3600" b="1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Thank-You Letter’</a:t>
            </a:r>
          </a:p>
          <a:p>
            <a:pPr algn="ctr">
              <a:lnSpc>
                <a:spcPts val="4300"/>
              </a:lnSpc>
            </a:pPr>
            <a:r>
              <a:rPr lang="en-US" altLang="ko-KR" sz="3600" b="1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Campaign</a:t>
            </a:r>
          </a:p>
        </p:txBody>
      </p:sp>
      <p:pic>
        <p:nvPicPr>
          <p:cNvPr id="1026" name="Picture 2" descr="C:\Documents and Settings\Administrator\바탕 화면\기타\img-bi-english\img-bi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5016"/>
            <a:ext cx="1500198" cy="46872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3643306" y="5643578"/>
            <a:ext cx="464347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latinLnBrk="1" hangingPunct="1">
              <a:defRPr/>
            </a:pPr>
            <a:r>
              <a:rPr kumimoji="0" lang="en-US" altLang="ko-KR" sz="1400" b="1" spc="-121" dirty="0" smtClean="0">
                <a:ln w="3175">
                  <a:solidFill>
                    <a:schemeClr val="bg1">
                      <a:alpha val="7000"/>
                    </a:schemeClr>
                  </a:solidFill>
                </a:ln>
                <a:solidFill>
                  <a:srgbClr val="76C0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Date: 2018.04.09</a:t>
            </a:r>
          </a:p>
          <a:p>
            <a:pPr algn="r" eaLnBrk="1" latinLnBrk="1" hangingPunct="1">
              <a:defRPr/>
            </a:pPr>
            <a:r>
              <a:rPr lang="en-US" altLang="ko-KR" sz="1400" b="1" spc="-121" dirty="0" smtClean="0">
                <a:ln w="3175">
                  <a:solidFill>
                    <a:schemeClr val="bg1">
                      <a:alpha val="7000"/>
                    </a:schemeClr>
                  </a:solidFill>
                </a:ln>
                <a:solidFill>
                  <a:srgbClr val="76C0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Communication and Marketing Committee</a:t>
            </a:r>
            <a:endParaRPr kumimoji="0" lang="en-US" altLang="ko-KR" sz="1400" b="1" spc="-121" dirty="0">
              <a:ln w="3175">
                <a:solidFill>
                  <a:schemeClr val="bg1">
                    <a:alpha val="7000"/>
                  </a:schemeClr>
                </a:solidFill>
              </a:ln>
              <a:solidFill>
                <a:srgbClr val="76C04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581" y="4874293"/>
            <a:ext cx="3030634" cy="62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내용 개체 틀 18"/>
          <p:cNvSpPr txBox="1">
            <a:spLocks/>
          </p:cNvSpPr>
          <p:nvPr/>
        </p:nvSpPr>
        <p:spPr>
          <a:xfrm>
            <a:off x="571472" y="1500174"/>
            <a:ext cx="400052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TV Commercial</a:t>
            </a:r>
          </a:p>
        </p:txBody>
      </p:sp>
      <p:cxnSp>
        <p:nvCxnSpPr>
          <p:cNvPr id="31" name="직선 연결선 30"/>
          <p:cNvCxnSpPr/>
          <p:nvPr/>
        </p:nvCxnSpPr>
        <p:spPr>
          <a:xfrm rot="10800000">
            <a:off x="1285852" y="1500174"/>
            <a:ext cx="1643074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l="55854" t="17700" r="879" b="21332"/>
          <a:stretch>
            <a:fillRect/>
          </a:stretch>
        </p:blipFill>
        <p:spPr bwMode="auto">
          <a:xfrm>
            <a:off x="783154" y="2009982"/>
            <a:ext cx="7143801" cy="402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20"/>
          <p:cNvSpPr/>
          <p:nvPr/>
        </p:nvSpPr>
        <p:spPr>
          <a:xfrm>
            <a:off x="926030" y="3724494"/>
            <a:ext cx="3071834" cy="71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97468" y="3795932"/>
            <a:ext cx="464347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0" lang="en-US" altLang="ko-KR" sz="2400" b="1" spc="-121" dirty="0" smtClean="0">
                <a:ln w="3175">
                  <a:solidFill>
                    <a:schemeClr val="bg1">
                      <a:alpha val="7000"/>
                    </a:schemeClr>
                  </a:solidFill>
                </a:ln>
                <a:solidFill>
                  <a:srgbClr val="76C0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‘Thank You Letter’ Ad</a:t>
            </a:r>
            <a:endParaRPr kumimoji="0" lang="en-US" altLang="ko-KR" sz="2400" b="1" spc="-121" dirty="0">
              <a:ln w="3175">
                <a:solidFill>
                  <a:schemeClr val="bg1">
                    <a:alpha val="7000"/>
                  </a:schemeClr>
                </a:solidFill>
              </a:ln>
              <a:solidFill>
                <a:srgbClr val="76C04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5938" t="17700" r="879" b="21332"/>
          <a:stretch>
            <a:fillRect/>
          </a:stretch>
        </p:blipFill>
        <p:spPr bwMode="auto">
          <a:xfrm>
            <a:off x="755576" y="1969238"/>
            <a:ext cx="7286676" cy="41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내용 개체 틀 18"/>
          <p:cNvSpPr txBox="1">
            <a:spLocks/>
          </p:cNvSpPr>
          <p:nvPr/>
        </p:nvSpPr>
        <p:spPr>
          <a:xfrm>
            <a:off x="571472" y="1500174"/>
            <a:ext cx="400052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 Advertising</a:t>
            </a:r>
          </a:p>
        </p:txBody>
      </p:sp>
      <p:cxnSp>
        <p:nvCxnSpPr>
          <p:cNvPr id="31" name="직선 연결선 30"/>
          <p:cNvCxnSpPr/>
          <p:nvPr/>
        </p:nvCxnSpPr>
        <p:spPr>
          <a:xfrm rot="10800000">
            <a:off x="1285852" y="1500174"/>
            <a:ext cx="1643074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926030" y="3724494"/>
            <a:ext cx="3071834" cy="71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97468" y="3795932"/>
            <a:ext cx="464347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0" lang="en-US" altLang="ko-KR" sz="2400" b="1" spc="-121" dirty="0" smtClean="0">
                <a:ln w="3175">
                  <a:solidFill>
                    <a:schemeClr val="bg1">
                      <a:alpha val="7000"/>
                    </a:schemeClr>
                  </a:solidFill>
                </a:ln>
                <a:solidFill>
                  <a:srgbClr val="76C0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‘Thank You Letter’ Ad</a:t>
            </a:r>
            <a:endParaRPr kumimoji="0" lang="en-US" altLang="ko-KR" sz="2400" b="1" spc="-121" dirty="0">
              <a:ln w="3175">
                <a:solidFill>
                  <a:schemeClr val="bg1">
                    <a:alpha val="7000"/>
                  </a:schemeClr>
                </a:solidFill>
              </a:ln>
              <a:solidFill>
                <a:srgbClr val="76C04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18"/>
          <p:cNvSpPr txBox="1">
            <a:spLocks/>
          </p:cNvSpPr>
          <p:nvPr/>
        </p:nvSpPr>
        <p:spPr>
          <a:xfrm>
            <a:off x="663664" y="1508261"/>
            <a:ext cx="472060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27" name="직선 연결선 26"/>
          <p:cNvCxnSpPr/>
          <p:nvPr/>
        </p:nvCxnSpPr>
        <p:spPr>
          <a:xfrm rot="10800000">
            <a:off x="1285852" y="1500174"/>
            <a:ext cx="135732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806" y="2089390"/>
            <a:ext cx="2653673" cy="3913309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373435" y="3892155"/>
            <a:ext cx="140564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&lt;Newspaper ad&gt;</a:t>
            </a:r>
            <a:endParaRPr lang="ko-KR" altLang="en-US" sz="14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455" y="2092518"/>
            <a:ext cx="2815331" cy="391018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63664" y="3892155"/>
            <a:ext cx="82715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&lt;Poster&gt;</a:t>
            </a:r>
            <a:endParaRPr lang="ko-KR" altLang="en-US" sz="1400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55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 Channel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27" name="직선 연결선 26"/>
          <p:cNvCxnSpPr/>
          <p:nvPr/>
        </p:nvCxnSpPr>
        <p:spPr>
          <a:xfrm rot="10800000">
            <a:off x="1285852" y="1500174"/>
            <a:ext cx="135732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48592" y="3217632"/>
            <a:ext cx="220182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000" b="1" dirty="0">
              <a:latin typeface="배달의민족 한나" panose="02020603020101020101" pitchFamily="18" charset="-127"/>
              <a:ea typeface="배달의민족 한나" panose="02020603020101020101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7" r="5274"/>
          <a:stretch/>
        </p:blipFill>
        <p:spPr>
          <a:xfrm>
            <a:off x="2849820" y="2643182"/>
            <a:ext cx="3076463" cy="25987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0" name="TextBox 29"/>
          <p:cNvSpPr txBox="1"/>
          <p:nvPr/>
        </p:nvSpPr>
        <p:spPr>
          <a:xfrm>
            <a:off x="504121" y="3689116"/>
            <a:ext cx="23623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Homepage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Social Media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Partner</a:t>
            </a:r>
            <a:r>
              <a:rPr lang="ko-KR" altLang="en-US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Websites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Viral Channels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97460" y="3675627"/>
            <a:ext cx="29001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TV and Newspaper 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Broadcasting Partners(Radio Ads and Broadcasts)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Newspaper Partners(Ads and Articles)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Materials for Schools(Posters and Kits</a:t>
            </a:r>
            <a:r>
              <a:rPr lang="ko-KR" altLang="en-US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sz="14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etc.)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7992" y="3217632"/>
            <a:ext cx="220182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000" b="1" dirty="0">
              <a:latin typeface="배달의민족 한나" panose="02020603020101020101" pitchFamily="18" charset="-127"/>
              <a:ea typeface="배달의민족 한나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300706" y="3209604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Online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04248" y="3217632"/>
            <a:ext cx="87992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Offline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6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Mail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14744" y="2714620"/>
            <a:ext cx="71438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273200" y="2643182"/>
            <a:ext cx="6429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0100" y="2091600"/>
            <a:ext cx="214314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0" y="4489200"/>
            <a:ext cx="2857488" cy="4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" t="12439" r="50826" b="15267"/>
          <a:stretch/>
        </p:blipFill>
        <p:spPr>
          <a:xfrm>
            <a:off x="4108702" y="2616496"/>
            <a:ext cx="1837004" cy="107940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255" y="2771919"/>
            <a:ext cx="2556500" cy="209168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802" y="4899283"/>
            <a:ext cx="1735948" cy="48718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4857752" y="5500702"/>
            <a:ext cx="79105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&lt;Pencil&gt;</a:t>
            </a:r>
            <a:endParaRPr lang="ko-KR" altLang="en-US" sz="1400" dirty="0"/>
          </a:p>
        </p:txBody>
      </p:sp>
      <p:sp>
        <p:nvSpPr>
          <p:cNvPr id="28" name="직사각형 27"/>
          <p:cNvSpPr/>
          <p:nvPr/>
        </p:nvSpPr>
        <p:spPr>
          <a:xfrm>
            <a:off x="6955776" y="5078692"/>
            <a:ext cx="125604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&lt;Delivery Box&gt;</a:t>
            </a:r>
            <a:endParaRPr lang="ko-KR" altLang="en-US" sz="1400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 cstate="print"/>
          <a:srcRect t="7277" r="1623"/>
          <a:stretch/>
        </p:blipFill>
        <p:spPr>
          <a:xfrm>
            <a:off x="4128178" y="3610959"/>
            <a:ext cx="1874110" cy="106944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04" y="2032714"/>
            <a:ext cx="1476566" cy="208952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39" y="2032713"/>
            <a:ext cx="1476566" cy="208952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430" y="4170876"/>
            <a:ext cx="1476566" cy="208952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1922974" y="4525110"/>
            <a:ext cx="2089528" cy="1343939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785786" y="6286520"/>
            <a:ext cx="298575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&lt;Application</a:t>
            </a:r>
            <a:r>
              <a:rPr lang="ko-KR" altLang="en-US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Form and Paper, Envelope&gt;</a:t>
            </a:r>
            <a:endParaRPr lang="ko-KR" altLang="en-US" sz="1400" dirty="0"/>
          </a:p>
        </p:txBody>
      </p:sp>
      <p:pic>
        <p:nvPicPr>
          <p:cNvPr id="36" name="그림 35" descr="화면 캡처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222783"/>
            <a:ext cx="2344469" cy="485813"/>
          </a:xfrm>
          <a:prstGeom prst="rect">
            <a:avLst/>
          </a:prstGeom>
        </p:spPr>
      </p:pic>
      <p:cxnSp>
        <p:nvCxnSpPr>
          <p:cNvPr id="37" name="직선 연결선 36"/>
          <p:cNvCxnSpPr/>
          <p:nvPr/>
        </p:nvCxnSpPr>
        <p:spPr>
          <a:xfrm rot="10800000" flipV="1">
            <a:off x="6429388" y="5929330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55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Online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14744" y="2714620"/>
            <a:ext cx="71438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273200" y="2643182"/>
            <a:ext cx="6429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0100" y="2091600"/>
            <a:ext cx="214314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0" y="4489200"/>
            <a:ext cx="2857488" cy="4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643570" y="5572140"/>
            <a:ext cx="27139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&lt;Step 2. Enter personal information&gt;</a:t>
            </a:r>
            <a:endParaRPr lang="ko-KR" altLang="en-US" sz="1400" dirty="0"/>
          </a:p>
        </p:txBody>
      </p:sp>
      <p:sp>
        <p:nvSpPr>
          <p:cNvPr id="35" name="직사각형 34"/>
          <p:cNvSpPr/>
          <p:nvPr/>
        </p:nvSpPr>
        <p:spPr>
          <a:xfrm>
            <a:off x="1785918" y="5572140"/>
            <a:ext cx="178260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&lt;Step 1. Write a letter&gt;</a:t>
            </a:r>
            <a:endParaRPr lang="ko-KR" altLang="en-US" sz="1400" dirty="0"/>
          </a:p>
        </p:txBody>
      </p:sp>
      <p:pic>
        <p:nvPicPr>
          <p:cNvPr id="36" name="그림 35" descr="화면 캡처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222783"/>
            <a:ext cx="2344469" cy="48581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090" y="2385086"/>
            <a:ext cx="4304476" cy="276611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4" name="줄무늬가 있는 오른쪽 화살표 3"/>
          <p:cNvSpPr/>
          <p:nvPr/>
        </p:nvSpPr>
        <p:spPr>
          <a:xfrm>
            <a:off x="4500562" y="5572140"/>
            <a:ext cx="519967" cy="31178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l="4325" t="24954" r="24013" b="3320"/>
          <a:stretch/>
        </p:blipFill>
        <p:spPr>
          <a:xfrm>
            <a:off x="4891478" y="2385086"/>
            <a:ext cx="4002638" cy="276611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cxnSp>
        <p:nvCxnSpPr>
          <p:cNvPr id="25" name="직선 연결선 24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0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27907"/>
            <a:ext cx="9144000" cy="585194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907704" y="5229200"/>
            <a:ext cx="516465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내용 개체 틀 18"/>
          <p:cNvSpPr>
            <a:spLocks noGrp="1"/>
          </p:cNvSpPr>
          <p:nvPr>
            <p:ph idx="1"/>
          </p:nvPr>
        </p:nvSpPr>
        <p:spPr>
          <a:xfrm>
            <a:off x="2123728" y="5264634"/>
            <a:ext cx="5475683" cy="12252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3000" b="1" dirty="0" smtClean="0">
                <a:latin typeface="+mn-ea"/>
              </a:rPr>
              <a:t>* Results</a:t>
            </a:r>
            <a:r>
              <a:rPr lang="en-US" altLang="ko-KR" sz="1500" b="1" dirty="0" smtClean="0">
                <a:latin typeface="+mn-ea"/>
              </a:rPr>
              <a:t>(05.2017 – 07.2017)</a:t>
            </a:r>
          </a:p>
          <a:p>
            <a:pPr>
              <a:buNone/>
            </a:pPr>
            <a:r>
              <a:rPr lang="en-US" altLang="ko-KR" sz="1900" b="1" dirty="0" smtClean="0">
                <a:latin typeface="+mn-ea"/>
              </a:rPr>
              <a:t>A. Participants: 60,005</a:t>
            </a:r>
          </a:p>
          <a:p>
            <a:pPr>
              <a:buNone/>
            </a:pPr>
            <a:r>
              <a:rPr lang="en-US" altLang="ko-KR" sz="1900" b="1" dirty="0" smtClean="0">
                <a:latin typeface="+mn-ea"/>
              </a:rPr>
              <a:t>B. Press Releases: 807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</p:txBody>
      </p:sp>
      <p:cxnSp>
        <p:nvCxnSpPr>
          <p:cNvPr id="31" name="직선 연결선 30"/>
          <p:cNvCxnSpPr/>
          <p:nvPr/>
        </p:nvCxnSpPr>
        <p:spPr>
          <a:xfrm rot="10800000">
            <a:off x="1285852" y="1500174"/>
            <a:ext cx="2000264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6283124" y="1813342"/>
            <a:ext cx="15784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※ Unit: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person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4705874"/>
              </p:ext>
            </p:extLst>
          </p:nvPr>
        </p:nvGraphicFramePr>
        <p:xfrm>
          <a:off x="357158" y="2214553"/>
          <a:ext cx="8429684" cy="386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12646" y="2379631"/>
            <a:ext cx="647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30,982</a:t>
            </a:r>
            <a:endParaRPr lang="ko-KR" alt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49744" y="2379631"/>
            <a:ext cx="647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60,005</a:t>
            </a:r>
            <a:endParaRPr lang="ko-KR" altLang="en-US" sz="1100" b="1" dirty="0"/>
          </a:p>
        </p:txBody>
      </p:sp>
      <p:sp>
        <p:nvSpPr>
          <p:cNvPr id="2" name="폭발 1 1"/>
          <p:cNvSpPr/>
          <p:nvPr/>
        </p:nvSpPr>
        <p:spPr>
          <a:xfrm>
            <a:off x="3727154" y="2621478"/>
            <a:ext cx="1916415" cy="1656184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194%</a:t>
            </a:r>
          </a:p>
          <a:p>
            <a:pPr algn="ctr"/>
            <a:r>
              <a:rPr lang="en-US" altLang="ko-KR" b="1" dirty="0" smtClean="0"/>
              <a:t>increase</a:t>
            </a:r>
            <a:endParaRPr lang="ko-KR" altLang="en-US" b="1" dirty="0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0034" y="3000372"/>
            <a:ext cx="8215370" cy="707886"/>
          </a:xfrm>
          <a:prstGeom prst="rect">
            <a:avLst/>
          </a:prstGeom>
          <a:solidFill>
            <a:srgbClr val="76C043"/>
          </a:solidFill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15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003300"/>
                </a:solidFill>
                <a:latin typeface="+mn-ea"/>
                <a:cs typeface="조선일보명조" pitchFamily="18" charset="-127"/>
              </a:rPr>
              <a:t>2018 Campaign Plan</a:t>
            </a:r>
            <a:endParaRPr kumimoji="0" lang="en-US" altLang="ko-KR" sz="4000" b="1" spc="-15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003300"/>
              </a:solidFill>
              <a:latin typeface="+mn-ea"/>
              <a:cs typeface="조선일보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27" name="직선 연결선 26"/>
          <p:cNvCxnSpPr/>
          <p:nvPr/>
        </p:nvCxnSpPr>
        <p:spPr>
          <a:xfrm rot="10800000">
            <a:off x="1285852" y="1500174"/>
            <a:ext cx="135732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6325485" y="5453625"/>
            <a:ext cx="154927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</a:t>
            </a:r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Application form</a:t>
            </a:r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&gt;</a:t>
            </a:r>
            <a:endParaRPr lang="ko-KR" altLang="en-US" sz="1400" dirty="0"/>
          </a:p>
        </p:txBody>
      </p:sp>
      <p:sp>
        <p:nvSpPr>
          <p:cNvPr id="17" name="직사각형 16"/>
          <p:cNvSpPr/>
          <p:nvPr/>
        </p:nvSpPr>
        <p:spPr>
          <a:xfrm>
            <a:off x="558893" y="3892155"/>
            <a:ext cx="82715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&lt;Poster&gt;</a:t>
            </a:r>
            <a:endParaRPr lang="ko-KR" altLang="en-US" sz="1400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303" y="2071678"/>
            <a:ext cx="2884008" cy="40050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rcRect l="6276" t="758" r="6312" b="978"/>
          <a:stretch/>
        </p:blipFill>
        <p:spPr>
          <a:xfrm>
            <a:off x="4588233" y="2392746"/>
            <a:ext cx="4197382" cy="29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7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86" y="4148883"/>
            <a:ext cx="8224982" cy="22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484784"/>
            <a:ext cx="8326384" cy="233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3275856" y="1412776"/>
            <a:ext cx="2664296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+mn-ea"/>
              </a:rPr>
              <a:t>Female(all ages)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261590" y="4220891"/>
            <a:ext cx="2664296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+mn-ea"/>
              </a:rPr>
              <a:t>Male(all ages)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9622" y="186753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· Thank-you letter campaign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8190" y="176736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· Campaign for sick children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2546" y="430393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· Gift request issue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89104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· Issuing donation receipts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Picture 2" descr="C:\Users\DAvid\Desktop\우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SEO(Search Engine Optimization) in 2017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66652" y="2217353"/>
            <a:ext cx="561875" cy="493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994918" y="2243154"/>
            <a:ext cx="561875" cy="493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364006" y="2079135"/>
            <a:ext cx="561875" cy="493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7929062" y="1374149"/>
            <a:ext cx="561875" cy="493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880718" y="3998863"/>
            <a:ext cx="561875" cy="493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2099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내용 개체 틀 18"/>
          <p:cNvSpPr txBox="1">
            <a:spLocks/>
          </p:cNvSpPr>
          <p:nvPr/>
        </p:nvSpPr>
        <p:spPr>
          <a:xfrm>
            <a:off x="521359" y="1556465"/>
            <a:ext cx="3571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ts val="1500"/>
              </a:lnSpc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Award Ceremony</a:t>
            </a:r>
          </a:p>
          <a:p>
            <a:pPr marL="342900" indent="-342900">
              <a:lnSpc>
                <a:spcPts val="1500"/>
              </a:lnSpc>
              <a:spcBef>
                <a:spcPct val="20000"/>
              </a:spcBef>
              <a:defRPr/>
            </a:pPr>
            <a:r>
              <a:rPr lang="en-US" altLang="ko-KR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  <a:r>
              <a:rPr lang="en-US" altLang="ko-KR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14.12.2018/ </a:t>
            </a:r>
            <a:r>
              <a:rPr lang="en-US" altLang="ko-KR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Seoul City </a:t>
            </a:r>
            <a:r>
              <a:rPr lang="en-US" altLang="ko-KR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Hall</a:t>
            </a:r>
            <a:endParaRPr lang="en-US" altLang="ko-KR" sz="11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31" name="직선 연결선 30"/>
          <p:cNvCxnSpPr/>
          <p:nvPr/>
        </p:nvCxnSpPr>
        <p:spPr>
          <a:xfrm rot="10800000">
            <a:off x="1285852" y="1500174"/>
            <a:ext cx="278608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10800000" flipV="1">
            <a:off x="6222994" y="5991664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64" y="2214554"/>
            <a:ext cx="3514919" cy="355072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583" y="2214554"/>
            <a:ext cx="3514979" cy="3550725"/>
          </a:xfrm>
          <a:prstGeom prst="rect">
            <a:avLst/>
          </a:prstGeom>
        </p:spPr>
      </p:pic>
      <p:sp>
        <p:nvSpPr>
          <p:cNvPr id="2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5938" t="17700" r="879" b="21332"/>
          <a:stretch>
            <a:fillRect/>
          </a:stretch>
        </p:blipFill>
        <p:spPr bwMode="auto">
          <a:xfrm>
            <a:off x="755576" y="1969238"/>
            <a:ext cx="7286676" cy="41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내용 개체 틀 18"/>
          <p:cNvSpPr txBox="1">
            <a:spLocks/>
          </p:cNvSpPr>
          <p:nvPr/>
        </p:nvSpPr>
        <p:spPr>
          <a:xfrm>
            <a:off x="571472" y="1500174"/>
            <a:ext cx="428628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Video clip of the ceremony</a:t>
            </a:r>
            <a:endParaRPr lang="en-US" altLang="ko-K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 rot="10800000">
            <a:off x="1285852" y="1500174"/>
            <a:ext cx="1643074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926030" y="3724494"/>
            <a:ext cx="3071834" cy="71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97468" y="3795932"/>
            <a:ext cx="464347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kumimoji="0" lang="en-US" altLang="ko-KR" sz="2400" b="1" spc="-121" dirty="0" smtClean="0">
                <a:ln w="3175">
                  <a:solidFill>
                    <a:schemeClr val="bg1">
                      <a:alpha val="7000"/>
                    </a:schemeClr>
                  </a:solidFill>
                </a:ln>
                <a:solidFill>
                  <a:srgbClr val="76C0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2017 Award Ceremony</a:t>
            </a:r>
            <a:endParaRPr kumimoji="0" lang="en-US" altLang="ko-KR" sz="2400" b="1" spc="-121" dirty="0">
              <a:ln w="3175">
                <a:solidFill>
                  <a:schemeClr val="bg1">
                    <a:alpha val="7000"/>
                  </a:schemeClr>
                </a:solidFill>
              </a:ln>
              <a:solidFill>
                <a:srgbClr val="76C04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16016" y="1969238"/>
            <a:ext cx="3326236" cy="4115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43438" y="1342472"/>
            <a:ext cx="38485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endParaRPr lang="ko-KR" altLang="en-US" sz="350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8962816"/>
              </p:ext>
            </p:extLst>
          </p:nvPr>
        </p:nvGraphicFramePr>
        <p:xfrm>
          <a:off x="357158" y="256270"/>
          <a:ext cx="8429684" cy="641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내용 개체 틀 18"/>
          <p:cNvSpPr txBox="1">
            <a:spLocks/>
          </p:cNvSpPr>
          <p:nvPr/>
        </p:nvSpPr>
        <p:spPr>
          <a:xfrm>
            <a:off x="755576" y="1498119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</a:t>
            </a:r>
          </a:p>
        </p:txBody>
      </p:sp>
      <p:cxnSp>
        <p:nvCxnSpPr>
          <p:cNvPr id="31" name="직선 연결선 30"/>
          <p:cNvCxnSpPr/>
          <p:nvPr/>
        </p:nvCxnSpPr>
        <p:spPr>
          <a:xfrm rot="10800000">
            <a:off x="1285852" y="1500174"/>
            <a:ext cx="2000264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6351110" y="1617077"/>
            <a:ext cx="15784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※ Unit: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person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423" y="2165149"/>
            <a:ext cx="647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60,005</a:t>
            </a:r>
            <a:endParaRPr lang="ko-KR" alt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88190" y="2160711"/>
            <a:ext cx="768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100,000</a:t>
            </a:r>
            <a:endParaRPr lang="ko-KR" altLang="en-US" sz="1100" b="1" dirty="0"/>
          </a:p>
        </p:txBody>
      </p:sp>
      <p:sp>
        <p:nvSpPr>
          <p:cNvPr id="2" name="폭발 1 1"/>
          <p:cNvSpPr/>
          <p:nvPr/>
        </p:nvSpPr>
        <p:spPr>
          <a:xfrm>
            <a:off x="5058497" y="3086987"/>
            <a:ext cx="1292613" cy="1424055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166% </a:t>
            </a:r>
            <a:endParaRPr lang="ko-KR" altLang="en-US" sz="1400" b="1" dirty="0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rot="10800000" flipV="1">
            <a:off x="6372200" y="623287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7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0034" y="3000372"/>
            <a:ext cx="8215370" cy="1200329"/>
          </a:xfrm>
          <a:prstGeom prst="rect">
            <a:avLst/>
          </a:prstGeom>
          <a:solidFill>
            <a:srgbClr val="76C043"/>
          </a:solidFill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200" b="1" spc="-15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003300"/>
                </a:solidFill>
                <a:latin typeface="+mn-ea"/>
                <a:cs typeface="조선일보명조" pitchFamily="18" charset="-127"/>
              </a:rPr>
              <a:t>Q &amp; A</a:t>
            </a:r>
            <a:endParaRPr kumimoji="0" lang="en-US" altLang="ko-KR" sz="7200" b="1" spc="-15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003300"/>
              </a:solidFill>
              <a:latin typeface="+mn-ea"/>
              <a:cs typeface="조선일보명조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-285776"/>
            <a:ext cx="9144000" cy="2928934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ackgroundRemoval t="9914" b="89655" l="5677" r="89956">
                        <a14:foregroundMark x1="39738" y1="68103" x2="39738" y2="68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110" y="1834687"/>
            <a:ext cx="504686" cy="5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2714620"/>
            <a:ext cx="9144000" cy="435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250033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solidFill>
                  <a:srgbClr val="00D850"/>
                </a:solidFill>
              </a:rPr>
              <a:t/>
            </a:r>
            <a:br>
              <a:rPr lang="en-US" altLang="ko-KR" sz="2400" b="1" dirty="0" smtClean="0">
                <a:solidFill>
                  <a:srgbClr val="00D850"/>
                </a:solidFill>
              </a:rPr>
            </a:br>
            <a:r>
              <a:rPr lang="en-US" altLang="ko-KR" sz="2400" b="1" dirty="0" smtClean="0">
                <a:solidFill>
                  <a:srgbClr val="00D850"/>
                </a:solidFill>
              </a:rPr>
              <a:t>       </a:t>
            </a:r>
            <a:br>
              <a:rPr lang="en-US" altLang="ko-KR" sz="2400" b="1" dirty="0" smtClean="0">
                <a:solidFill>
                  <a:srgbClr val="00D850"/>
                </a:solidFill>
              </a:rPr>
            </a:br>
            <a:r>
              <a:rPr lang="en-US" altLang="ko-KR" sz="2400" b="1" dirty="0" smtClean="0">
                <a:solidFill>
                  <a:srgbClr val="00D850"/>
                </a:solidFill>
              </a:rPr>
              <a:t/>
            </a:r>
            <a:br>
              <a:rPr lang="en-US" altLang="ko-KR" sz="2400" b="1" dirty="0" smtClean="0">
                <a:solidFill>
                  <a:srgbClr val="00D850"/>
                </a:solidFill>
              </a:rPr>
            </a:br>
            <a:r>
              <a:rPr lang="en-US" altLang="ko-KR" sz="2400" b="1" dirty="0" smtClean="0">
                <a:solidFill>
                  <a:srgbClr val="00D850"/>
                </a:solidFill>
              </a:rPr>
              <a:t/>
            </a:r>
            <a:br>
              <a:rPr lang="en-US" altLang="ko-KR" sz="2400" b="1" dirty="0" smtClean="0">
                <a:solidFill>
                  <a:srgbClr val="00D850"/>
                </a:solidFill>
              </a:rPr>
            </a:br>
            <a:endParaRPr lang="ko-KR" altLang="en-US" sz="2400" b="1" dirty="0">
              <a:solidFill>
                <a:srgbClr val="00D850"/>
              </a:solidFill>
            </a:endParaRPr>
          </a:p>
        </p:txBody>
      </p:sp>
      <p:sp>
        <p:nvSpPr>
          <p:cNvPr id="19" name="내용 개체 틀 18"/>
          <p:cNvSpPr>
            <a:spLocks noGrp="1"/>
          </p:cNvSpPr>
          <p:nvPr>
            <p:ph idx="1"/>
          </p:nvPr>
        </p:nvSpPr>
        <p:spPr>
          <a:xfrm>
            <a:off x="292774" y="2054981"/>
            <a:ext cx="8229600" cy="4668839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ChildFund Korea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G:\2013_마케팅팀_주연화\13'_1_water 4 child_★\캠페인페이지\아이이미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0694" y="2811702"/>
            <a:ext cx="3331311" cy="4046298"/>
          </a:xfrm>
          <a:prstGeom prst="rect">
            <a:avLst/>
          </a:prstGeom>
          <a:noFill/>
        </p:spPr>
      </p:pic>
      <p:sp>
        <p:nvSpPr>
          <p:cNvPr id="14" name="내용 개체 틀 18"/>
          <p:cNvSpPr txBox="1">
            <a:spLocks/>
          </p:cNvSpPr>
          <p:nvPr/>
        </p:nvSpPr>
        <p:spPr>
          <a:xfrm>
            <a:off x="261150" y="2863452"/>
            <a:ext cx="6143668" cy="371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dirty="0" smtClean="0"/>
              <a:t>ChildFund Korea has 70 years of stories in its history.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b="1" dirty="0" smtClean="0"/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Our transparency makes our work more trustworthy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200" b="1" dirty="0" smtClean="0"/>
              <a:t>ChildFund Korea is putting forth its best effort for transparent accounting management, organization operation, and an accountable business report.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200" b="1" dirty="0" smtClean="0"/>
              <a:t>Our financial operations are audited by relevant agencies including MPMG and the Ministry of Health and Welfare to ensure our transparency.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b="1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dirty="0" smtClean="0"/>
              <a:t>We are a member of ChildFund Alliance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200" b="1" dirty="0" smtClean="0"/>
              <a:t>ChildFund Korea would like to cover more children in need with a green umbrella. Since 2002, we have been a member of </a:t>
            </a:r>
            <a:r>
              <a:rPr lang="en-US" altLang="ko-KR" sz="1200" b="1" dirty="0" err="1" smtClean="0"/>
              <a:t>ChildFund</a:t>
            </a:r>
            <a:r>
              <a:rPr lang="en-US" altLang="ko-KR" sz="1200" b="1" dirty="0" smtClean="0"/>
              <a:t> Alliance to reach more children worldwide.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200" b="1" dirty="0" smtClean="0"/>
              <a:t>We are known as ‘Green Umbrella’ in Korea, and internationally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200" b="1" dirty="0" smtClean="0"/>
              <a:t>as ‘ChildFund Korea.’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3781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43438" y="3786190"/>
            <a:ext cx="4143404" cy="2000264"/>
          </a:xfrm>
        </p:spPr>
        <p:txBody>
          <a:bodyPr>
            <a:noAutofit/>
          </a:bodyPr>
          <a:lstStyle/>
          <a:p>
            <a:pPr algn="l"/>
            <a:r>
              <a:rPr lang="en-US" altLang="ko-KR" sz="2800" b="1" dirty="0" err="1" smtClean="0">
                <a:latin typeface="+mn-ea"/>
                <a:ea typeface="+mn-ea"/>
              </a:rPr>
              <a:t>Yoonmi</a:t>
            </a:r>
            <a:r>
              <a:rPr lang="en-US" altLang="ko-KR" sz="2800" b="1" dirty="0" smtClean="0">
                <a:latin typeface="+mn-ea"/>
                <a:ea typeface="+mn-ea"/>
              </a:rPr>
              <a:t> Jung</a:t>
            </a:r>
            <a:r>
              <a:rPr lang="en-US" altLang="ko-KR" sz="2400" b="1" dirty="0" smtClean="0">
                <a:latin typeface="+mn-ea"/>
                <a:ea typeface="+mn-ea"/>
              </a:rPr>
              <a:t/>
            </a:r>
            <a:br>
              <a:rPr lang="en-US" altLang="ko-KR" sz="2400" b="1" dirty="0" smtClean="0">
                <a:latin typeface="+mn-ea"/>
                <a:ea typeface="+mn-ea"/>
              </a:rPr>
            </a:br>
            <a:r>
              <a:rPr lang="en-US" altLang="ko-KR" sz="2000" b="1" dirty="0" smtClean="0">
                <a:latin typeface="+mn-ea"/>
                <a:ea typeface="+mn-ea"/>
              </a:rPr>
              <a:t>Assistant Director</a:t>
            </a:r>
            <a:br>
              <a:rPr lang="en-US" altLang="ko-KR" sz="2000" b="1" dirty="0" smtClean="0">
                <a:latin typeface="+mn-ea"/>
                <a:ea typeface="+mn-ea"/>
              </a:rPr>
            </a:br>
            <a:r>
              <a:rPr lang="en-US" altLang="ko-KR" sz="1800" b="1" dirty="0" smtClean="0">
                <a:latin typeface="+mn-ea"/>
              </a:rPr>
              <a:t>Marketing &amp; Fundraising Dept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en-US" altLang="ko-KR" sz="2400" b="1" dirty="0" smtClean="0">
                <a:latin typeface="+mn-ea"/>
                <a:ea typeface="+mn-ea"/>
              </a:rPr>
              <a:t/>
            </a:r>
            <a:br>
              <a:rPr lang="en-US" altLang="ko-KR" sz="2400" b="1" dirty="0" smtClean="0">
                <a:latin typeface="+mn-ea"/>
                <a:ea typeface="+mn-ea"/>
              </a:rPr>
            </a:br>
            <a:r>
              <a:rPr lang="en-US" altLang="ko-KR" sz="1200" dirty="0" smtClean="0">
                <a:latin typeface="+mn-ea"/>
                <a:ea typeface="+mn-ea"/>
              </a:rPr>
              <a:t>+82.2.775.9122(ext.345)</a:t>
            </a:r>
            <a:br>
              <a:rPr lang="en-US" altLang="ko-KR" sz="1200" dirty="0" smtClean="0">
                <a:latin typeface="+mn-ea"/>
                <a:ea typeface="+mn-ea"/>
              </a:rPr>
            </a:br>
            <a:r>
              <a:rPr lang="en-US" altLang="ko-KR" sz="1200" dirty="0" smtClean="0">
                <a:latin typeface="+mn-ea"/>
                <a:ea typeface="+mn-ea"/>
              </a:rPr>
              <a:t>ymjung@childfund.or.kr</a:t>
            </a:r>
            <a:br>
              <a:rPr lang="en-US" altLang="ko-KR" sz="1200" dirty="0" smtClean="0">
                <a:latin typeface="+mn-ea"/>
                <a:ea typeface="+mn-ea"/>
              </a:rPr>
            </a:br>
            <a:r>
              <a:rPr lang="en-US" altLang="ko-KR" sz="1200" dirty="0" smtClean="0">
                <a:latin typeface="+mn-ea"/>
                <a:ea typeface="+mn-ea"/>
              </a:rPr>
              <a:t>www.childfund.or.kr</a:t>
            </a:r>
            <a:endParaRPr lang="ko-KR" altLang="en-US" sz="1200" b="1" dirty="0">
              <a:latin typeface="+mn-ea"/>
              <a:ea typeface="+mn-ea"/>
            </a:endParaRPr>
          </a:p>
        </p:txBody>
      </p:sp>
      <p:pic>
        <p:nvPicPr>
          <p:cNvPr id="6" name="Picture 2" descr="C:\Documents and Settings\Administrator\바탕 화면\기타\img-bi-english\img-bi-engl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14818"/>
            <a:ext cx="3429681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30"/>
          <a:stretch/>
        </p:blipFill>
        <p:spPr>
          <a:xfrm>
            <a:off x="-28613" y="-43330"/>
            <a:ext cx="9497157" cy="6901330"/>
          </a:xfrm>
          <a:prstGeom prst="rect">
            <a:avLst/>
          </a:prstGeom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-28613" y="571480"/>
            <a:ext cx="9497157" cy="357190"/>
          </a:xfrm>
          <a:prstGeom prst="rect">
            <a:avLst/>
          </a:prstGeom>
          <a:solidFill>
            <a:srgbClr val="0033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14282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ChildFund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Korea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7389" y="4005064"/>
            <a:ext cx="421481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r">
              <a:lnSpc>
                <a:spcPct val="17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n-US" altLang="ko-KR" sz="1600" b="1" dirty="0" smtClean="0"/>
              <a:t>‘Thank-You Letter’ Campaign</a:t>
            </a:r>
            <a:r>
              <a:rPr lang="ko-KR" altLang="en-US" sz="1600" b="1" dirty="0" smtClean="0"/>
              <a:t>                                                   </a:t>
            </a:r>
            <a:r>
              <a:rPr lang="en-US" altLang="ko-KR" sz="1000" b="1" dirty="0" smtClean="0"/>
              <a:t>A. Campaign Overview  </a:t>
            </a:r>
            <a:r>
              <a:rPr lang="ko-KR" altLang="en-US" sz="1000" b="1" dirty="0" smtClean="0"/>
              <a:t>          </a:t>
            </a:r>
            <a:r>
              <a:rPr lang="en-US" altLang="ko-KR" sz="1000" b="1" dirty="0" smtClean="0"/>
              <a:t>                                                                    B. 2017 Campaign Resources &amp; Video clips                                                                c. Campaign Results</a:t>
            </a:r>
            <a:r>
              <a:rPr lang="ko-KR" altLang="en-US" sz="1000" b="1" dirty="0" smtClean="0"/>
              <a:t>                                                                                                   </a:t>
            </a:r>
            <a:r>
              <a:rPr lang="en-US" altLang="ko-KR" sz="1100" b="1" dirty="0" smtClean="0"/>
              <a:t>  </a:t>
            </a:r>
            <a:endParaRPr lang="en-US" altLang="ko-KR" sz="1600" b="1" dirty="0" smtClean="0">
              <a:latin typeface="+mn-ea"/>
            </a:endParaRPr>
          </a:p>
          <a:p>
            <a:pPr marL="571500" lvl="0" indent="-571500" algn="r">
              <a:lnSpc>
                <a:spcPct val="17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n-US" altLang="ko-KR" sz="1600" b="1" dirty="0" smtClean="0"/>
              <a:t>2018 Campaign Plan                                  </a:t>
            </a:r>
            <a:r>
              <a:rPr lang="en-US" altLang="ko-KR" sz="1100" b="1" dirty="0" smtClean="0"/>
              <a:t>A. 2018 ‘Thank-you letter’ promotion                                                                                                                        B. Goals</a:t>
            </a:r>
          </a:p>
          <a:p>
            <a:pPr marL="571500" lvl="0" indent="-571500" algn="r">
              <a:lnSpc>
                <a:spcPct val="17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n-US" altLang="ko-KR" sz="1600" b="1" dirty="0" err="1" smtClean="0">
                <a:latin typeface="+mn-ea"/>
              </a:rPr>
              <a:t>ChildFund</a:t>
            </a:r>
            <a:r>
              <a:rPr lang="en-US" altLang="ko-KR" sz="1600" b="1" dirty="0" smtClean="0">
                <a:latin typeface="+mn-ea"/>
              </a:rPr>
              <a:t> Korea   </a:t>
            </a:r>
            <a:r>
              <a:rPr lang="ko-KR" altLang="en-US" sz="1600" b="1" dirty="0" smtClean="0">
                <a:latin typeface="+mn-ea"/>
              </a:rPr>
              <a:t>          </a:t>
            </a:r>
            <a:r>
              <a:rPr lang="en-US" altLang="ko-KR" sz="1600" b="1" dirty="0" smtClean="0">
                <a:latin typeface="+mn-ea"/>
              </a:rPr>
              <a:t>                                                                    </a:t>
            </a:r>
            <a:r>
              <a:rPr lang="ko-KR" altLang="en-US" sz="1600" b="1" dirty="0" smtClean="0">
                <a:latin typeface="+mn-ea"/>
              </a:rPr>
              <a:t>                                                                                                </a:t>
            </a:r>
            <a:endParaRPr lang="en-US" altLang="ko-KR" sz="1600" b="1" dirty="0" smtClean="0">
              <a:latin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98" b="234"/>
          <a:stretch/>
        </p:blipFill>
        <p:spPr>
          <a:xfrm>
            <a:off x="4461001" y="3701681"/>
            <a:ext cx="4936969" cy="3168352"/>
          </a:xfrm>
          <a:prstGeom prst="rect">
            <a:avLst/>
          </a:prstGeom>
        </p:spPr>
      </p:pic>
      <p:pic>
        <p:nvPicPr>
          <p:cNvPr id="31" name="Picture 2" descr="C:\Users\DAvid\Desktop\우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714620"/>
            <a:ext cx="9144000" cy="1323439"/>
          </a:xfrm>
          <a:prstGeom prst="rect">
            <a:avLst/>
          </a:prstGeom>
          <a:solidFill>
            <a:srgbClr val="76C043"/>
          </a:solidFill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15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003300"/>
                </a:solidFill>
                <a:latin typeface="+mn-ea"/>
                <a:cs typeface="조선일보명조" pitchFamily="18" charset="-127"/>
              </a:rPr>
              <a:t>                            ‘</a:t>
            </a:r>
            <a:r>
              <a:rPr lang="en-US" altLang="ko-KR" sz="4000" b="1" spc="-15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003300"/>
                </a:solidFill>
                <a:latin typeface="+mn-ea"/>
                <a:cs typeface="조선일보명조" pitchFamily="18" charset="-127"/>
              </a:rPr>
              <a:t>Thank-You Letter</a:t>
            </a:r>
            <a:r>
              <a:rPr kumimoji="0" lang="en-US" altLang="ko-KR" sz="4000" b="1" spc="-15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003300"/>
                </a:solidFill>
                <a:latin typeface="+mn-ea"/>
                <a:cs typeface="조선일보명조" pitchFamily="18" charset="-127"/>
              </a:rPr>
              <a:t>’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15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003300"/>
                </a:solidFill>
                <a:latin typeface="+mn-ea"/>
                <a:cs typeface="조선일보명조" pitchFamily="18" charset="-127"/>
              </a:rPr>
              <a:t>                                      Campaign  </a:t>
            </a:r>
            <a:endParaRPr kumimoji="0" lang="en-US" altLang="ko-KR" sz="4000" b="1" spc="-15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003300"/>
              </a:solidFill>
              <a:latin typeface="+mn-ea"/>
              <a:cs typeface="조선일보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Campaign Overview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000100" y="2091600"/>
            <a:ext cx="214314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0" y="4489200"/>
            <a:ext cx="2857488" cy="4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222783"/>
            <a:ext cx="2344469" cy="485813"/>
          </a:xfrm>
          <a:prstGeom prst="rect">
            <a:avLst/>
          </a:prstGeom>
        </p:spPr>
      </p:pic>
      <p:sp>
        <p:nvSpPr>
          <p:cNvPr id="29" name="TextBox 5"/>
          <p:cNvSpPr txBox="1"/>
          <p:nvPr/>
        </p:nvSpPr>
        <p:spPr>
          <a:xfrm>
            <a:off x="1392268" y="3229949"/>
            <a:ext cx="634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1600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 2017, a total of 60,005 students took part in a ‘Thank-you letter’ contest</a:t>
            </a:r>
          </a:p>
          <a:p>
            <a:pPr algn="ctr" latinLnBrk="0"/>
            <a:r>
              <a:rPr lang="ko-KR" altLang="en-US" sz="1600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sz="1600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(1.05.2017 – 31.07.2017)</a:t>
            </a:r>
            <a:endParaRPr lang="ko-KR" altLang="en-US" sz="1600" spc="-150" dirty="0">
              <a:ln w="127">
                <a:solidFill>
                  <a:schemeClr val="bg1">
                    <a:alpha val="2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786182" y="2857496"/>
            <a:ext cx="176061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150" dirty="0" smtClean="0">
                <a:ln w="127">
                  <a:solidFill>
                    <a:prstClr val="white">
                      <a:alpha val="2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Step 1. Contest</a:t>
            </a:r>
            <a:endParaRPr lang="ko-KR" altLang="en-US" sz="2000" b="1" dirty="0"/>
          </a:p>
        </p:txBody>
      </p:sp>
      <p:cxnSp>
        <p:nvCxnSpPr>
          <p:cNvPr id="21" name="직선 연결선 20"/>
          <p:cNvCxnSpPr/>
          <p:nvPr/>
        </p:nvCxnSpPr>
        <p:spPr>
          <a:xfrm rot="10800000" flipV="1">
            <a:off x="3786182" y="4143380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428992" y="4418427"/>
            <a:ext cx="279865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-150" dirty="0" smtClean="0">
                <a:ln w="127">
                  <a:solidFill>
                    <a:prstClr val="white">
                      <a:alpha val="2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Step 2. Award Ceremony</a:t>
            </a:r>
            <a:endParaRPr lang="ko-KR" altLang="en-US" sz="2000" b="1" dirty="0"/>
          </a:p>
        </p:txBody>
      </p:sp>
      <p:sp>
        <p:nvSpPr>
          <p:cNvPr id="25" name="TextBox 5"/>
          <p:cNvSpPr txBox="1"/>
          <p:nvPr/>
        </p:nvSpPr>
        <p:spPr>
          <a:xfrm>
            <a:off x="1571604" y="4847055"/>
            <a:ext cx="634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1600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176 major awards, including the Education Minister’s Award,</a:t>
            </a:r>
          </a:p>
          <a:p>
            <a:pPr algn="ctr" latinLnBrk="0"/>
            <a:r>
              <a:rPr lang="en-US" altLang="ko-KR" sz="1600" spc="-150" dirty="0" smtClean="0">
                <a:ln w="127">
                  <a:solidFill>
                    <a:schemeClr val="bg1">
                      <a:alpha val="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and 500 nominations awarded to a total of 678 students</a:t>
            </a:r>
            <a:endParaRPr lang="ko-KR" altLang="en-US" sz="1600" spc="-150" dirty="0">
              <a:ln w="127">
                <a:solidFill>
                  <a:schemeClr val="bg1">
                    <a:alpha val="2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8"/>
          <p:cNvSpPr txBox="1">
            <a:spLocks/>
          </p:cNvSpPr>
          <p:nvPr/>
        </p:nvSpPr>
        <p:spPr>
          <a:xfrm>
            <a:off x="571472" y="15001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Campaign Overview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45746" y="2430410"/>
            <a:ext cx="214314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" name="직사각형 42"/>
          <p:cNvSpPr/>
          <p:nvPr/>
        </p:nvSpPr>
        <p:spPr>
          <a:xfrm>
            <a:off x="0" y="4675095"/>
            <a:ext cx="2857488" cy="4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222783"/>
            <a:ext cx="2344469" cy="4858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92046" y="2620916"/>
            <a:ext cx="121935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Subject</a:t>
            </a:r>
            <a:r>
              <a:rPr lang="ko-KR" altLang="en-US" sz="1400" b="1" spc="-15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ko-KR" altLang="en-US" sz="1400" b="1" spc="-150" dirty="0">
              <a:ln w="3175"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2017316" y="2951962"/>
            <a:ext cx="111720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76786" y="2643182"/>
            <a:ext cx="462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Express gratitude by writing a letter (to parents, teachers and friends)</a:t>
            </a:r>
            <a:endParaRPr kumimoji="1" lang="ko-KR" altLang="en-US" sz="1400" spc="-15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833" y="26431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01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8130" y="4157038"/>
            <a:ext cx="121935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Target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2017315" y="4488084"/>
            <a:ext cx="111720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88822" y="4168445"/>
            <a:ext cx="3675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Elementary and middle school students and teenagers</a:t>
            </a:r>
            <a:endParaRPr kumimoji="1" lang="ko-KR" altLang="en-US" sz="1400" spc="-15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832" y="422551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02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4972" y="2939277"/>
            <a:ext cx="4754614" cy="1169551"/>
          </a:xfrm>
          <a:prstGeom prst="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1400" spc="-15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- </a:t>
            </a:r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Parents who are always supportive</a:t>
            </a:r>
            <a:endParaRPr kumimoji="1" lang="ko-KR" altLang="ko-KR" sz="1400" spc="-15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en-US" altLang="ko-KR" sz="1400" spc="-15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- </a:t>
            </a:r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Grandparents taking care of a child for one’s parents</a:t>
            </a:r>
            <a:endParaRPr kumimoji="1" lang="ko-KR" altLang="ko-KR" sz="1400" spc="-15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- Teachers who praise and give advice</a:t>
            </a:r>
            <a:endParaRPr kumimoji="1" lang="ko-KR" altLang="ko-KR" sz="1400" spc="-150" dirty="0" smtClean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- Teachers who help find talents and make dreams come true</a:t>
            </a:r>
          </a:p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- Friends who are loyal and supportive</a:t>
            </a:r>
            <a:endParaRPr kumimoji="1" lang="en-US" altLang="ko-KR" sz="1400" spc="-15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23578" y="4614245"/>
            <a:ext cx="121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Goal</a:t>
            </a:r>
            <a:r>
              <a:rPr lang="ko-KR" altLang="en-US" sz="1400" b="1" spc="-15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ko-KR" altLang="en-US" sz="1400" b="1" spc="-150" dirty="0">
              <a:ln w="3175"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2017313" y="4921312"/>
            <a:ext cx="111720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88822" y="4614245"/>
            <a:ext cx="348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The Green Umbrella fosters character development </a:t>
            </a:r>
          </a:p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in the younger generation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9830" y="46370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03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88820" y="5149478"/>
            <a:ext cx="4669328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Aim to improve communication between children and adults </a:t>
            </a:r>
          </a:p>
          <a:p>
            <a:r>
              <a:rPr kumimoji="1" lang="en-US" altLang="ko-KR" sz="1400" spc="-15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who have lost respect due to lack of communication</a:t>
            </a:r>
            <a:endParaRPr kumimoji="1" lang="ko-KR" altLang="ko-KR" sz="1400" spc="-15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rot="10800000" flipV="1">
            <a:off x="6565368" y="6143642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3268898" y="2396342"/>
            <a:ext cx="3143272" cy="2940062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8217" y="2284644"/>
            <a:ext cx="23068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Receiving letters and building DB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Distributing kits to schools that apply</a:t>
            </a:r>
            <a:endParaRPr lang="en-US" altLang="ko-KR" sz="1200" b="1" spc="-150" dirty="0" smtClean="0">
              <a:ln w="3175">
                <a:solidFill>
                  <a:schemeClr val="bg1">
                    <a:alpha val="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Encouraging schools to participate</a:t>
            </a:r>
            <a:endParaRPr kumimoji="0" lang="ko-KR" altLang="en-US" sz="1200" b="1" spc="-150" dirty="0">
              <a:ln w="3175">
                <a:solidFill>
                  <a:schemeClr val="bg1">
                    <a:alpha val="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474" y="5258200"/>
            <a:ext cx="20056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Receiving and screening letters</a:t>
            </a:r>
            <a:endParaRPr kumimoji="0" lang="en-US" altLang="ko-KR" sz="1200" b="1" spc="-150" dirty="0" smtClean="0">
              <a:ln w="3175">
                <a:solidFill>
                  <a:schemeClr val="bg1">
                    <a:alpha val="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(by online or mail)</a:t>
            </a:r>
            <a:endParaRPr kumimoji="0" lang="en-US" altLang="ko-KR" sz="1200" b="1" spc="-150" dirty="0" smtClean="0">
              <a:ln w="3175">
                <a:solidFill>
                  <a:schemeClr val="bg1">
                    <a:alpha val="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24769" y="5248448"/>
            <a:ext cx="421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Holding the awards ceremony(30.12.2017, Seoul City Hall)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Results report</a:t>
            </a:r>
            <a:endParaRPr kumimoji="0" lang="ko-KR" altLang="en-US" sz="1200" b="1" spc="-150" dirty="0">
              <a:ln w="3175">
                <a:solidFill>
                  <a:schemeClr val="bg1">
                    <a:alpha val="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내용 개체 틀 18"/>
          <p:cNvSpPr txBox="1">
            <a:spLocks/>
          </p:cNvSpPr>
          <p:nvPr/>
        </p:nvSpPr>
        <p:spPr>
          <a:xfrm>
            <a:off x="504610" y="1500172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Campaign Process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896" y="2272714"/>
            <a:ext cx="717753" cy="75893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236" y="4337990"/>
            <a:ext cx="975058" cy="87602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289" y="4337030"/>
            <a:ext cx="811118" cy="791651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829" y="3572752"/>
            <a:ext cx="2106598" cy="43652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289" y="2288778"/>
            <a:ext cx="829101" cy="7508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831748" y="2272714"/>
            <a:ext cx="4214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Proposal of the chairman of a screening committee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* Approval of the listing of government agencies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and  companies </a:t>
            </a:r>
            <a:r>
              <a:rPr lang="ko-KR" altLang="en-US" sz="1200" b="1" spc="-150" dirty="0" smtClean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kumimoji="0" lang="ko-KR" altLang="en-US" sz="1200" b="1" spc="-150" dirty="0">
              <a:ln w="3175">
                <a:solidFill>
                  <a:schemeClr val="bg1">
                    <a:alpha val="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 rot="10800000" flipV="1">
            <a:off x="6565368" y="6151694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8"/>
          <p:cNvSpPr txBox="1">
            <a:spLocks/>
          </p:cNvSpPr>
          <p:nvPr/>
        </p:nvSpPr>
        <p:spPr>
          <a:xfrm>
            <a:off x="653330" y="1522116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Awards list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14744" y="2714620"/>
            <a:ext cx="71438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273200" y="2643182"/>
            <a:ext cx="6429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0100" y="2091600"/>
            <a:ext cx="214314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0" y="4489200"/>
            <a:ext cx="2857488" cy="4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 descr="화면 캡처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222783"/>
            <a:ext cx="2344469" cy="485813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7316567"/>
              </p:ext>
            </p:extLst>
          </p:nvPr>
        </p:nvGraphicFramePr>
        <p:xfrm>
          <a:off x="539552" y="2209066"/>
          <a:ext cx="8026081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93769"/>
                <a:gridCol w="2154027"/>
                <a:gridCol w="2578285"/>
              </a:tblGrid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Personnel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Prize</a:t>
                      </a:r>
                      <a:endParaRPr lang="ko-KR" altLang="en-US" sz="1100" dirty="0"/>
                    </a:p>
                  </a:txBody>
                  <a:tcPr anchor="ctr"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Education Minister’s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en-US" altLang="ko-K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6</a:t>
                      </a:r>
                      <a:endParaRPr lang="ko-KR" altLang="en-US" sz="11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 smtClean="0"/>
                        <a:t>Scholarship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en-US" altLang="ko-KR" sz="1100" baseline="0" dirty="0" smtClean="0"/>
                        <a:t>US$1,000</a:t>
                      </a:r>
                      <a:endParaRPr lang="ko-KR" altLang="en-US" sz="1100" dirty="0"/>
                    </a:p>
                  </a:txBody>
                  <a:tcPr anchor="ctr"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Health</a:t>
                      </a:r>
                      <a:r>
                        <a:rPr lang="en-US" altLang="ko-KR" sz="1100" baseline="0" dirty="0" smtClean="0"/>
                        <a:t> and Welfare Minister’s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Culture,</a:t>
                      </a:r>
                      <a:r>
                        <a:rPr lang="en-US" altLang="ko-KR" sz="1100" baseline="0" dirty="0" smtClean="0"/>
                        <a:t> Sports and Tourism Minister’s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Gender Equality and Family Minister’s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Superintendent</a:t>
                      </a:r>
                      <a:r>
                        <a:rPr lang="en-US" altLang="ko-KR" sz="1100" baseline="0" dirty="0" smtClean="0"/>
                        <a:t> of Education Award</a:t>
                      </a:r>
                      <a:r>
                        <a:rPr lang="en-US" altLang="ko-KR" sz="1100" dirty="0" smtClean="0"/>
                        <a:t>(17</a:t>
                      </a:r>
                      <a:r>
                        <a:rPr lang="ko-KR" altLang="en-US" sz="1100" dirty="0" smtClean="0"/>
                        <a:t>곳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67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 smtClean="0"/>
                        <a:t>Scholarship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en-US" altLang="ko-KR" sz="1100" baseline="0" dirty="0" smtClean="0"/>
                        <a:t>US$700</a:t>
                      </a:r>
                      <a:endParaRPr lang="ko-KR" altLang="en-US" sz="1100" dirty="0"/>
                    </a:p>
                  </a:txBody>
                  <a:tcPr anchor="ctr"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Youth Activities Promotion Agency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10</a:t>
                      </a:r>
                      <a:endParaRPr lang="ko-KR" altLang="en-US" sz="11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 smtClean="0"/>
                        <a:t>Scholarship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en-US" altLang="ko-KR" sz="1100" baseline="0" dirty="0" smtClean="0"/>
                        <a:t>US$500</a:t>
                      </a:r>
                      <a:endParaRPr lang="ko-KR" altLang="en-US" sz="1100" dirty="0"/>
                    </a:p>
                  </a:txBody>
                  <a:tcPr anchor="ctr"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MBC President’s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10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/>
                        <a:t>Munhwa</a:t>
                      </a:r>
                      <a:r>
                        <a:rPr lang="en-US" altLang="ko-KR" sz="1100" dirty="0" smtClean="0"/>
                        <a:t> </a:t>
                      </a:r>
                      <a:r>
                        <a:rPr lang="en-US" altLang="ko-KR" sz="1100" dirty="0" err="1" smtClean="0"/>
                        <a:t>Ilbo</a:t>
                      </a:r>
                      <a:r>
                        <a:rPr lang="en-US" altLang="ko-KR" sz="1100" dirty="0" smtClean="0"/>
                        <a:t> Chairman’s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10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Other</a:t>
                      </a:r>
                      <a:r>
                        <a:rPr lang="en-US" altLang="ko-KR" sz="1100" baseline="0" dirty="0" smtClean="0"/>
                        <a:t> Partners’ Awards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20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/>
                        <a:t>Childfund</a:t>
                      </a:r>
                      <a:r>
                        <a:rPr lang="en-US" altLang="ko-KR" sz="1100" baseline="0" dirty="0" smtClean="0"/>
                        <a:t> Korea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10</a:t>
                      </a:r>
                      <a:endParaRPr lang="ko-KR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/>
                    </a:p>
                  </a:txBody>
                  <a:tcPr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Participation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50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 smtClean="0"/>
                        <a:t>Scholarship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en-US" altLang="ko-KR" sz="1100" baseline="0" dirty="0" smtClean="0"/>
                        <a:t>US$300</a:t>
                      </a:r>
                      <a:endParaRPr lang="ko-KR" altLang="en-US" sz="1100" dirty="0"/>
                    </a:p>
                  </a:txBody>
                  <a:tcPr anchor="ctr"/>
                </a:tc>
              </a:tr>
              <a:tr h="255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Special</a:t>
                      </a:r>
                      <a:r>
                        <a:rPr lang="en-US" altLang="ko-KR" sz="1100" baseline="0" dirty="0" smtClean="0"/>
                        <a:t> Award</a:t>
                      </a:r>
                      <a:r>
                        <a:rPr lang="en-US" altLang="ko-KR" sz="1100" dirty="0" smtClean="0"/>
                        <a:t>-Group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en-US" altLang="ko-KR" sz="1100" baseline="0" dirty="0" smtClean="0"/>
                        <a:t>schools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A School</a:t>
                      </a:r>
                      <a:r>
                        <a:rPr lang="en-US" altLang="ko-KR" sz="1100" baseline="0" dirty="0" smtClean="0"/>
                        <a:t> Support Fund US$</a:t>
                      </a:r>
                      <a:r>
                        <a:rPr lang="en-US" altLang="ko-KR" sz="1100" dirty="0" smtClean="0"/>
                        <a:t>3,000</a:t>
                      </a:r>
                      <a:endParaRPr lang="ko-KR" altLang="en-US" sz="1100" dirty="0" smtClean="0"/>
                    </a:p>
                  </a:txBody>
                  <a:tcPr anchor="ctr"/>
                </a:tc>
              </a:tr>
              <a:tr h="2494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Nomination</a:t>
                      </a:r>
                      <a:r>
                        <a:rPr lang="en-US" altLang="ko-KR" sz="1100" baseline="0" dirty="0" smtClean="0"/>
                        <a:t> Award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500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Souvenir</a:t>
                      </a:r>
                      <a:r>
                        <a:rPr lang="en-US" altLang="ko-KR" sz="1100" baseline="0" dirty="0" smtClean="0"/>
                        <a:t> and certificate</a:t>
                      </a:r>
                      <a:endParaRPr lang="ko-KR" altLang="en-US" sz="1100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3" name="직선 연결선 22"/>
          <p:cNvCxnSpPr/>
          <p:nvPr/>
        </p:nvCxnSpPr>
        <p:spPr>
          <a:xfrm rot="10800000" flipV="1">
            <a:off x="6565368" y="6151694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0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71480"/>
            <a:ext cx="9144000" cy="357190"/>
          </a:xfrm>
          <a:prstGeom prst="rect">
            <a:avLst/>
          </a:prstGeom>
          <a:solidFill>
            <a:srgbClr val="00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2" descr="C:\Users\DAvid\Desktop\우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8" y="571480"/>
            <a:ext cx="356266" cy="3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 rot="10800000" flipV="1">
            <a:off x="1285852" y="1500172"/>
            <a:ext cx="221457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8"/>
          <p:cNvSpPr txBox="1">
            <a:spLocks/>
          </p:cNvSpPr>
          <p:nvPr/>
        </p:nvSpPr>
        <p:spPr>
          <a:xfrm>
            <a:off x="529259" y="1500172"/>
            <a:ext cx="572872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creening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ommittee 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7158" y="571480"/>
            <a:ext cx="67152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200" b="1" dirty="0" smtClean="0">
                <a:solidFill>
                  <a:schemeClr val="bg1"/>
                </a:solidFill>
              </a:rPr>
              <a:t>ChildFund Korea</a:t>
            </a:r>
            <a:r>
              <a:rPr kumimoji="0" lang="en-US" altLang="ko-KR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‘Thank-you Letter’ Campaign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14744" y="2714620"/>
            <a:ext cx="71438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273200" y="2643182"/>
            <a:ext cx="6429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0100" y="2091600"/>
            <a:ext cx="214314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0" y="4489200"/>
            <a:ext cx="2857488" cy="4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 descr="화면 캡처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222783"/>
            <a:ext cx="2344469" cy="485813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9576502"/>
              </p:ext>
            </p:extLst>
          </p:nvPr>
        </p:nvGraphicFramePr>
        <p:xfrm>
          <a:off x="399018" y="2152308"/>
          <a:ext cx="8391306" cy="367832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9581"/>
                <a:gridCol w="3309311"/>
                <a:gridCol w="1388078"/>
                <a:gridCol w="3024336"/>
              </a:tblGrid>
              <a:tr h="44774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Composition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Schedule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Evaluation</a:t>
                      </a:r>
                      <a:r>
                        <a:rPr lang="en-US" altLang="ko-KR" sz="1200" b="1" baseline="0" dirty="0" smtClean="0"/>
                        <a:t> Standard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  <a:tr h="1020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차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College Student</a:t>
                      </a:r>
                      <a:r>
                        <a:rPr lang="en-US" altLang="ko-KR" sz="1200" b="0" baseline="0" dirty="0" smtClean="0"/>
                        <a:t> and Green Umbrella Professional Workers</a:t>
                      </a:r>
                      <a:endParaRPr lang="en-US" altLang="ko-KR" sz="1200" b="0" dirty="0" smtClean="0"/>
                    </a:p>
                    <a:p>
                      <a:pPr algn="ctr" latinLnBrk="1"/>
                      <a:r>
                        <a:rPr lang="en-US" altLang="ko-KR" sz="1200" b="0" dirty="0" smtClean="0"/>
                        <a:t>(50 people)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8/16-18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 smtClean="0"/>
                        <a:t>Selection based on the fidelity and freshness of the contents</a:t>
                      </a:r>
                      <a:endParaRPr lang="ko-KR" altLang="en-US" sz="1200" b="0" dirty="0"/>
                    </a:p>
                  </a:txBody>
                  <a:tcPr anchor="ctr"/>
                </a:tc>
              </a:tr>
              <a:tr h="1020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2</a:t>
                      </a:r>
                      <a:r>
                        <a:rPr lang="ko-KR" altLang="en-US" sz="1200" b="1" dirty="0" smtClean="0"/>
                        <a:t>차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College Students</a:t>
                      </a:r>
                      <a:r>
                        <a:rPr lang="en-US" altLang="ko-KR" sz="1200" b="0" baseline="0" dirty="0" smtClean="0"/>
                        <a:t>, Green Umbrella Professional Workers</a:t>
                      </a:r>
                      <a:endParaRPr lang="en-US" altLang="ko-KR" sz="1200" b="0" dirty="0" smtClean="0"/>
                    </a:p>
                    <a:p>
                      <a:pPr algn="ctr" latinLnBrk="1"/>
                      <a:r>
                        <a:rPr lang="en-US" altLang="ko-KR" sz="1200" b="0" dirty="0" smtClean="0"/>
                        <a:t>(about</a:t>
                      </a:r>
                      <a:r>
                        <a:rPr lang="en-US" altLang="ko-KR" sz="1200" b="0" baseline="0" dirty="0" smtClean="0"/>
                        <a:t> 28 people</a:t>
                      </a:r>
                      <a:r>
                        <a:rPr lang="en-US" altLang="ko-KR" sz="1200" b="0" dirty="0" smtClean="0"/>
                        <a:t>)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8/30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Grading based</a:t>
                      </a:r>
                      <a:r>
                        <a:rPr lang="en-US" altLang="ko-KR" sz="1200" b="0" baseline="0" dirty="0" smtClean="0"/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on appropriateness of the intention</a:t>
                      </a:r>
                      <a:r>
                        <a:rPr lang="en-US" altLang="ko-KR" sz="1200" b="0" baseline="0" dirty="0" smtClean="0"/>
                        <a:t>, fidelity to the contents, and novelty</a:t>
                      </a:r>
                    </a:p>
                    <a:p>
                      <a:pPr algn="ctr" latinLnBrk="1"/>
                      <a:r>
                        <a:rPr lang="en-US" altLang="ko-KR" sz="1200" b="0" baseline="0" dirty="0" smtClean="0"/>
                        <a:t>(Out of 200)</a:t>
                      </a:r>
                      <a:endParaRPr lang="en-US" altLang="ko-KR" sz="1200" b="0" dirty="0" smtClean="0"/>
                    </a:p>
                  </a:txBody>
                  <a:tcPr anchor="ctr"/>
                </a:tc>
              </a:tr>
              <a:tr h="1020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3</a:t>
                      </a:r>
                      <a:r>
                        <a:rPr lang="ko-KR" altLang="en-US" sz="1200" b="1" dirty="0" smtClean="0"/>
                        <a:t>차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The chairman of the screening</a:t>
                      </a:r>
                      <a:r>
                        <a:rPr lang="en-US" altLang="ko-KR" sz="1200" b="0" baseline="0" dirty="0" smtClean="0"/>
                        <a:t> committee</a:t>
                      </a:r>
                    </a:p>
                    <a:p>
                      <a:pPr algn="ctr" latinLnBrk="1"/>
                      <a:r>
                        <a:rPr lang="en-US" altLang="ko-KR" sz="1200" b="0" dirty="0" smtClean="0"/>
                        <a:t>:</a:t>
                      </a:r>
                      <a:r>
                        <a:rPr lang="en-US" altLang="ko-KR" sz="1200" b="0" baseline="0" dirty="0" smtClean="0"/>
                        <a:t> 1 person(a university professor)</a:t>
                      </a:r>
                      <a:endParaRPr lang="en-US" altLang="ko-KR" sz="1200" b="0" dirty="0" smtClean="0"/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 smtClean="0"/>
                        <a:t>The</a:t>
                      </a:r>
                      <a:r>
                        <a:rPr lang="en-US" altLang="ko-KR" sz="1200" b="0" baseline="0" dirty="0" smtClean="0"/>
                        <a:t> screening committee</a:t>
                      </a:r>
                      <a:r>
                        <a:rPr lang="en-US" altLang="ko-KR" sz="1200" b="0" dirty="0" smtClean="0"/>
                        <a:t>:</a:t>
                      </a:r>
                      <a:r>
                        <a:rPr lang="en-US" altLang="ko-KR" sz="1200" b="0" baseline="0" dirty="0" smtClean="0"/>
                        <a:t> 6 people</a:t>
                      </a:r>
                    </a:p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dirty="0" smtClean="0"/>
                        <a:t>(Retired</a:t>
                      </a:r>
                      <a:r>
                        <a:rPr lang="en-US" altLang="ko-KR" sz="1200" b="0" baseline="0" dirty="0" smtClean="0"/>
                        <a:t> teacher</a:t>
                      </a:r>
                      <a:r>
                        <a:rPr lang="en-US" altLang="ko-KR" sz="1200" b="0" dirty="0" smtClean="0"/>
                        <a:t>/ Foundation</a:t>
                      </a:r>
                      <a:r>
                        <a:rPr lang="en-US" altLang="ko-KR" sz="1200" b="0" baseline="0" dirty="0" smtClean="0"/>
                        <a:t> director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en-US" altLang="ko-KR" sz="1200" b="0" baseline="0" dirty="0" smtClean="0"/>
                        <a:t> university professor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en-US" altLang="ko-KR" sz="1200" b="0" baseline="0" dirty="0" smtClean="0"/>
                        <a:t> writer etc.</a:t>
                      </a:r>
                      <a:endParaRPr lang="ko-KR" alt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9/11-20</a:t>
                      </a:r>
                    </a:p>
                    <a:p>
                      <a:pPr algn="ctr" latinLnBrk="1"/>
                      <a:r>
                        <a:rPr lang="en-US" altLang="ko-KR" sz="1200" b="0" dirty="0" smtClean="0"/>
                        <a:t>(Send results</a:t>
                      </a:r>
                    </a:p>
                    <a:p>
                      <a:pPr algn="ctr" latinLnBrk="1"/>
                      <a:r>
                        <a:rPr lang="en-US" altLang="ko-KR" sz="1200" b="0" dirty="0" smtClean="0"/>
                        <a:t>by mail)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Grading based</a:t>
                      </a:r>
                      <a:r>
                        <a:rPr lang="en-US" altLang="ko-KR" sz="1200" b="0" baseline="0" dirty="0" smtClean="0"/>
                        <a:t> on appropriateness of the intention, fidelity to the contents, and novelty</a:t>
                      </a:r>
                      <a:endParaRPr lang="en-US" altLang="ko-KR" sz="1200" b="0" dirty="0" smtClean="0"/>
                    </a:p>
                    <a:p>
                      <a:pPr algn="ctr" latinLnBrk="1"/>
                      <a:r>
                        <a:rPr lang="en-US" altLang="ko-KR" sz="1200" b="0" dirty="0" smtClean="0"/>
                        <a:t>(Out</a:t>
                      </a:r>
                      <a:r>
                        <a:rPr lang="en-US" altLang="ko-KR" sz="1200" b="0" baseline="0" dirty="0" smtClean="0"/>
                        <a:t> of 100</a:t>
                      </a:r>
                      <a:r>
                        <a:rPr lang="en-US" altLang="ko-KR" sz="1200" b="0" dirty="0" smtClean="0"/>
                        <a:t>)</a:t>
                      </a:r>
                    </a:p>
                    <a:p>
                      <a:pPr algn="ctr" latinLnBrk="1"/>
                      <a:r>
                        <a:rPr lang="en-US" altLang="ko-KR" sz="1200" b="0" dirty="0" smtClean="0"/>
                        <a:t>Selecting the winners according to their score ranking</a:t>
                      </a:r>
                      <a:endParaRPr lang="ko-KR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0" name="직선 연결선 19"/>
          <p:cNvCxnSpPr/>
          <p:nvPr/>
        </p:nvCxnSpPr>
        <p:spPr>
          <a:xfrm rot="10800000" flipV="1">
            <a:off x="6565368" y="6151694"/>
            <a:ext cx="200026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51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18154</TotalTime>
  <Words>963</Words>
  <Application>Microsoft Office PowerPoint</Application>
  <PresentationFormat>화면 슬라이드 쇼(4:3)</PresentationFormat>
  <Paragraphs>197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           </vt:lpstr>
      <vt:lpstr>Yoonmi Jung Assistant Director Marketing &amp; Fundraising Dept.  +82.2.775.9122(ext.345) ymjung@childfund.or.kr www.childfund.or.kr</vt:lpstr>
    </vt:vector>
  </TitlesOfParts>
  <Company>childfund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방송 프로그램 연계 팬 기부 캠페인</dc:title>
  <dc:creator>cfadmin</dc:creator>
  <cp:lastModifiedBy>Yoonmi</cp:lastModifiedBy>
  <cp:revision>1940</cp:revision>
  <dcterms:created xsi:type="dcterms:W3CDTF">2014-07-18T01:44:05Z</dcterms:created>
  <dcterms:modified xsi:type="dcterms:W3CDTF">2018-04-09T15:39:31Z</dcterms:modified>
</cp:coreProperties>
</file>